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000" u="sng" dirty="0"/>
              <a:t>Motivation :</a:t>
            </a:r>
            <a:r>
              <a:rPr lang="en-US" sz="3000" dirty="0"/>
              <a:t> </a:t>
            </a:r>
            <a:r>
              <a:rPr lang="en-US" dirty="0"/>
              <a:t>We want to work on Machine Learning (M.L) and Artificial Intelligence (A.I)</a:t>
            </a:r>
            <a:br>
              <a:rPr lang="en-US" dirty="0"/>
            </a:br>
            <a:r>
              <a:rPr lang="en-US" dirty="0"/>
              <a:t>This Project is related to Machine Learning.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u="sng" dirty="0"/>
              <a:t>Dynamic Object-Oriented Programming Language : </a:t>
            </a:r>
            <a:r>
              <a:rPr lang="en-US" sz="2500" dirty="0"/>
              <a:t>Python 3.7.2</a:t>
            </a:r>
            <a:br>
              <a:rPr lang="en-US" sz="2500" dirty="0"/>
            </a:br>
            <a:endParaRPr lang="en-US" sz="2500" dirty="0"/>
          </a:p>
          <a:p>
            <a:r>
              <a:rPr lang="en-US" sz="3000" u="sng" dirty="0"/>
              <a:t>Operating System : </a:t>
            </a: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/>
              <a:t>Priority 1 - Windows 10</a:t>
            </a:r>
            <a:br>
              <a:rPr lang="en-US" sz="2500" dirty="0"/>
            </a:br>
            <a:r>
              <a:rPr lang="en-US" sz="2500" dirty="0"/>
              <a:t>Priority 2 – Linux</a:t>
            </a:r>
            <a:br>
              <a:rPr lang="en-US" sz="2500" dirty="0"/>
            </a:br>
            <a:endParaRPr lang="en-US" sz="2500" dirty="0"/>
          </a:p>
          <a:p>
            <a:r>
              <a:rPr lang="en-US" sz="3000" u="sng" dirty="0"/>
              <a:t>Integrated Development Environment (IDE) :</a:t>
            </a: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 err="1"/>
              <a:t>Jetbrains</a:t>
            </a:r>
            <a:r>
              <a:rPr lang="en-US" sz="2500" dirty="0"/>
              <a:t> </a:t>
            </a:r>
            <a:r>
              <a:rPr lang="en-US" sz="2500" dirty="0" err="1"/>
              <a:t>PyCharm</a:t>
            </a:r>
            <a:r>
              <a:rPr lang="en-US" sz="2500" dirty="0"/>
              <a:t> Community Edition 2018.3.4</a:t>
            </a:r>
            <a:br>
              <a:rPr lang="en-US" sz="2500" dirty="0"/>
            </a:br>
            <a:r>
              <a:rPr lang="en-US" sz="2500" dirty="0"/>
              <a:t>It is a standalone application in which codes are used, manipulated and run.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sz="4300" u="sng" dirty="0"/>
              <a:t>Programming Language : </a:t>
            </a:r>
            <a:r>
              <a:rPr lang="en-US" dirty="0"/>
              <a:t>Python</a:t>
            </a:r>
          </a:p>
          <a:p>
            <a:endParaRPr lang="en-US" dirty="0"/>
          </a:p>
          <a:p>
            <a:r>
              <a:rPr lang="en-US" sz="4300" u="sng" dirty="0"/>
              <a:t>Physical Infrastructure : </a:t>
            </a:r>
            <a:r>
              <a:rPr lang="en-US" dirty="0"/>
              <a:t>Graphical User Interface through Python </a:t>
            </a:r>
            <a:r>
              <a:rPr lang="en-US" dirty="0" err="1"/>
              <a:t>Tkinter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4300" u="sng" dirty="0"/>
              <a:t>Project Tools and Dependencies 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CSV - To access, save, read, write in hard drive storage.</a:t>
            </a:r>
            <a:br>
              <a:rPr lang="en-US" dirty="0"/>
            </a:br>
            <a:r>
              <a:rPr lang="en-US" dirty="0" err="1"/>
              <a:t>Tweepy</a:t>
            </a:r>
            <a:r>
              <a:rPr lang="en-US" dirty="0"/>
              <a:t> - Allows use of Twitter API to connect our system with Twitter Servers.</a:t>
            </a:r>
            <a:br>
              <a:rPr lang="en-US" dirty="0"/>
            </a:br>
            <a:r>
              <a:rPr lang="en-US" dirty="0" err="1"/>
              <a:t>Textblob</a:t>
            </a:r>
            <a:r>
              <a:rPr lang="en-US" dirty="0"/>
              <a:t> - Access the built-in Data dictionary to read user input words or tweets </a:t>
            </a:r>
            <a:br>
              <a:rPr lang="en-US" dirty="0"/>
            </a:br>
            <a:r>
              <a:rPr lang="en-US" dirty="0" err="1"/>
              <a:t>Matplotlib</a:t>
            </a:r>
            <a:r>
              <a:rPr lang="en-US" dirty="0"/>
              <a:t> - For Graphical Representation, using basic </a:t>
            </a:r>
            <a:r>
              <a:rPr lang="en-US" dirty="0" err="1"/>
              <a:t>mathmetics</a:t>
            </a:r>
            <a:r>
              <a:rPr lang="en-US" dirty="0"/>
              <a:t> and visualize with the help of a graph or pie chart.</a:t>
            </a:r>
            <a:br>
              <a:rPr lang="en-US" dirty="0"/>
            </a:br>
            <a:r>
              <a:rPr lang="en-US" dirty="0" err="1"/>
              <a:t>Winsound</a:t>
            </a:r>
            <a:r>
              <a:rPr lang="en-US" dirty="0"/>
              <a:t> – Integrated with the software for using non-copyright sound effects.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F48963-1673-4038-B7B0-14D53D61A1D8}"/>
              </a:ext>
            </a:extLst>
          </p:cNvPr>
          <p:cNvCxnSpPr/>
          <p:nvPr/>
        </p:nvCxnSpPr>
        <p:spPr>
          <a:xfrm rot="5400000">
            <a:off x="7424134" y="3122054"/>
            <a:ext cx="457200" cy="4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430C5A-63BF-4A3A-B117-A4574C471CF3}"/>
              </a:ext>
            </a:extLst>
          </p:cNvPr>
          <p:cNvSpPr/>
          <p:nvPr/>
        </p:nvSpPr>
        <p:spPr>
          <a:xfrm>
            <a:off x="1142999" y="1676400"/>
            <a:ext cx="159884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 smtClean="0"/>
              <a:t>Twitter Server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316DFC0-D28C-42A5-84A0-A300AF05B6C9}"/>
              </a:ext>
            </a:extLst>
          </p:cNvPr>
          <p:cNvSpPr/>
          <p:nvPr/>
        </p:nvSpPr>
        <p:spPr>
          <a:xfrm>
            <a:off x="3733800" y="1676400"/>
            <a:ext cx="19377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/>
              <a:t>System Software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CF2437F-0E8C-4A6A-B53A-0141CFF4BEA0}"/>
              </a:ext>
            </a:extLst>
          </p:cNvPr>
          <p:cNvSpPr/>
          <p:nvPr/>
        </p:nvSpPr>
        <p:spPr>
          <a:xfrm>
            <a:off x="6400800" y="1687902"/>
            <a:ext cx="2126087" cy="44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/>
              <a:t>Operating System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C8714BF-C879-4059-9141-FAE0C9C33E5A}"/>
              </a:ext>
            </a:extLst>
          </p:cNvPr>
          <p:cNvSpPr/>
          <p:nvPr/>
        </p:nvSpPr>
        <p:spPr>
          <a:xfrm>
            <a:off x="1524000" y="2514600"/>
            <a:ext cx="148321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 smtClean="0"/>
              <a:t>API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BBB07D-94E8-4D75-AB87-9D851283ABF1}"/>
              </a:ext>
            </a:extLst>
          </p:cNvPr>
          <p:cNvSpPr/>
          <p:nvPr/>
        </p:nvSpPr>
        <p:spPr>
          <a:xfrm>
            <a:off x="3881910" y="2514600"/>
            <a:ext cx="198549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ABF0124-BE55-493B-9C29-C68007E7B27B}"/>
              </a:ext>
            </a:extLst>
          </p:cNvPr>
          <p:cNvSpPr/>
          <p:nvPr/>
        </p:nvSpPr>
        <p:spPr>
          <a:xfrm>
            <a:off x="6857999" y="2514600"/>
            <a:ext cx="159376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Solid State Drive / Hard Disk Drive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3677B07-AA41-4923-AF9A-B4026D9A1757}"/>
              </a:ext>
            </a:extLst>
          </p:cNvPr>
          <p:cNvSpPr/>
          <p:nvPr/>
        </p:nvSpPr>
        <p:spPr>
          <a:xfrm>
            <a:off x="4026258" y="3200400"/>
            <a:ext cx="1688742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Memory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E24C8AD-000B-41A5-9F43-3F28D335EEF4}"/>
              </a:ext>
            </a:extLst>
          </p:cNvPr>
          <p:cNvSpPr/>
          <p:nvPr/>
        </p:nvSpPr>
        <p:spPr>
          <a:xfrm>
            <a:off x="6629400" y="3505200"/>
            <a:ext cx="190607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/>
              <a:t>Lexicon Analysis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B35C45E-3CE3-4732-880F-69BC119C6738}"/>
              </a:ext>
            </a:extLst>
          </p:cNvPr>
          <p:cNvSpPr/>
          <p:nvPr/>
        </p:nvSpPr>
        <p:spPr>
          <a:xfrm>
            <a:off x="6629400" y="4419600"/>
            <a:ext cx="190607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/>
              <a:t>Tokenization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6B524F0-0D3B-4057-9E96-F9DAF38B1BD9}"/>
              </a:ext>
            </a:extLst>
          </p:cNvPr>
          <p:cNvSpPr/>
          <p:nvPr/>
        </p:nvSpPr>
        <p:spPr>
          <a:xfrm>
            <a:off x="6629400" y="5672929"/>
            <a:ext cx="1906071" cy="67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/>
              <a:t>Sentiment Calculation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D5BD17F-2697-40D9-9065-96A6CD144B66}"/>
              </a:ext>
            </a:extLst>
          </p:cNvPr>
          <p:cNvSpPr/>
          <p:nvPr/>
        </p:nvSpPr>
        <p:spPr>
          <a:xfrm>
            <a:off x="4419600" y="5248271"/>
            <a:ext cx="1906071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/>
              <a:t>Attitude , Opinion &amp; Polarity Calculation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343DD04-C342-461F-B7C6-C312E7C34521}"/>
              </a:ext>
            </a:extLst>
          </p:cNvPr>
          <p:cNvSpPr/>
          <p:nvPr/>
        </p:nvSpPr>
        <p:spPr>
          <a:xfrm>
            <a:off x="4480236" y="4267199"/>
            <a:ext cx="1768164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/>
              <a:t>Graphical Interface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A8EDBAC4-1A7E-45A0-8649-F3BAA68A107F}"/>
              </a:ext>
            </a:extLst>
          </p:cNvPr>
          <p:cNvCxnSpPr>
            <a:endCxn id="10" idx="0"/>
          </p:cNvCxnSpPr>
          <p:nvPr/>
        </p:nvCxnSpPr>
        <p:spPr>
          <a:xfrm>
            <a:off x="7649514" y="2145102"/>
            <a:ext cx="5366" cy="36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B1F5882E-8970-4DD2-AA3D-683E97D52C9F}"/>
              </a:ext>
            </a:extLst>
          </p:cNvPr>
          <p:cNvCxnSpPr/>
          <p:nvPr/>
        </p:nvCxnSpPr>
        <p:spPr>
          <a:xfrm flipH="1">
            <a:off x="5745588" y="3352800"/>
            <a:ext cx="1903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24C2CF95-45E6-4238-A343-1E6E60B448F0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7430036" y="4267200"/>
            <a:ext cx="3048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8C0B8C1D-0388-461D-B15D-B09097E2F566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H="1" flipV="1">
            <a:off x="5364318" y="4876800"/>
            <a:ext cx="8318" cy="37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24C2CF95-45E6-4238-A343-1E6E60B448F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7582436" y="5029200"/>
            <a:ext cx="0" cy="6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B343DD04-C342-461F-B7C6-C312E7C34521}"/>
              </a:ext>
            </a:extLst>
          </p:cNvPr>
          <p:cNvSpPr/>
          <p:nvPr/>
        </p:nvSpPr>
        <p:spPr>
          <a:xfrm>
            <a:off x="1143000" y="4191000"/>
            <a:ext cx="1996764" cy="30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Strongly Positive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B343DD04-C342-461F-B7C6-C312E7C34521}"/>
              </a:ext>
            </a:extLst>
          </p:cNvPr>
          <p:cNvSpPr/>
          <p:nvPr/>
        </p:nvSpPr>
        <p:spPr>
          <a:xfrm>
            <a:off x="1143000" y="4572000"/>
            <a:ext cx="1996764" cy="301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Positive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B343DD04-C342-461F-B7C6-C312E7C34521}"/>
              </a:ext>
            </a:extLst>
          </p:cNvPr>
          <p:cNvSpPr/>
          <p:nvPr/>
        </p:nvSpPr>
        <p:spPr>
          <a:xfrm>
            <a:off x="1143000" y="4953000"/>
            <a:ext cx="1996764" cy="30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Weakly Positive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B343DD04-C342-461F-B7C6-C312E7C34521}"/>
              </a:ext>
            </a:extLst>
          </p:cNvPr>
          <p:cNvSpPr/>
          <p:nvPr/>
        </p:nvSpPr>
        <p:spPr>
          <a:xfrm>
            <a:off x="1143000" y="5334000"/>
            <a:ext cx="1996764" cy="298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Strongly Negative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B343DD04-C342-461F-B7C6-C312E7C34521}"/>
              </a:ext>
            </a:extLst>
          </p:cNvPr>
          <p:cNvSpPr/>
          <p:nvPr/>
        </p:nvSpPr>
        <p:spPr>
          <a:xfrm>
            <a:off x="1143000" y="5715000"/>
            <a:ext cx="1996764" cy="29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B343DD04-C342-461F-B7C6-C312E7C34521}"/>
              </a:ext>
            </a:extLst>
          </p:cNvPr>
          <p:cNvSpPr/>
          <p:nvPr/>
        </p:nvSpPr>
        <p:spPr>
          <a:xfrm>
            <a:off x="1143000" y="6096000"/>
            <a:ext cx="1996764" cy="295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Weakly Negative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B343DD04-C342-461F-B7C6-C312E7C34521}"/>
              </a:ext>
            </a:extLst>
          </p:cNvPr>
          <p:cNvSpPr/>
          <p:nvPr/>
        </p:nvSpPr>
        <p:spPr>
          <a:xfrm>
            <a:off x="1143000" y="3810000"/>
            <a:ext cx="1996764" cy="301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Neutral</a:t>
            </a: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24A92AC6-359E-42A6-BC94-9A5280C0867C}"/>
              </a:ext>
            </a:extLst>
          </p:cNvPr>
          <p:cNvCxnSpPr/>
          <p:nvPr/>
        </p:nvCxnSpPr>
        <p:spPr>
          <a:xfrm>
            <a:off x="5715000" y="3581400"/>
            <a:ext cx="9144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24A92AC6-359E-42A6-BC94-9A5280C0867C}"/>
              </a:ext>
            </a:extLst>
          </p:cNvPr>
          <p:cNvCxnSpPr/>
          <p:nvPr/>
        </p:nvCxnSpPr>
        <p:spPr>
          <a:xfrm rot="10800000">
            <a:off x="6324600" y="6010270"/>
            <a:ext cx="3048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24A92AC6-359E-42A6-BC94-9A5280C0867C}"/>
              </a:ext>
            </a:extLst>
          </p:cNvPr>
          <p:cNvCxnSpPr/>
          <p:nvPr/>
        </p:nvCxnSpPr>
        <p:spPr>
          <a:xfrm rot="10800000">
            <a:off x="4114800" y="5486400"/>
            <a:ext cx="3048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24A92AC6-359E-42A6-BC94-9A5280C0867C}"/>
              </a:ext>
            </a:extLst>
          </p:cNvPr>
          <p:cNvCxnSpPr/>
          <p:nvPr/>
        </p:nvCxnSpPr>
        <p:spPr>
          <a:xfrm rot="10800000">
            <a:off x="3124200" y="3962400"/>
            <a:ext cx="3048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24A92AC6-359E-42A6-BC94-9A5280C0867C}"/>
              </a:ext>
            </a:extLst>
          </p:cNvPr>
          <p:cNvCxnSpPr/>
          <p:nvPr/>
        </p:nvCxnSpPr>
        <p:spPr>
          <a:xfrm rot="10800000">
            <a:off x="3124200" y="4343400"/>
            <a:ext cx="3048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24A92AC6-359E-42A6-BC94-9A5280C0867C}"/>
              </a:ext>
            </a:extLst>
          </p:cNvPr>
          <p:cNvCxnSpPr/>
          <p:nvPr/>
        </p:nvCxnSpPr>
        <p:spPr>
          <a:xfrm rot="10800000">
            <a:off x="3124200" y="4724400"/>
            <a:ext cx="3048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24A92AC6-359E-42A6-BC94-9A5280C0867C}"/>
              </a:ext>
            </a:extLst>
          </p:cNvPr>
          <p:cNvCxnSpPr/>
          <p:nvPr/>
        </p:nvCxnSpPr>
        <p:spPr>
          <a:xfrm rot="10800000">
            <a:off x="3124200" y="5105400"/>
            <a:ext cx="3048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24A92AC6-359E-42A6-BC94-9A5280C0867C}"/>
              </a:ext>
            </a:extLst>
          </p:cNvPr>
          <p:cNvCxnSpPr/>
          <p:nvPr/>
        </p:nvCxnSpPr>
        <p:spPr>
          <a:xfrm rot="10800000">
            <a:off x="3124200" y="5486400"/>
            <a:ext cx="3048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24A92AC6-359E-42A6-BC94-9A5280C0867C}"/>
              </a:ext>
            </a:extLst>
          </p:cNvPr>
          <p:cNvCxnSpPr/>
          <p:nvPr/>
        </p:nvCxnSpPr>
        <p:spPr>
          <a:xfrm rot="10800000">
            <a:off x="3124200" y="5867400"/>
            <a:ext cx="3048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24A92AC6-359E-42A6-BC94-9A5280C0867C}"/>
              </a:ext>
            </a:extLst>
          </p:cNvPr>
          <p:cNvCxnSpPr/>
          <p:nvPr/>
        </p:nvCxnSpPr>
        <p:spPr>
          <a:xfrm rot="10800000">
            <a:off x="3124200" y="6248400"/>
            <a:ext cx="3048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 flipH="1" flipV="1">
            <a:off x="2972594" y="5105400"/>
            <a:ext cx="22852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429000" y="39624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429000" y="43434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429000" y="47244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429000" y="51054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429000" y="54864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429000" y="58674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429000" y="62484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24A92AC6-359E-42A6-BC94-9A5280C0867C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>
            <a:off x="3007216" y="2743200"/>
            <a:ext cx="87469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C0B8C1D-0388-461D-B15D-B09097E2F566}"/>
              </a:ext>
            </a:extLst>
          </p:cNvPr>
          <p:cNvCxnSpPr/>
          <p:nvPr/>
        </p:nvCxnSpPr>
        <p:spPr>
          <a:xfrm rot="5400000" flipH="1" flipV="1">
            <a:off x="1600708" y="2328625"/>
            <a:ext cx="381000" cy="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E0FE5CE0-5458-4D0E-8CFE-2E237378C43E}"/>
              </a:ext>
            </a:extLst>
          </p:cNvPr>
          <p:cNvCxnSpPr/>
          <p:nvPr/>
        </p:nvCxnSpPr>
        <p:spPr>
          <a:xfrm rot="5400000">
            <a:off x="76200" y="2590800"/>
            <a:ext cx="1371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8C8714BF-C879-4059-9141-FAE0C9C33E5A}"/>
              </a:ext>
            </a:extLst>
          </p:cNvPr>
          <p:cNvSpPr/>
          <p:nvPr/>
        </p:nvSpPr>
        <p:spPr>
          <a:xfrm>
            <a:off x="381000" y="3276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Tweets</a:t>
            </a:r>
            <a:endParaRPr lang="en-US" dirty="0"/>
          </a:p>
        </p:txBody>
      </p:sp>
      <p:cxnSp>
        <p:nvCxnSpPr>
          <p:cNvPr id="113" name="Straight Connector 112"/>
          <p:cNvCxnSpPr>
            <a:endCxn id="4" idx="1"/>
          </p:cNvCxnSpPr>
          <p:nvPr/>
        </p:nvCxnSpPr>
        <p:spPr>
          <a:xfrm>
            <a:off x="762000" y="1905000"/>
            <a:ext cx="380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24A92AC6-359E-42A6-BC94-9A5280C0867C}"/>
              </a:ext>
            </a:extLst>
          </p:cNvPr>
          <p:cNvCxnSpPr/>
          <p:nvPr/>
        </p:nvCxnSpPr>
        <p:spPr>
          <a:xfrm>
            <a:off x="6248400" y="2743200"/>
            <a:ext cx="609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 flipH="1" flipV="1">
            <a:off x="914400" y="32004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90600" y="3124200"/>
            <a:ext cx="525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>
            <a:off x="6057900" y="29337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/>
          </a:p>
          <a:p>
            <a:r>
              <a:rPr lang="en-US" sz="1800" dirty="0"/>
              <a:t>Week #1: Introduction </a:t>
            </a:r>
          </a:p>
          <a:p>
            <a:r>
              <a:rPr lang="en-US" sz="1800" dirty="0"/>
              <a:t>Week #2: Project Confirmation</a:t>
            </a:r>
            <a:br>
              <a:rPr lang="en-US" sz="1800" dirty="0"/>
            </a:br>
            <a:r>
              <a:rPr lang="en-US" sz="1800" dirty="0"/>
              <a:t>Week #3: Software Specifications and Twitter Developer Application Programming Interface Permissions</a:t>
            </a:r>
          </a:p>
          <a:p>
            <a:r>
              <a:rPr lang="en-US" sz="1800" dirty="0"/>
              <a:t>Week #4:  Python Basics and </a:t>
            </a:r>
            <a:r>
              <a:rPr lang="en-US" sz="1800" dirty="0" err="1"/>
              <a:t>Tkinter</a:t>
            </a:r>
            <a:endParaRPr lang="en-US" sz="1800" dirty="0"/>
          </a:p>
          <a:p>
            <a:r>
              <a:rPr lang="en-US" sz="1800" dirty="0"/>
              <a:t>Week #5: Physical Infrastructure - GUI Interface and Data Accessibility</a:t>
            </a:r>
          </a:p>
          <a:p>
            <a:r>
              <a:rPr lang="en-US" sz="1800" dirty="0"/>
              <a:t>Week #6: Analyze Sentiment Value and Polarity in Lexicon Programming (Project Pre-Alpha State)</a:t>
            </a:r>
          </a:p>
          <a:p>
            <a:r>
              <a:rPr lang="en-US" sz="1800" dirty="0"/>
              <a:t>Week #7: Graph Plotting – </a:t>
            </a:r>
            <a:r>
              <a:rPr lang="en-US" sz="1800" dirty="0" err="1"/>
              <a:t>Matplotlib</a:t>
            </a:r>
            <a:r>
              <a:rPr lang="en-US" sz="1800" dirty="0"/>
              <a:t> (Project Alpha Cycle)</a:t>
            </a:r>
          </a:p>
          <a:p>
            <a:r>
              <a:rPr lang="en-US" sz="1800" dirty="0"/>
              <a:t>Week #8: Data Mining from Twitter API, Sentiment Calculations, Visualizations and GUI Integration</a:t>
            </a:r>
          </a:p>
          <a:p>
            <a:r>
              <a:rPr lang="en-US" sz="1800" dirty="0"/>
              <a:t>Week #9: Bugs, Patches and Fixes (Project Beta or Release Candidate Cycle) </a:t>
            </a:r>
          </a:p>
          <a:p>
            <a:r>
              <a:rPr lang="en-US" sz="1800" dirty="0"/>
              <a:t>Week #10: Sentiment Analysis System with GUI integration - RTM Cycle (Release to manufacturing)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u="sng" dirty="0"/>
              <a:t>SOFTWARE DEVELOPMENT PROCESS (V-MODEL):</a:t>
            </a:r>
            <a:r>
              <a:rPr lang="en-US" dirty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236662" y="3957637"/>
            <a:ext cx="1074738" cy="4714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Project Definition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430962" y="3957637"/>
            <a:ext cx="1074738" cy="735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Project Test and Integration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611312" y="2644775"/>
            <a:ext cx="1074738" cy="322262"/>
          </a:xfrm>
          <a:prstGeom prst="rect">
            <a:avLst/>
          </a:prstGeom>
          <a:solidFill>
            <a:srgbClr val="D8D8D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Requirements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626100" y="2644775"/>
            <a:ext cx="1420812" cy="474662"/>
          </a:xfrm>
          <a:prstGeom prst="rect">
            <a:avLst/>
          </a:prstGeom>
          <a:solidFill>
            <a:srgbClr val="D8D8D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Operation and Maintenance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960562" y="3119437"/>
            <a:ext cx="1074738" cy="322263"/>
          </a:xfrm>
          <a:prstGeom prst="rect">
            <a:avLst/>
          </a:prstGeom>
          <a:solidFill>
            <a:srgbClr val="D8D8D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Python GUI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36787" y="3587750"/>
            <a:ext cx="1249363" cy="322262"/>
          </a:xfrm>
          <a:prstGeom prst="rect">
            <a:avLst/>
          </a:prstGeom>
          <a:solidFill>
            <a:srgbClr val="D8D8D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Sentiment Value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24437" y="3292475"/>
            <a:ext cx="1527175" cy="515937"/>
          </a:xfrm>
          <a:prstGeom prst="rect">
            <a:avLst/>
          </a:prstGeom>
          <a:solidFill>
            <a:srgbClr val="D8D8D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Integration, Test and Verification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608262" y="4062412"/>
            <a:ext cx="1076325" cy="322263"/>
          </a:xfrm>
          <a:prstGeom prst="rect">
            <a:avLst/>
          </a:prstGeom>
          <a:solidFill>
            <a:srgbClr val="D8D8D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Graph Plots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724400" y="4038600"/>
            <a:ext cx="1074737" cy="322262"/>
          </a:xfrm>
          <a:prstGeom prst="rect">
            <a:avLst/>
          </a:prstGeom>
          <a:solidFill>
            <a:srgbClr val="D8D8D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Data Mining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235325" y="4537075"/>
            <a:ext cx="2020887" cy="323850"/>
          </a:xfrm>
          <a:prstGeom prst="rect">
            <a:avLst/>
          </a:prstGeom>
          <a:solidFill>
            <a:srgbClr val="D8D8D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Implementation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6" name="AutoShape 12"/>
          <p:cNvCxnSpPr>
            <a:cxnSpLocks noChangeShapeType="1"/>
          </p:cNvCxnSpPr>
          <p:nvPr/>
        </p:nvCxnSpPr>
        <p:spPr bwMode="auto">
          <a:xfrm>
            <a:off x="1574800" y="3240087"/>
            <a:ext cx="1033462" cy="15033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37" name="AutoShape 13"/>
          <p:cNvCxnSpPr>
            <a:cxnSpLocks noChangeShapeType="1"/>
          </p:cNvCxnSpPr>
          <p:nvPr/>
        </p:nvCxnSpPr>
        <p:spPr bwMode="auto">
          <a:xfrm flipV="1">
            <a:off x="5932487" y="3240087"/>
            <a:ext cx="1176338" cy="1560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38" name="AutoShape 14"/>
          <p:cNvCxnSpPr>
            <a:cxnSpLocks noChangeShapeType="1"/>
          </p:cNvCxnSpPr>
          <p:nvPr/>
        </p:nvCxnSpPr>
        <p:spPr bwMode="auto">
          <a:xfrm>
            <a:off x="3217862" y="5091112"/>
            <a:ext cx="210661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3732212" y="5199062"/>
            <a:ext cx="1074738" cy="288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Time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0" name="AutoShape 16"/>
          <p:cNvCxnSpPr>
            <a:cxnSpLocks noChangeShapeType="1"/>
          </p:cNvCxnSpPr>
          <p:nvPr/>
        </p:nvCxnSpPr>
        <p:spPr bwMode="auto">
          <a:xfrm>
            <a:off x="3200400" y="2644775"/>
            <a:ext cx="795337" cy="1660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41" name="AutoShape 17"/>
          <p:cNvCxnSpPr>
            <a:cxnSpLocks noChangeShapeType="1"/>
          </p:cNvCxnSpPr>
          <p:nvPr/>
        </p:nvCxnSpPr>
        <p:spPr bwMode="auto">
          <a:xfrm flipV="1">
            <a:off x="4348162" y="2603500"/>
            <a:ext cx="874713" cy="1717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Our software is closing Pre-Alpha State.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Current Stage - Analyze Sentiment Value and Polarity in Lexicon Programming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Next Stage – Reaching Alpha Stage and some Bug Fixing Issues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                    THANK </a:t>
            </a:r>
            <a:r>
              <a:rPr lang="en-US" dirty="0"/>
              <a:t>YOU!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220</TotalTime>
  <Words>133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PROJECT MOTIVATION</vt:lpstr>
      <vt:lpstr>SOFTWARE SPECIFICATION</vt:lpstr>
      <vt:lpstr>COMPUTING INSTRUCTIONS</vt:lpstr>
      <vt:lpstr>BLOCK DIAGRAM</vt:lpstr>
      <vt:lpstr>PROJECT TIMELINE</vt:lpstr>
      <vt:lpstr>  SOFTWARE DEVELOPMENT PROCESS (V-MODEL): </vt:lpstr>
      <vt:lpstr>PROGRESS</vt:lpstr>
      <vt:lpstr>                    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63</cp:revision>
  <dcterms:created xsi:type="dcterms:W3CDTF">2006-08-16T00:00:00Z</dcterms:created>
  <dcterms:modified xsi:type="dcterms:W3CDTF">2019-07-25T16:59:37Z</dcterms:modified>
</cp:coreProperties>
</file>