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Nunito" charset="0"/>
      <p:regular r:id="rId12"/>
      <p:bold r:id="rId13"/>
      <p:italic r:id="rId14"/>
      <p:boldItalic r:id="rId15"/>
    </p:embeddedFont>
    <p:embeddedFont>
      <p:font typeface="Maven Pro"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343526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cfc21b244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cfc21b244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5cfc21b244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5cfc21b244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fc21b244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fc21b244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monkeylearn.com/sentiment-analysis/#sentiment-analysis-lexicons"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freecodecamp.org/news/how-to-make-your-own-sentiment-analyzer-using-python-and-googles-natural-language-api-9e91e1c493e/" TargetMode="External"/><Relationship Id="rId2" Type="http://schemas.openxmlformats.org/officeDocument/2006/relationships/hyperlink" Target="https://monkeylearn.com/sentiment-analysis/"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omarfaruqe123/Sentiment-Analysis-on-Twitter-"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564200" y="240349"/>
            <a:ext cx="4775100" cy="307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SENTIMENT ANALYSIS SYSTEM</a:t>
            </a:r>
            <a:endParaRPr/>
          </a:p>
        </p:txBody>
      </p:sp>
      <p:sp>
        <p:nvSpPr>
          <p:cNvPr id="278" name="Google Shape;278;p13"/>
          <p:cNvSpPr txBox="1">
            <a:spLocks noGrp="1"/>
          </p:cNvSpPr>
          <p:nvPr>
            <p:ph type="subTitle" idx="1"/>
          </p:nvPr>
        </p:nvSpPr>
        <p:spPr>
          <a:xfrm>
            <a:off x="564200" y="2788375"/>
            <a:ext cx="5571600" cy="136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smtClean="0">
                <a:latin typeface="Maven Pro"/>
                <a:ea typeface="Maven Pro"/>
                <a:cs typeface="Maven Pro"/>
                <a:sym typeface="Maven Pro"/>
              </a:rPr>
              <a:t>Using Algorithm</a:t>
            </a:r>
            <a:endParaRPr sz="2400" dirty="0">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409407" y="135082"/>
            <a:ext cx="6366900" cy="258733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Types of ALGORITHM</a:t>
            </a:r>
            <a:endParaRPr dirty="0"/>
          </a:p>
        </p:txBody>
      </p:sp>
      <p:sp>
        <p:nvSpPr>
          <p:cNvPr id="284" name="Google Shape;284;p14"/>
          <p:cNvSpPr txBox="1">
            <a:spLocks noGrp="1"/>
          </p:cNvSpPr>
          <p:nvPr>
            <p:ph type="body" idx="1"/>
          </p:nvPr>
        </p:nvSpPr>
        <p:spPr>
          <a:xfrm>
            <a:off x="1388625" y="2847109"/>
            <a:ext cx="6366900" cy="1943099"/>
          </a:xfrm>
          <a:prstGeom prst="rect">
            <a:avLst/>
          </a:prstGeom>
        </p:spPr>
        <p:txBody>
          <a:bodyPr spcFirstLastPara="1" wrap="square" lIns="91425" tIns="91425" rIns="91425" bIns="91425" anchor="t" anchorCtr="0">
            <a:noAutofit/>
          </a:bodyPr>
          <a:lstStyle/>
          <a:p>
            <a:r>
              <a:rPr lang="en-US" sz="1800" b="1" dirty="0"/>
              <a:t>Rule-based</a:t>
            </a:r>
            <a:r>
              <a:rPr lang="en-US" sz="1800" dirty="0"/>
              <a:t> systems that perform sentiment analysis based on a set of manually crafted rules.</a:t>
            </a:r>
          </a:p>
          <a:p>
            <a:r>
              <a:rPr lang="en-US" sz="1800" b="1" dirty="0"/>
              <a:t>Automatic</a:t>
            </a:r>
            <a:r>
              <a:rPr lang="en-US" sz="1800" dirty="0"/>
              <a:t> systems that rely on machine learning techniques to learn from data.</a:t>
            </a:r>
          </a:p>
          <a:p>
            <a:r>
              <a:rPr lang="en-US" sz="1800" b="1" dirty="0"/>
              <a:t>Hybrid</a:t>
            </a:r>
            <a:r>
              <a:rPr lang="en-US" sz="1800" dirty="0"/>
              <a:t> systems that combine both rule based and automatic approaches.</a:t>
            </a:r>
          </a:p>
          <a:p>
            <a:pPr marL="0" lvl="0" indent="0" algn="ctr" rtl="0">
              <a:spcBef>
                <a:spcPts val="0"/>
              </a:spcBef>
              <a:spcAft>
                <a:spcPts val="1600"/>
              </a:spcAft>
              <a:buNone/>
            </a:pPr>
            <a:endParaRPr sz="1800" dirty="0">
              <a:solidFill>
                <a:srgbClr val="FFFFFF"/>
              </a:solidFill>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88625" y="124100"/>
            <a:ext cx="6366900" cy="186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smtClean="0"/>
              <a:t>RULE BASED APPROACH</a:t>
            </a:r>
            <a:endParaRPr sz="3000" dirty="0"/>
          </a:p>
        </p:txBody>
      </p:sp>
      <p:sp>
        <p:nvSpPr>
          <p:cNvPr id="290" name="Google Shape;290;p15"/>
          <p:cNvSpPr txBox="1">
            <a:spLocks noGrp="1"/>
          </p:cNvSpPr>
          <p:nvPr>
            <p:ph type="body" idx="1"/>
          </p:nvPr>
        </p:nvSpPr>
        <p:spPr>
          <a:xfrm>
            <a:off x="1388550" y="1454726"/>
            <a:ext cx="6366900" cy="2452255"/>
          </a:xfrm>
          <a:prstGeom prst="rect">
            <a:avLst/>
          </a:prstGeom>
        </p:spPr>
        <p:txBody>
          <a:bodyPr spcFirstLastPara="1" wrap="square" lIns="91425" tIns="91425" rIns="91425" bIns="91425" anchor="t" anchorCtr="0">
            <a:noAutofit/>
          </a:bodyPr>
          <a:lstStyle/>
          <a:p>
            <a:r>
              <a:rPr lang="en" sz="1400" dirty="0" smtClean="0">
                <a:solidFill>
                  <a:srgbClr val="FFFFFF"/>
                </a:solidFill>
                <a:latin typeface="Maven Pro"/>
                <a:ea typeface="Maven Pro"/>
                <a:cs typeface="Maven Pro"/>
                <a:sym typeface="Maven Pro"/>
              </a:rPr>
              <a:t>−</a:t>
            </a:r>
            <a:r>
              <a:rPr lang="en-US" sz="1400" dirty="0"/>
              <a:t>Usually, rule-based approaches define a set of rules in some kind of scripting language that identify subjectivity, polarity, or the subject of an opinion.</a:t>
            </a:r>
          </a:p>
          <a:p>
            <a:r>
              <a:rPr lang="en-US" sz="1400" dirty="0"/>
              <a:t>The rules may use a variety of inputs, such as the following:</a:t>
            </a:r>
          </a:p>
          <a:p>
            <a:r>
              <a:rPr lang="en-US" sz="1400" dirty="0"/>
              <a:t>Classic NLP techniques like </a:t>
            </a:r>
            <a:r>
              <a:rPr lang="en-US" sz="1400" i="1" dirty="0"/>
              <a:t>stemming</a:t>
            </a:r>
            <a:r>
              <a:rPr lang="en-US" sz="1400" dirty="0"/>
              <a:t>, </a:t>
            </a:r>
            <a:r>
              <a:rPr lang="en-US" sz="1400" i="1" dirty="0"/>
              <a:t>tokenization</a:t>
            </a:r>
            <a:r>
              <a:rPr lang="en-US" sz="1400" dirty="0"/>
              <a:t>, </a:t>
            </a:r>
            <a:r>
              <a:rPr lang="en-US" sz="1400" i="1" dirty="0"/>
              <a:t>part of speech tagging</a:t>
            </a:r>
            <a:r>
              <a:rPr lang="en-US" sz="1400" dirty="0"/>
              <a:t> and </a:t>
            </a:r>
            <a:r>
              <a:rPr lang="en-US" sz="1400" i="1" dirty="0"/>
              <a:t>parsing</a:t>
            </a:r>
            <a:r>
              <a:rPr lang="en-US" sz="1400" dirty="0"/>
              <a:t>.</a:t>
            </a:r>
          </a:p>
          <a:p>
            <a:r>
              <a:rPr lang="en-US" sz="1400" dirty="0"/>
              <a:t>Other resources, such as </a:t>
            </a:r>
            <a:r>
              <a:rPr lang="en-US" sz="1400" dirty="0">
                <a:hlinkClick r:id="rId3"/>
              </a:rPr>
              <a:t>lexicons</a:t>
            </a:r>
            <a:r>
              <a:rPr lang="en-US" sz="1400" dirty="0"/>
              <a:t> (i.e. lists of words and expressions).</a:t>
            </a:r>
          </a:p>
          <a:p>
            <a:pPr marL="25400" marR="25400" lvl="0" indent="0" algn="just" rtl="0">
              <a:lnSpc>
                <a:spcPct val="163636"/>
              </a:lnSpc>
              <a:spcBef>
                <a:spcPts val="0"/>
              </a:spcBef>
              <a:spcAft>
                <a:spcPts val="0"/>
              </a:spcAft>
              <a:buNone/>
            </a:pPr>
            <a:endParaRPr sz="1400" dirty="0">
              <a:solidFill>
                <a:srgbClr val="FFFFFF"/>
              </a:solidFill>
              <a:latin typeface="Maven Pro"/>
              <a:ea typeface="Maven Pro"/>
              <a:cs typeface="Maven Pro"/>
              <a:sym typeface="Maven Pro"/>
            </a:endParaRPr>
          </a:p>
          <a:p>
            <a:pPr marL="0" lvl="0" indent="0" algn="ctr" rtl="0">
              <a:spcBef>
                <a:spcPts val="1500"/>
              </a:spcBef>
              <a:spcAft>
                <a:spcPts val="1600"/>
              </a:spcAft>
              <a:buNone/>
            </a:pPr>
            <a:endParaRPr sz="1400" dirty="0">
              <a:solidFill>
                <a:srgbClr val="FFFFFF"/>
              </a:solidFill>
              <a:latin typeface="Maven Pro"/>
              <a:ea typeface="Maven Pro"/>
              <a:cs typeface="Maven Pro"/>
              <a:sym typeface="Maven Pr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603450" y="276025"/>
            <a:ext cx="6366900" cy="1863300"/>
          </a:xfrm>
          <a:prstGeom prst="rect">
            <a:avLst/>
          </a:prstGeom>
        </p:spPr>
        <p:txBody>
          <a:bodyPr spcFirstLastPara="1" wrap="square" lIns="91425" tIns="91425" rIns="91425" bIns="91425" anchor="ctr" anchorCtr="0">
            <a:noAutofit/>
          </a:bodyPr>
          <a:lstStyle/>
          <a:p>
            <a:pPr marL="0" lvl="0" indent="0" algn="ctr" rtl="0">
              <a:spcBef>
                <a:spcPts val="300"/>
              </a:spcBef>
              <a:spcAft>
                <a:spcPts val="0"/>
              </a:spcAft>
              <a:buNone/>
            </a:pPr>
            <a:r>
              <a:rPr lang="en-US" sz="3600" dirty="0" smtClean="0">
                <a:solidFill>
                  <a:srgbClr val="FFFFFF"/>
                </a:solidFill>
              </a:rPr>
              <a:t>RULE BASED APPROACH IMPLEMENTATION	</a:t>
            </a:r>
            <a:endParaRPr sz="3600" dirty="0">
              <a:solidFill>
                <a:srgbClr val="FFFFFF"/>
              </a:solidFill>
            </a:endParaRPr>
          </a:p>
        </p:txBody>
      </p:sp>
      <p:sp>
        <p:nvSpPr>
          <p:cNvPr id="296" name="Google Shape;296;p16"/>
          <p:cNvSpPr txBox="1">
            <a:spLocks noGrp="1"/>
          </p:cNvSpPr>
          <p:nvPr>
            <p:ph type="body" idx="1"/>
          </p:nvPr>
        </p:nvSpPr>
        <p:spPr>
          <a:xfrm>
            <a:off x="603450" y="1766456"/>
            <a:ext cx="3764700" cy="4478480"/>
          </a:xfrm>
          <a:prstGeom prst="rect">
            <a:avLst/>
          </a:prstGeom>
        </p:spPr>
        <p:txBody>
          <a:bodyPr spcFirstLastPara="1" wrap="square" lIns="91425" tIns="91425" rIns="91425" bIns="91425" anchor="t" anchorCtr="0">
            <a:noAutofit/>
          </a:bodyPr>
          <a:lstStyle/>
          <a:p>
            <a:r>
              <a:rPr lang="en-US" dirty="0"/>
              <a:t>Define two lists of polarized words (e.g. negative words such as </a:t>
            </a:r>
            <a:r>
              <a:rPr lang="en-US" i="1" dirty="0"/>
              <a:t>bad</a:t>
            </a:r>
            <a:r>
              <a:rPr lang="en-US" dirty="0"/>
              <a:t>, </a:t>
            </a:r>
            <a:r>
              <a:rPr lang="en-US" i="1" dirty="0"/>
              <a:t>worst</a:t>
            </a:r>
            <a:r>
              <a:rPr lang="en-US" dirty="0"/>
              <a:t>, </a:t>
            </a:r>
            <a:r>
              <a:rPr lang="en-US" i="1" dirty="0"/>
              <a:t>ugly</a:t>
            </a:r>
            <a:r>
              <a:rPr lang="en-US" dirty="0"/>
              <a:t>, </a:t>
            </a:r>
            <a:r>
              <a:rPr lang="en-US" dirty="0" err="1"/>
              <a:t>etc</a:t>
            </a:r>
            <a:r>
              <a:rPr lang="en-US" dirty="0"/>
              <a:t> and positive words such as </a:t>
            </a:r>
            <a:r>
              <a:rPr lang="en-US" i="1" dirty="0"/>
              <a:t>good</a:t>
            </a:r>
            <a:r>
              <a:rPr lang="en-US" dirty="0"/>
              <a:t>, </a:t>
            </a:r>
            <a:r>
              <a:rPr lang="en-US" i="1" dirty="0"/>
              <a:t>best</a:t>
            </a:r>
            <a:r>
              <a:rPr lang="en-US" dirty="0"/>
              <a:t>, </a:t>
            </a:r>
            <a:r>
              <a:rPr lang="en-US" i="1" dirty="0"/>
              <a:t>beautiful</a:t>
            </a:r>
            <a:r>
              <a:rPr lang="en-US" dirty="0"/>
              <a:t>, </a:t>
            </a:r>
            <a:r>
              <a:rPr lang="en-US" dirty="0" err="1"/>
              <a:t>etc</a:t>
            </a:r>
            <a:r>
              <a:rPr lang="en-US" dirty="0" smtClean="0"/>
              <a:t>)</a:t>
            </a:r>
            <a:endParaRPr lang="en-US" dirty="0"/>
          </a:p>
          <a:p>
            <a:pPr marL="0" lvl="0" indent="0" algn="l" rtl="0">
              <a:spcBef>
                <a:spcPts val="0"/>
              </a:spcBef>
              <a:spcAft>
                <a:spcPts val="1600"/>
              </a:spcAft>
              <a:buNone/>
            </a:pPr>
            <a:endParaRPr sz="1350" dirty="0">
              <a:solidFill>
                <a:srgbClr val="FFFFFF"/>
              </a:solidFill>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Implementation</a:t>
            </a:r>
            <a:endParaRPr lang="en-US" dirty="0"/>
          </a:p>
        </p:txBody>
      </p:sp>
      <p:sp>
        <p:nvSpPr>
          <p:cNvPr id="3" name="Subtitle 2"/>
          <p:cNvSpPr>
            <a:spLocks noGrp="1"/>
          </p:cNvSpPr>
          <p:nvPr>
            <p:ph type="subTitle" idx="1"/>
          </p:nvPr>
        </p:nvSpPr>
        <p:spPr>
          <a:xfrm>
            <a:off x="824000" y="3065318"/>
            <a:ext cx="4255500" cy="1828800"/>
          </a:xfrm>
        </p:spPr>
        <p:txBody>
          <a:bodyPr/>
          <a:lstStyle/>
          <a:p>
            <a:endParaRPr lang="en-US" dirty="0"/>
          </a:p>
          <a:p>
            <a:r>
              <a:rPr lang="en-US" dirty="0" smtClean="0"/>
              <a:t>     If </a:t>
            </a:r>
            <a:r>
              <a:rPr lang="en-US" dirty="0"/>
              <a:t>the number of positive word appearances is greater than the number of negative word appearances return a positive sentiment, conversely, return a negative sentiment. Otherwise, return neutral.</a:t>
            </a:r>
          </a:p>
          <a:p>
            <a:endParaRPr lang="en-US" dirty="0"/>
          </a:p>
        </p:txBody>
      </p:sp>
    </p:spTree>
    <p:extLst>
      <p:ext uri="{BB962C8B-B14F-4D97-AF65-F5344CB8AC3E}">
        <p14:creationId xmlns:p14="http://schemas.microsoft.com/office/powerpoint/2010/main" val="3202544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3999" y="862445"/>
            <a:ext cx="6366509" cy="2639291"/>
          </a:xfrm>
        </p:spPr>
        <p:txBody>
          <a:bodyPr/>
          <a:lstStyle/>
          <a:p>
            <a:r>
              <a:rPr lang="en-US" sz="1400" b="0" dirty="0"/>
              <a:t>This system is very naïve since it doesn't take into account how words are combined in a sequence. A more advanced processing can be made, but these systems get very complex quickly. They can be very hard to maintain as new rules may be needed to add support for new expressions and vocabulary. Besides, adding new rules may have undesired outcomes as a result of the interaction with previous rules. As a result, these systems require important investments in manually tuning and maintaining the rules</a:t>
            </a:r>
            <a:endParaRPr lang="en-US" sz="1400" dirty="0"/>
          </a:p>
        </p:txBody>
      </p:sp>
    </p:spTree>
    <p:extLst>
      <p:ext uri="{BB962C8B-B14F-4D97-AF65-F5344CB8AC3E}">
        <p14:creationId xmlns:p14="http://schemas.microsoft.com/office/powerpoint/2010/main" val="200233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3999" y="135082"/>
            <a:ext cx="6366509" cy="4405746"/>
          </a:xfrm>
        </p:spPr>
        <p:txBody>
          <a:bodyPr/>
          <a:lstStyle/>
          <a:p>
            <a:r>
              <a:rPr lang="en-US" sz="2800" dirty="0" smtClean="0"/>
              <a:t>Reference: </a:t>
            </a:r>
            <a:r>
              <a:rPr lang="en-US" sz="2800" dirty="0" smtClean="0">
                <a:hlinkClick r:id="rId2"/>
              </a:rPr>
              <a:t>https</a:t>
            </a:r>
            <a:r>
              <a:rPr lang="en-US" sz="2800" dirty="0">
                <a:hlinkClick r:id="rId2"/>
              </a:rPr>
              <a:t>://monkeylearn.com/sentiment-analysis</a:t>
            </a:r>
            <a:r>
              <a:rPr lang="en-US" sz="2800" dirty="0" smtClean="0">
                <a:hlinkClick r:id="rId2"/>
              </a:rPr>
              <a:t>/</a:t>
            </a:r>
            <a:r>
              <a:rPr lang="en-US" sz="2800" dirty="0"/>
              <a:t/>
            </a:r>
            <a:br>
              <a:rPr lang="en-US" sz="2800" dirty="0"/>
            </a:br>
            <a:r>
              <a:rPr lang="en-US" sz="2800" dirty="0" smtClean="0">
                <a:hlinkClick r:id="rId3"/>
              </a:rPr>
              <a:t>https</a:t>
            </a:r>
            <a:r>
              <a:rPr lang="en-US" sz="2800" dirty="0">
                <a:hlinkClick r:id="rId3"/>
              </a:rPr>
              <a:t>://www.freecodecamp.org/news/how-to-make-your-own-sentiment-analyzer-using-python-and-googles-natural-language-api-9e91e1c493e</a:t>
            </a:r>
            <a:r>
              <a:rPr lang="en-US" sz="2800" dirty="0" smtClean="0">
                <a:hlinkClick r:id="rId3"/>
              </a:rPr>
              <a:t>/</a:t>
            </a:r>
            <a:r>
              <a:rPr lang="en-US" sz="2800" dirty="0" smtClean="0"/>
              <a:t/>
            </a:r>
            <a:br>
              <a:rPr lang="en-US" sz="2800" dirty="0" smtClean="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endParaRPr lang="en-US" sz="2800" dirty="0"/>
          </a:p>
        </p:txBody>
      </p:sp>
    </p:spTree>
    <p:extLst>
      <p:ext uri="{BB962C8B-B14F-4D97-AF65-F5344CB8AC3E}">
        <p14:creationId xmlns:p14="http://schemas.microsoft.com/office/powerpoint/2010/main" val="746104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3999" y="135082"/>
            <a:ext cx="6366509" cy="4405746"/>
          </a:xfrm>
        </p:spPr>
        <p:txBody>
          <a:bodyPr/>
          <a:lstStyle/>
          <a:p>
            <a:r>
              <a:rPr lang="en-US" sz="2800" dirty="0" err="1" smtClean="0"/>
              <a:t>Github</a:t>
            </a:r>
            <a:r>
              <a:rPr lang="en-US" sz="2800" dirty="0" smtClean="0"/>
              <a:t> </a:t>
            </a:r>
            <a:r>
              <a:rPr lang="en-US" sz="2800" dirty="0" err="1" smtClean="0"/>
              <a:t>Link:</a:t>
            </a:r>
            <a:r>
              <a:rPr lang="en-US" sz="2800" dirty="0" err="1">
                <a:hlinkClick r:id="rId2"/>
              </a:rPr>
              <a:t>https</a:t>
            </a:r>
            <a:r>
              <a:rPr lang="en-US" sz="2800" dirty="0">
                <a:hlinkClick r:id="rId2"/>
              </a:rPr>
              <a:t>://github.com/omarfaruqe123/Sentiment-Analysis-on-Twitter-</a:t>
            </a:r>
            <a:r>
              <a:rPr lang="en-US" sz="2800" dirty="0" smtClean="0"/>
              <a:t/>
            </a:r>
            <a:br>
              <a:rPr lang="en-US" sz="2800" dirty="0" smtClean="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endParaRPr lang="en-US" sz="2800" dirty="0"/>
          </a:p>
        </p:txBody>
      </p:sp>
    </p:spTree>
    <p:extLst>
      <p:ext uri="{BB962C8B-B14F-4D97-AF65-F5344CB8AC3E}">
        <p14:creationId xmlns:p14="http://schemas.microsoft.com/office/powerpoint/2010/main" val="3202172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3999" y="135082"/>
            <a:ext cx="6366509" cy="4405746"/>
          </a:xfrm>
        </p:spPr>
        <p:txBody>
          <a:bodyPr/>
          <a:lstStyle/>
          <a:p>
            <a:r>
              <a:rPr lang="en-US" sz="4000" dirty="0" smtClean="0"/>
              <a:t>Thank  You</a:t>
            </a:r>
            <a:br>
              <a:rPr lang="en-US" sz="4000" dirty="0" smtClean="0"/>
            </a:br>
            <a:r>
              <a:rPr lang="en-US" sz="4000" dirty="0"/>
              <a:t> </a:t>
            </a:r>
            <a:r>
              <a:rPr lang="en-US" sz="4000" dirty="0" smtClean="0"/>
              <a:t>      </a:t>
            </a: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endParaRPr lang="en-US" sz="2800" dirty="0"/>
          </a:p>
        </p:txBody>
      </p:sp>
    </p:spTree>
    <p:extLst>
      <p:ext uri="{BB962C8B-B14F-4D97-AF65-F5344CB8AC3E}">
        <p14:creationId xmlns:p14="http://schemas.microsoft.com/office/powerpoint/2010/main" val="1374256035"/>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215</Words>
  <Application>Microsoft Office PowerPoint</Application>
  <PresentationFormat>On-screen Show (16:9)</PresentationFormat>
  <Paragraphs>20</Paragraphs>
  <Slides>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Nunito</vt:lpstr>
      <vt:lpstr>Maven Pro</vt:lpstr>
      <vt:lpstr>Momentum</vt:lpstr>
      <vt:lpstr>SENTIMENT ANALYSIS SYSTEM</vt:lpstr>
      <vt:lpstr>Types of ALGORITHM</vt:lpstr>
      <vt:lpstr>RULE BASED APPROACH</vt:lpstr>
      <vt:lpstr>RULE BASED APPROACH IMPLEMENTATION </vt:lpstr>
      <vt:lpstr>Implementation</vt:lpstr>
      <vt:lpstr>This system is very naïve since it doesn't take into account how words are combined in a sequence. A more advanced processing can be made, but these systems get very complex quickly. They can be very hard to maintain as new rules may be needed to add support for new expressions and vocabulary. Besides, adding new rules may have undesired outcomes as a result of the interaction with previous rules. As a result, these systems require important investments in manually tuning and maintaining the rules</vt:lpstr>
      <vt:lpstr>Reference: https://monkeylearn.com/sentiment-analysis/ https://www.freecodecamp.org/news/how-to-make-your-own-sentiment-analyzer-using-python-and-googles-natural-language-api-9e91e1c493e/     </vt:lpstr>
      <vt:lpstr>Github Link:https://github.com/omarfaruqe123/Sentiment-Analysis-on-Twitter-     </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SYSTEM</dc:title>
  <dc:creator>Omar Faruqe</dc:creator>
  <cp:lastModifiedBy>USER</cp:lastModifiedBy>
  <cp:revision>4</cp:revision>
  <dcterms:modified xsi:type="dcterms:W3CDTF">2019-07-12T21:13:44Z</dcterms:modified>
</cp:coreProperties>
</file>