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7" r:id="rId2"/>
  </p:sldMasterIdLst>
  <p:notesMasterIdLst>
    <p:notesMasterId r:id="rId59"/>
  </p:notesMasterIdLst>
  <p:handoutMasterIdLst>
    <p:handoutMasterId r:id="rId60"/>
  </p:handoutMasterIdLst>
  <p:sldIdLst>
    <p:sldId id="321" r:id="rId3"/>
    <p:sldId id="256" r:id="rId4"/>
    <p:sldId id="387" r:id="rId5"/>
    <p:sldId id="390" r:id="rId6"/>
    <p:sldId id="409" r:id="rId7"/>
    <p:sldId id="410" r:id="rId8"/>
    <p:sldId id="411" r:id="rId9"/>
    <p:sldId id="257" r:id="rId10"/>
    <p:sldId id="322" r:id="rId11"/>
    <p:sldId id="412" r:id="rId12"/>
    <p:sldId id="413" r:id="rId13"/>
    <p:sldId id="414" r:id="rId14"/>
    <p:sldId id="415" r:id="rId15"/>
    <p:sldId id="416" r:id="rId16"/>
    <p:sldId id="417" r:id="rId17"/>
    <p:sldId id="418" r:id="rId18"/>
    <p:sldId id="419" r:id="rId19"/>
    <p:sldId id="420" r:id="rId20"/>
    <p:sldId id="421" r:id="rId21"/>
    <p:sldId id="422" r:id="rId22"/>
    <p:sldId id="424" r:id="rId23"/>
    <p:sldId id="423" r:id="rId24"/>
    <p:sldId id="425" r:id="rId25"/>
    <p:sldId id="426" r:id="rId26"/>
    <p:sldId id="428" r:id="rId27"/>
    <p:sldId id="427" r:id="rId28"/>
    <p:sldId id="429" r:id="rId29"/>
    <p:sldId id="430" r:id="rId30"/>
    <p:sldId id="431" r:id="rId31"/>
    <p:sldId id="432" r:id="rId32"/>
    <p:sldId id="433" r:id="rId33"/>
    <p:sldId id="434" r:id="rId34"/>
    <p:sldId id="435" r:id="rId35"/>
    <p:sldId id="436" r:id="rId36"/>
    <p:sldId id="437" r:id="rId37"/>
    <p:sldId id="438" r:id="rId38"/>
    <p:sldId id="439" r:id="rId39"/>
    <p:sldId id="440" r:id="rId40"/>
    <p:sldId id="326" r:id="rId41"/>
    <p:sldId id="394" r:id="rId42"/>
    <p:sldId id="441" r:id="rId43"/>
    <p:sldId id="442" r:id="rId44"/>
    <p:sldId id="443" r:id="rId45"/>
    <p:sldId id="444" r:id="rId46"/>
    <p:sldId id="445" r:id="rId47"/>
    <p:sldId id="446" r:id="rId48"/>
    <p:sldId id="447" r:id="rId49"/>
    <p:sldId id="323" r:id="rId50"/>
    <p:sldId id="448" r:id="rId51"/>
    <p:sldId id="449" r:id="rId52"/>
    <p:sldId id="450" r:id="rId53"/>
    <p:sldId id="451" r:id="rId54"/>
    <p:sldId id="452" r:id="rId55"/>
    <p:sldId id="453" r:id="rId56"/>
    <p:sldId id="454" r:id="rId57"/>
    <p:sldId id="259"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D51"/>
    <a:srgbClr val="430FF4"/>
    <a:srgbClr val="B8A6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181"/>
  </p:normalViewPr>
  <p:slideViewPr>
    <p:cSldViewPr snapToGrid="0" snapToObjects="1">
      <p:cViewPr varScale="1">
        <p:scale>
          <a:sx n="111" d="100"/>
          <a:sy n="111" d="100"/>
        </p:scale>
        <p:origin x="594" y="96"/>
      </p:cViewPr>
      <p:guideLst/>
    </p:cSldViewPr>
  </p:slideViewPr>
  <p:notesTextViewPr>
    <p:cViewPr>
      <p:scale>
        <a:sx n="1" d="1"/>
        <a:sy n="1" d="1"/>
      </p:scale>
      <p:origin x="0" y="0"/>
    </p:cViewPr>
  </p:notesTextViewPr>
  <p:notesViewPr>
    <p:cSldViewPr snapToGrid="0" snapToObjects="1">
      <p:cViewPr varScale="1">
        <p:scale>
          <a:sx n="84" d="100"/>
          <a:sy n="84" d="100"/>
        </p:scale>
        <p:origin x="3912"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7B0B7B2-9E84-00D4-DDA3-D919957E47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92D1812-1929-7821-F325-99196D2D45E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9446F5-FDFD-4DAA-99D2-B426E10A36E4}" type="datetimeFigureOut">
              <a:rPr lang="en-US" smtClean="0"/>
              <a:t>3/12/2023</a:t>
            </a:fld>
            <a:endParaRPr lang="en-US"/>
          </a:p>
        </p:txBody>
      </p:sp>
      <p:sp>
        <p:nvSpPr>
          <p:cNvPr id="4" name="Footer Placeholder 3">
            <a:extLst>
              <a:ext uri="{FF2B5EF4-FFF2-40B4-BE49-F238E27FC236}">
                <a16:creationId xmlns:a16="http://schemas.microsoft.com/office/drawing/2014/main" id="{EC495DF4-D188-067F-4D19-47ED08046B3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C4DEEB-C48D-5396-ED4D-2FB43FFB59D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6C1FBC-6A11-4CB5-82AD-4946C5C41A0F}" type="slidenum">
              <a:rPr lang="en-US" smtClean="0"/>
              <a:t>‹#›</a:t>
            </a:fld>
            <a:endParaRPr lang="en-US"/>
          </a:p>
        </p:txBody>
      </p:sp>
    </p:spTree>
    <p:extLst>
      <p:ext uri="{BB962C8B-B14F-4D97-AF65-F5344CB8AC3E}">
        <p14:creationId xmlns:p14="http://schemas.microsoft.com/office/powerpoint/2010/main" val="578546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2EBBAB-6536-E643-B759-8C581BE738EF}" type="datetimeFigureOut">
              <a:rPr lang="en-GB" smtClean="0"/>
              <a:t>12/03/2023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40779E-3906-0746-A8F1-888F72377D1E}" type="slidenum">
              <a:rPr lang="en-GB" smtClean="0"/>
              <a:t>‹#›</a:t>
            </a:fld>
            <a:endParaRPr lang="en-GB"/>
          </a:p>
        </p:txBody>
      </p:sp>
    </p:spTree>
    <p:extLst>
      <p:ext uri="{BB962C8B-B14F-4D97-AF65-F5344CB8AC3E}">
        <p14:creationId xmlns:p14="http://schemas.microsoft.com/office/powerpoint/2010/main" val="847974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1117" t="21360" r="58303" b="51972"/>
          <a:stretch/>
        </p:blipFill>
        <p:spPr>
          <a:xfrm>
            <a:off x="8738" y="-17753"/>
            <a:ext cx="8025494" cy="3418789"/>
          </a:xfrm>
          <a:prstGeom prst="rect">
            <a:avLst/>
          </a:prstGeom>
        </p:spPr>
      </p:pic>
      <p:sp>
        <p:nvSpPr>
          <p:cNvPr id="4" name="Title 1"/>
          <p:cNvSpPr>
            <a:spLocks noGrp="1"/>
          </p:cNvSpPr>
          <p:nvPr>
            <p:ph type="ctrTitle" hasCustomPrompt="1"/>
          </p:nvPr>
        </p:nvSpPr>
        <p:spPr>
          <a:xfrm>
            <a:off x="3198687" y="3308278"/>
            <a:ext cx="6130247" cy="811659"/>
          </a:xfrm>
        </p:spPr>
        <p:txBody>
          <a:bodyPr/>
          <a:lstStyle>
            <a:lvl1pPr algn="ctr">
              <a:defRPr sz="4400"/>
            </a:lvl1pPr>
          </a:lstStyle>
          <a:p>
            <a:r>
              <a:rPr lang="en-US" sz="6000" spc="600" dirty="0">
                <a:solidFill>
                  <a:schemeClr val="tx1">
                    <a:lumMod val="65000"/>
                    <a:lumOff val="35000"/>
                  </a:schemeClr>
                </a:solidFill>
                <a:latin typeface="Helvetica Neue Thin" charset="0"/>
                <a:ea typeface="Helvetica Neue Thin" charset="0"/>
                <a:cs typeface="Helvetica Neue Thin" charset="0"/>
              </a:rPr>
              <a:t>The </a:t>
            </a:r>
            <a:r>
              <a:rPr lang="en-US" sz="6000" b="1" spc="600" dirty="0">
                <a:solidFill>
                  <a:schemeClr val="tx1">
                    <a:lumMod val="65000"/>
                    <a:lumOff val="35000"/>
                  </a:schemeClr>
                </a:solidFill>
                <a:latin typeface="Helvetica Neue" charset="0"/>
                <a:ea typeface="Helvetica Neue" charset="0"/>
                <a:cs typeface="Helvetica Neue" charset="0"/>
              </a:rPr>
              <a:t>Portfolio</a:t>
            </a:r>
          </a:p>
        </p:txBody>
      </p:sp>
      <p:sp>
        <p:nvSpPr>
          <p:cNvPr id="5" name="Subtitle 2"/>
          <p:cNvSpPr>
            <a:spLocks noGrp="1"/>
          </p:cNvSpPr>
          <p:nvPr>
            <p:ph type="subTitle" idx="1" hasCustomPrompt="1"/>
          </p:nvPr>
        </p:nvSpPr>
        <p:spPr>
          <a:xfrm>
            <a:off x="3198687" y="4310954"/>
            <a:ext cx="6130247" cy="353513"/>
          </a:xfr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6000"/>
            </a:lvl1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lang="en-US" sz="1700" dirty="0">
                <a:solidFill>
                  <a:schemeClr val="tx1">
                    <a:lumMod val="50000"/>
                    <a:lumOff val="50000"/>
                  </a:schemeClr>
                </a:solidFill>
                <a:latin typeface="Helvetica Neue Light" charset="0"/>
                <a:ea typeface="Helvetica Neue Light" charset="0"/>
                <a:cs typeface="Helvetica Neue Light" charset="0"/>
              </a:rPr>
              <a:t>Your first step to position yourself into your Dream Career  </a:t>
            </a:r>
          </a:p>
          <a:p>
            <a:endParaRPr lang="en-US" dirty="0"/>
          </a:p>
        </p:txBody>
      </p:sp>
      <p:sp>
        <p:nvSpPr>
          <p:cNvPr id="9" name="Footer Placeholder 18"/>
          <p:cNvSpPr>
            <a:spLocks noGrp="1"/>
          </p:cNvSpPr>
          <p:nvPr>
            <p:ph type="ftr" sz="quarter" idx="3"/>
          </p:nvPr>
        </p:nvSpPr>
        <p:spPr>
          <a:xfrm>
            <a:off x="3586341" y="631196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Tree>
    <p:extLst>
      <p:ext uri="{BB962C8B-B14F-4D97-AF65-F5344CB8AC3E}">
        <p14:creationId xmlns:p14="http://schemas.microsoft.com/office/powerpoint/2010/main" val="1140849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bg>
      <p:bgPr>
        <a:solidFill>
          <a:schemeClr val="bg2">
            <a:tint val="95000"/>
            <a:satMod val="170000"/>
            <a:alpha val="81000"/>
          </a:schemeClr>
        </a:solidFill>
        <a:effectLst/>
      </p:bgPr>
    </p:bg>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3198687" y="3017520"/>
            <a:ext cx="6859713" cy="1102417"/>
          </a:xfrm>
        </p:spPr>
        <p:txBody>
          <a:bodyPr/>
          <a:lstStyle>
            <a:lvl1pPr algn="ctr">
              <a:defRPr sz="4400"/>
            </a:lvl1pPr>
          </a:lstStyle>
          <a:p>
            <a:r>
              <a:rPr lang="en-US" sz="6000" spc="600" dirty="0">
                <a:solidFill>
                  <a:schemeClr val="tx1">
                    <a:lumMod val="65000"/>
                    <a:lumOff val="35000"/>
                  </a:schemeClr>
                </a:solidFill>
                <a:latin typeface="Helvetica Neue Thin" charset="0"/>
                <a:ea typeface="Helvetica Neue Thin" charset="0"/>
                <a:cs typeface="Helvetica Neue Thin" charset="0"/>
              </a:rPr>
              <a:t>The </a:t>
            </a:r>
            <a:r>
              <a:rPr lang="en-US" sz="6000" b="1" spc="600" dirty="0">
                <a:solidFill>
                  <a:schemeClr val="tx1">
                    <a:lumMod val="65000"/>
                    <a:lumOff val="35000"/>
                  </a:schemeClr>
                </a:solidFill>
                <a:latin typeface="Helvetica Neue" charset="0"/>
                <a:ea typeface="Helvetica Neue" charset="0"/>
                <a:cs typeface="Helvetica Neue" charset="0"/>
              </a:rPr>
              <a:t>Portfolio</a:t>
            </a:r>
          </a:p>
        </p:txBody>
      </p:sp>
      <p:sp>
        <p:nvSpPr>
          <p:cNvPr id="5" name="Subtitle 2"/>
          <p:cNvSpPr>
            <a:spLocks noGrp="1"/>
          </p:cNvSpPr>
          <p:nvPr>
            <p:ph type="subTitle" idx="1"/>
          </p:nvPr>
        </p:nvSpPr>
        <p:spPr>
          <a:xfrm>
            <a:off x="3198687" y="4310954"/>
            <a:ext cx="6859713" cy="681670"/>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a:buNone/>
              <a:tabLst/>
              <a:defRPr sz="3200"/>
            </a:lvl1pPr>
          </a:lstStyle>
          <a:p>
            <a:r>
              <a:rPr lang="en-US"/>
              <a:t>Click to edit Master subtitle style</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1117" t="21360" r="58303" b="51972"/>
          <a:stretch/>
        </p:blipFill>
        <p:spPr>
          <a:xfrm>
            <a:off x="8738" y="-1"/>
            <a:ext cx="8025494" cy="3418789"/>
          </a:xfrm>
          <a:prstGeom prst="rect">
            <a:avLst/>
          </a:prstGeom>
        </p:spPr>
      </p:pic>
      <p:sp>
        <p:nvSpPr>
          <p:cNvPr id="9" name="Footer Placeholder 18"/>
          <p:cNvSpPr>
            <a:spLocks noGrp="1"/>
          </p:cNvSpPr>
          <p:nvPr>
            <p:ph type="ftr" sz="quarter" idx="3"/>
          </p:nvPr>
        </p:nvSpPr>
        <p:spPr>
          <a:xfrm>
            <a:off x="3062556"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Tree>
    <p:extLst>
      <p:ext uri="{BB962C8B-B14F-4D97-AF65-F5344CB8AC3E}">
        <p14:creationId xmlns:p14="http://schemas.microsoft.com/office/powerpoint/2010/main" val="2456655996"/>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0" name="Rectangle 9"/>
          <p:cNvSpPr/>
          <p:nvPr/>
        </p:nvSpPr>
        <p:spPr>
          <a:xfrm>
            <a:off x="0" y="6697721"/>
            <a:ext cx="12192000" cy="167601"/>
          </a:xfrm>
          <a:prstGeom prst="rect">
            <a:avLst/>
          </a:prstGeom>
          <a:solidFill>
            <a:srgbClr val="FE4B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021303" y="755394"/>
            <a:ext cx="9368590" cy="646331"/>
          </a:xfrm>
          <a:prstGeom prst="rect">
            <a:avLst/>
          </a:prstGeom>
        </p:spPr>
        <p:txBody>
          <a:bodyPr wrap="square">
            <a:spAutoFit/>
          </a:bodyPr>
          <a:lstStyle/>
          <a:p>
            <a:r>
              <a:rPr lang="en-US" sz="3600" dirty="0">
                <a:solidFill>
                  <a:schemeClr val="tx1">
                    <a:lumMod val="65000"/>
                    <a:lumOff val="35000"/>
                  </a:schemeClr>
                </a:solidFill>
                <a:latin typeface="Helvetica Neue Light" charset="0"/>
                <a:ea typeface="Helvetica Neue Light" charset="0"/>
                <a:cs typeface="Helvetica Neue Light" charset="0"/>
              </a:rPr>
              <a:t> </a:t>
            </a:r>
          </a:p>
        </p:txBody>
      </p:sp>
      <p:sp>
        <p:nvSpPr>
          <p:cNvPr id="19" name="Title 1"/>
          <p:cNvSpPr>
            <a:spLocks noGrp="1"/>
          </p:cNvSpPr>
          <p:nvPr>
            <p:ph type="title"/>
          </p:nvPr>
        </p:nvSpPr>
        <p:spPr>
          <a:xfrm>
            <a:off x="838200" y="365126"/>
            <a:ext cx="10515600" cy="1117974"/>
          </a:xfrm>
        </p:spPr>
        <p:txBody>
          <a:bodyPr/>
          <a:lstStyle/>
          <a:p>
            <a:r>
              <a:rPr lang="en-US"/>
              <a:t>Click to edit Master title style</a:t>
            </a:r>
            <a:endParaRPr lang="en-US" dirty="0"/>
          </a:p>
        </p:txBody>
      </p:sp>
      <p:sp>
        <p:nvSpPr>
          <p:cNvPr id="20" name="Content Placeholder 2"/>
          <p:cNvSpPr>
            <a:spLocks noGrp="1"/>
          </p:cNvSpPr>
          <p:nvPr>
            <p:ph idx="1"/>
          </p:nvPr>
        </p:nvSpPr>
        <p:spPr>
          <a:xfrm>
            <a:off x="838200" y="1718051"/>
            <a:ext cx="10515600" cy="4212000"/>
          </a:xfrm>
        </p:spPr>
        <p:txBody>
          <a:bodyPr>
            <a:normAutofit/>
          </a:bodyPr>
          <a:lstStyle>
            <a:lvl1pPr marL="571500" indent="-571500">
              <a:buClr>
                <a:srgbClr val="FE4843"/>
              </a:buClr>
              <a:buFont typeface="Wingdings" pitchFamily="2" charset="2"/>
              <a:buChar char="Ø"/>
              <a:defRPr sz="3200"/>
            </a:lvl1pPr>
            <a:lvl2pPr marL="685800" indent="-228600">
              <a:buClr>
                <a:srgbClr val="FE4843"/>
              </a:buClr>
              <a:buFont typeface="Wingdings" pitchFamily="2" charset="2"/>
              <a:buChar char="Ø"/>
              <a:defRPr sz="2800"/>
            </a:lvl2pPr>
            <a:lvl3pPr marL="1143000" indent="-228600">
              <a:buClr>
                <a:srgbClr val="FE4843"/>
              </a:buClr>
              <a:buFont typeface="Wingdings" pitchFamily="2" charset="2"/>
              <a:buChar char="Ø"/>
              <a:defRPr sz="2400"/>
            </a:lvl3pPr>
            <a:lvl4pPr marL="1600200" indent="-228600">
              <a:buClr>
                <a:srgbClr val="FE4843"/>
              </a:buClr>
              <a:buFont typeface="Wingdings" pitchFamily="2" charset="2"/>
              <a:buChar char="Ø"/>
              <a:defRPr sz="20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Footer Placeholder 18"/>
          <p:cNvSpPr>
            <a:spLocks noGrp="1"/>
          </p:cNvSpPr>
          <p:nvPr>
            <p:ph type="ftr" sz="quarter" idx="3"/>
          </p:nvPr>
        </p:nvSpPr>
        <p:spPr>
          <a:xfrm>
            <a:off x="3062556"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Tree>
    <p:extLst>
      <p:ext uri="{BB962C8B-B14F-4D97-AF65-F5344CB8AC3E}">
        <p14:creationId xmlns:p14="http://schemas.microsoft.com/office/powerpoint/2010/main" val="620528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2" name="Title 1"/>
          <p:cNvSpPr>
            <a:spLocks noGrp="1"/>
          </p:cNvSpPr>
          <p:nvPr>
            <p:ph type="title"/>
          </p:nvPr>
        </p:nvSpPr>
        <p:spPr>
          <a:xfrm>
            <a:off x="838200" y="365126"/>
            <a:ext cx="10515600" cy="1115194"/>
          </a:xfrm>
        </p:spPr>
        <p:txBody>
          <a:bodyPr/>
          <a:lstStyle/>
          <a:p>
            <a:r>
              <a:rPr lang="en-US"/>
              <a:t>Click to edit Master title style</a:t>
            </a:r>
          </a:p>
        </p:txBody>
      </p:sp>
      <p:sp>
        <p:nvSpPr>
          <p:cNvPr id="13" name="Content Placeholder 2"/>
          <p:cNvSpPr>
            <a:spLocks noGrp="1"/>
          </p:cNvSpPr>
          <p:nvPr>
            <p:ph sz="half" idx="1"/>
          </p:nvPr>
        </p:nvSpPr>
        <p:spPr>
          <a:xfrm>
            <a:off x="838200" y="1761829"/>
            <a:ext cx="5181600" cy="4212000"/>
          </a:xfrm>
        </p:spPr>
        <p:txBody>
          <a:bodyPr>
            <a:normAutofit/>
          </a:bodyPr>
          <a:lstStyle>
            <a:lvl1pPr marL="571500" indent="-571500">
              <a:buClr>
                <a:srgbClr val="F53C21"/>
              </a:buClr>
              <a:buFont typeface="Wingdings" pitchFamily="2" charset="2"/>
              <a:buChar char="Ø"/>
              <a:defRPr sz="3200"/>
            </a:lvl1pPr>
            <a:lvl2pPr marL="685800" indent="-228600">
              <a:buClr>
                <a:srgbClr val="FF4D51"/>
              </a:buClr>
              <a:buSzPct val="100000"/>
              <a:buFont typeface="Wingdings" pitchFamily="2" charset="2"/>
              <a:buChar char="Ø"/>
              <a:defRPr sz="2800"/>
            </a:lvl2pPr>
            <a:lvl3pPr marL="1143000" indent="-228600">
              <a:buClr>
                <a:srgbClr val="FF4D51"/>
              </a:buClr>
              <a:buFont typeface="Wingdings" pitchFamily="2" charset="2"/>
              <a:buChar char="Ø"/>
              <a:defRPr sz="2400"/>
            </a:lvl3pPr>
            <a:lvl4pPr marL="1600200" indent="-228600">
              <a:buClr>
                <a:srgbClr val="FF4D51"/>
              </a:buClr>
              <a:buFont typeface="Wingdings" pitchFamily="2" charset="2"/>
              <a:buChar char="Ø"/>
              <a:defRPr sz="2000"/>
            </a:lvl4pPr>
            <a:lvl5pPr marL="2057400" indent="-228600">
              <a:buClr>
                <a:srgbClr val="FF4D51"/>
              </a:buClr>
              <a:buFont typeface="Wingdings" pitchFamily="2" charset="2"/>
              <a:buChar char="Ø"/>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3"/>
          <p:cNvSpPr>
            <a:spLocks noGrp="1"/>
          </p:cNvSpPr>
          <p:nvPr>
            <p:ph sz="half" idx="2"/>
          </p:nvPr>
        </p:nvSpPr>
        <p:spPr>
          <a:xfrm>
            <a:off x="6172200" y="1761829"/>
            <a:ext cx="5181600" cy="4212000"/>
          </a:xfrm>
        </p:spPr>
        <p:txBody>
          <a:bodyPr>
            <a:normAutofit/>
          </a:bodyPr>
          <a:lstStyle>
            <a:lvl1pPr marL="571500" indent="-571500">
              <a:buClr>
                <a:srgbClr val="FF5234"/>
              </a:buClr>
              <a:buFont typeface="Wingdings" pitchFamily="2" charset="2"/>
              <a:buChar char="Ø"/>
              <a:defRPr sz="3200"/>
            </a:lvl1pPr>
            <a:lvl2pPr marL="685800" indent="-228600">
              <a:buClr>
                <a:srgbClr val="FF4D51"/>
              </a:buClr>
              <a:buFont typeface="Wingdings" pitchFamily="2" charset="2"/>
              <a:buChar char="Ø"/>
              <a:defRPr sz="2800"/>
            </a:lvl2pPr>
            <a:lvl3pPr marL="1143000" indent="-228600">
              <a:buClr>
                <a:srgbClr val="FF4D51"/>
              </a:buClr>
              <a:buFont typeface="Wingdings" pitchFamily="2" charset="2"/>
              <a:buChar char="Ø"/>
              <a:defRPr sz="2400"/>
            </a:lvl3pPr>
            <a:lvl4pPr marL="1600200" indent="-228600">
              <a:buClr>
                <a:srgbClr val="FF4D51"/>
              </a:buClr>
              <a:buFont typeface="Wingdings" pitchFamily="2" charset="2"/>
              <a:buChar char="Ø"/>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Footer Placeholder 18"/>
          <p:cNvSpPr>
            <a:spLocks noGrp="1"/>
          </p:cNvSpPr>
          <p:nvPr>
            <p:ph type="ftr" sz="quarter" idx="3"/>
          </p:nvPr>
        </p:nvSpPr>
        <p:spPr>
          <a:xfrm>
            <a:off x="3062556"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Tree>
    <p:extLst>
      <p:ext uri="{BB962C8B-B14F-4D97-AF65-F5344CB8AC3E}">
        <p14:creationId xmlns:p14="http://schemas.microsoft.com/office/powerpoint/2010/main" val="1139060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Title 1"/>
          <p:cNvSpPr>
            <a:spLocks noGrp="1"/>
          </p:cNvSpPr>
          <p:nvPr>
            <p:ph type="title"/>
          </p:nvPr>
        </p:nvSpPr>
        <p:spPr>
          <a:xfrm>
            <a:off x="838200" y="365125"/>
            <a:ext cx="10515600" cy="1325563"/>
          </a:xfrm>
        </p:spPr>
        <p:txBody>
          <a:bodyPr/>
          <a:lstStyle/>
          <a:p>
            <a:r>
              <a:rPr lang="en-US"/>
              <a:t>Click to edit Master title style</a:t>
            </a:r>
          </a:p>
        </p:txBody>
      </p:sp>
      <p:sp>
        <p:nvSpPr>
          <p:cNvPr id="8" name="Footer Placeholder 18"/>
          <p:cNvSpPr>
            <a:spLocks noGrp="1"/>
          </p:cNvSpPr>
          <p:nvPr>
            <p:ph type="ftr" sz="quarter" idx="3"/>
          </p:nvPr>
        </p:nvSpPr>
        <p:spPr>
          <a:xfrm>
            <a:off x="3062556"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Tree>
    <p:extLst>
      <p:ext uri="{BB962C8B-B14F-4D97-AF65-F5344CB8AC3E}">
        <p14:creationId xmlns:p14="http://schemas.microsoft.com/office/powerpoint/2010/main" val="624405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TextBox 4"/>
          <p:cNvSpPr txBox="1"/>
          <p:nvPr/>
        </p:nvSpPr>
        <p:spPr>
          <a:xfrm>
            <a:off x="4452404" y="3470638"/>
            <a:ext cx="6364224" cy="1107996"/>
          </a:xfrm>
          <a:prstGeom prst="rect">
            <a:avLst/>
          </a:prstGeom>
          <a:noFill/>
        </p:spPr>
        <p:txBody>
          <a:bodyPr wrap="square" rtlCol="0">
            <a:spAutoFit/>
          </a:bodyPr>
          <a:lstStyle/>
          <a:p>
            <a:r>
              <a:rPr lang="en-US" sz="6600" dirty="0">
                <a:latin typeface="Helvetica Neue UltraLight" charset="0"/>
                <a:ea typeface="Helvetica Neue UltraLight" charset="0"/>
                <a:cs typeface="Helvetica Neue UltraLight" charset="0"/>
              </a:rPr>
              <a:t>Thank you </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1117" t="21360" r="58303" b="51972"/>
          <a:stretch/>
        </p:blipFill>
        <p:spPr>
          <a:xfrm>
            <a:off x="24780" y="-1"/>
            <a:ext cx="8025494" cy="3418789"/>
          </a:xfrm>
          <a:prstGeom prst="rect">
            <a:avLst/>
          </a:prstGeom>
        </p:spPr>
      </p:pic>
      <p:sp>
        <p:nvSpPr>
          <p:cNvPr id="7" name="Footer Placeholder 18"/>
          <p:cNvSpPr>
            <a:spLocks noGrp="1"/>
          </p:cNvSpPr>
          <p:nvPr>
            <p:ph type="ftr" sz="quarter" idx="3"/>
          </p:nvPr>
        </p:nvSpPr>
        <p:spPr>
          <a:xfrm>
            <a:off x="3062556"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Tree>
    <p:extLst>
      <p:ext uri="{BB962C8B-B14F-4D97-AF65-F5344CB8AC3E}">
        <p14:creationId xmlns:p14="http://schemas.microsoft.com/office/powerpoint/2010/main" val="3767674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Custom Layout">
    <p:bg>
      <p:bgPr>
        <a:solidFill>
          <a:schemeClr val="bg2">
            <a:tint val="95000"/>
            <a:satMod val="170000"/>
            <a:alpha val="81000"/>
          </a:schemeClr>
        </a:solidFill>
        <a:effectLst/>
      </p:bgPr>
    </p:bg>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3198687" y="3017520"/>
            <a:ext cx="6859713" cy="1102417"/>
          </a:xfrm>
        </p:spPr>
        <p:txBody>
          <a:bodyPr/>
          <a:lstStyle>
            <a:lvl1pPr algn="ctr">
              <a:defRPr sz="4400"/>
            </a:lvl1pPr>
          </a:lstStyle>
          <a:p>
            <a:r>
              <a:rPr lang="en-US" sz="6000" spc="600" dirty="0">
                <a:solidFill>
                  <a:schemeClr val="tx1">
                    <a:lumMod val="65000"/>
                    <a:lumOff val="35000"/>
                  </a:schemeClr>
                </a:solidFill>
                <a:latin typeface="Helvetica Neue Thin" charset="0"/>
                <a:ea typeface="Helvetica Neue Thin" charset="0"/>
                <a:cs typeface="Helvetica Neue Thin" charset="0"/>
              </a:rPr>
              <a:t>The </a:t>
            </a:r>
            <a:r>
              <a:rPr lang="en-US" sz="6000" b="1" spc="600" dirty="0">
                <a:solidFill>
                  <a:schemeClr val="tx1">
                    <a:lumMod val="65000"/>
                    <a:lumOff val="35000"/>
                  </a:schemeClr>
                </a:solidFill>
                <a:latin typeface="Helvetica Neue" charset="0"/>
                <a:ea typeface="Helvetica Neue" charset="0"/>
                <a:cs typeface="Helvetica Neue" charset="0"/>
              </a:rPr>
              <a:t>Portfolio</a:t>
            </a:r>
          </a:p>
        </p:txBody>
      </p:sp>
      <p:sp>
        <p:nvSpPr>
          <p:cNvPr id="5" name="Subtitle 2"/>
          <p:cNvSpPr>
            <a:spLocks noGrp="1"/>
          </p:cNvSpPr>
          <p:nvPr>
            <p:ph type="subTitle" idx="1"/>
          </p:nvPr>
        </p:nvSpPr>
        <p:spPr>
          <a:xfrm>
            <a:off x="3198687" y="4310954"/>
            <a:ext cx="6859713" cy="681670"/>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a:buNone/>
              <a:tabLst/>
              <a:defRPr sz="3200"/>
            </a:lvl1pPr>
          </a:lstStyle>
          <a:p>
            <a:r>
              <a:rPr lang="en-US"/>
              <a:t>Click to edit Master subtitle style</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1117" t="21360" r="58303" b="51972"/>
          <a:stretch/>
        </p:blipFill>
        <p:spPr>
          <a:xfrm>
            <a:off x="8738" y="-1"/>
            <a:ext cx="8025494" cy="3418789"/>
          </a:xfrm>
          <a:prstGeom prst="rect">
            <a:avLst/>
          </a:prstGeom>
        </p:spPr>
      </p:pic>
      <p:sp>
        <p:nvSpPr>
          <p:cNvPr id="9" name="Footer Placeholder 18"/>
          <p:cNvSpPr>
            <a:spLocks noGrp="1"/>
          </p:cNvSpPr>
          <p:nvPr>
            <p:ph type="ftr" sz="quarter" idx="3"/>
          </p:nvPr>
        </p:nvSpPr>
        <p:spPr>
          <a:xfrm>
            <a:off x="3062556"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Tree>
    <p:extLst>
      <p:ext uri="{BB962C8B-B14F-4D97-AF65-F5344CB8AC3E}">
        <p14:creationId xmlns:p14="http://schemas.microsoft.com/office/powerpoint/2010/main" val="223161153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6697721"/>
            <a:ext cx="12192000" cy="167601"/>
          </a:xfrm>
          <a:prstGeom prst="rect">
            <a:avLst/>
          </a:prstGeom>
          <a:solidFill>
            <a:srgbClr val="FE4B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Placeholder 15"/>
          <p:cNvSpPr>
            <a:spLocks noGrp="1"/>
          </p:cNvSpPr>
          <p:nvPr>
            <p:ph type="title"/>
          </p:nvPr>
        </p:nvSpPr>
        <p:spPr>
          <a:xfrm>
            <a:off x="1596043" y="3515740"/>
            <a:ext cx="8811491" cy="785581"/>
          </a:xfrm>
          <a:prstGeom prst="rect">
            <a:avLst/>
          </a:prstGeom>
        </p:spPr>
        <p:txBody>
          <a:bodyPr vert="horz" lIns="91440" tIns="45720" rIns="91440" bIns="45720" rtlCol="0" anchor="ctr">
            <a:normAutofit/>
          </a:bodyPr>
          <a:lstStyle/>
          <a:p>
            <a:endParaRPr lang="en-US" sz="6000" b="1" spc="600" dirty="0">
              <a:solidFill>
                <a:schemeClr val="tx1">
                  <a:lumMod val="65000"/>
                  <a:lumOff val="35000"/>
                </a:schemeClr>
              </a:solidFill>
              <a:latin typeface="Helvetica Neue" charset="0"/>
              <a:ea typeface="Helvetica Neue" charset="0"/>
              <a:cs typeface="Helvetica Neue" charset="0"/>
            </a:endParaRPr>
          </a:p>
        </p:txBody>
      </p:sp>
      <p:sp>
        <p:nvSpPr>
          <p:cNvPr id="17" name="Text Placeholder 16"/>
          <p:cNvSpPr>
            <a:spLocks noGrp="1"/>
          </p:cNvSpPr>
          <p:nvPr>
            <p:ph type="body" idx="1"/>
          </p:nvPr>
        </p:nvSpPr>
        <p:spPr>
          <a:xfrm>
            <a:off x="2656726" y="4321327"/>
            <a:ext cx="6086582" cy="424415"/>
          </a:xfrm>
          <a:prstGeom prst="rect">
            <a:avLst/>
          </a:prstGeom>
        </p:spPr>
        <p:txBody>
          <a:bodyPr vert="horz" lIns="91440" tIns="45720" rIns="91440" bIns="45720" rtlCol="0">
            <a:normAutofit/>
          </a:bodyPr>
          <a:lstStyle/>
          <a:p>
            <a:endParaRPr lang="en-US" sz="1700" dirty="0">
              <a:solidFill>
                <a:schemeClr val="tx1">
                  <a:lumMod val="50000"/>
                  <a:lumOff val="50000"/>
                </a:schemeClr>
              </a:solidFill>
              <a:latin typeface="Helvetica Neue Light" charset="0"/>
              <a:ea typeface="Helvetica Neue Light" charset="0"/>
              <a:cs typeface="Helvetica Neue Light" charset="0"/>
            </a:endParaRPr>
          </a:p>
        </p:txBody>
      </p:sp>
      <p:sp>
        <p:nvSpPr>
          <p:cNvPr id="19" name="Footer Placeholder 18"/>
          <p:cNvSpPr>
            <a:spLocks noGrp="1"/>
          </p:cNvSpPr>
          <p:nvPr>
            <p:ph type="ftr" sz="quarter" idx="3"/>
          </p:nvPr>
        </p:nvSpPr>
        <p:spPr>
          <a:xfrm>
            <a:off x="3062556"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pic>
        <p:nvPicPr>
          <p:cNvPr id="11" name="Picture 10">
            <a:extLst>
              <a:ext uri="{FF2B5EF4-FFF2-40B4-BE49-F238E27FC236}">
                <a16:creationId xmlns:a16="http://schemas.microsoft.com/office/drawing/2014/main" id="{F6EB731B-028B-3E46-A6A3-E5918B9A7F11}"/>
              </a:ext>
            </a:extLst>
          </p:cNvPr>
          <p:cNvPicPr>
            <a:picLocks noChangeAspect="1"/>
          </p:cNvPicPr>
          <p:nvPr userDrawn="1"/>
        </p:nvPicPr>
        <p:blipFill rotWithShape="1">
          <a:blip r:embed="rId8" cstate="print">
            <a:extLst>
              <a:ext uri="{28A0092B-C50C-407E-A947-70E740481C1C}">
                <a14:useLocalDpi xmlns:a14="http://schemas.microsoft.com/office/drawing/2010/main"/>
              </a:ext>
            </a:extLst>
          </a:blip>
          <a:srcRect/>
          <a:stretch/>
        </p:blipFill>
        <p:spPr>
          <a:xfrm>
            <a:off x="8215581" y="5891354"/>
            <a:ext cx="3976419" cy="790391"/>
          </a:xfrm>
          <a:prstGeom prst="rect">
            <a:avLst/>
          </a:prstGeom>
        </p:spPr>
      </p:pic>
      <p:sp>
        <p:nvSpPr>
          <p:cNvPr id="13" name="TextBox 12">
            <a:extLst>
              <a:ext uri="{FF2B5EF4-FFF2-40B4-BE49-F238E27FC236}">
                <a16:creationId xmlns:a16="http://schemas.microsoft.com/office/drawing/2014/main" id="{0472F306-FD76-4A9D-BAFA-3CA4713EE9F9}"/>
              </a:ext>
            </a:extLst>
          </p:cNvPr>
          <p:cNvSpPr txBox="1"/>
          <p:nvPr userDrawn="1"/>
        </p:nvSpPr>
        <p:spPr>
          <a:xfrm>
            <a:off x="162426" y="6364820"/>
            <a:ext cx="2965414" cy="338554"/>
          </a:xfrm>
          <a:prstGeom prst="rect">
            <a:avLst/>
          </a:prstGeom>
          <a:noFill/>
        </p:spPr>
        <p:txBody>
          <a:bodyPr wrap="square" rtlCol="0">
            <a:spAutoFit/>
          </a:bodyPr>
          <a:lstStyle/>
          <a:p>
            <a:pPr algn="ctr"/>
            <a:r>
              <a:rPr lang="en-US" sz="1600" b="0" dirty="0">
                <a:solidFill>
                  <a:srgbClr val="0066CC"/>
                </a:solidFill>
                <a:latin typeface="Helvetica Neue Light"/>
              </a:rPr>
              <a:t>School of Computing</a:t>
            </a:r>
          </a:p>
        </p:txBody>
      </p:sp>
      <p:pic>
        <p:nvPicPr>
          <p:cNvPr id="2" name="Picture 1"/>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20316" y="6285544"/>
            <a:ext cx="411032" cy="396201"/>
          </a:xfrm>
          <a:prstGeom prst="rect">
            <a:avLst/>
          </a:prstGeom>
        </p:spPr>
      </p:pic>
    </p:spTree>
    <p:extLst>
      <p:ext uri="{BB962C8B-B14F-4D97-AF65-F5344CB8AC3E}">
        <p14:creationId xmlns:p14="http://schemas.microsoft.com/office/powerpoint/2010/main" val="38382429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a:buNone/>
        <a:defRPr sz="6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6697721"/>
            <a:ext cx="12192000" cy="167601"/>
          </a:xfrm>
          <a:prstGeom prst="rect">
            <a:avLst/>
          </a:prstGeom>
          <a:solidFill>
            <a:srgbClr val="FE4B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Placeholder 15"/>
          <p:cNvSpPr>
            <a:spLocks noGrp="1"/>
          </p:cNvSpPr>
          <p:nvPr>
            <p:ph type="title"/>
          </p:nvPr>
        </p:nvSpPr>
        <p:spPr>
          <a:xfrm>
            <a:off x="1596043" y="3515740"/>
            <a:ext cx="8811491" cy="785581"/>
          </a:xfrm>
          <a:prstGeom prst="rect">
            <a:avLst/>
          </a:prstGeom>
        </p:spPr>
        <p:txBody>
          <a:bodyPr vert="horz" lIns="91440" tIns="45720" rIns="91440" bIns="45720" rtlCol="0" anchor="ctr">
            <a:normAutofit/>
          </a:bodyPr>
          <a:lstStyle/>
          <a:p>
            <a:endParaRPr lang="en-US" sz="6000" b="1" spc="600" dirty="0">
              <a:solidFill>
                <a:schemeClr val="tx1">
                  <a:lumMod val="65000"/>
                  <a:lumOff val="35000"/>
                </a:schemeClr>
              </a:solidFill>
              <a:latin typeface="Helvetica Neue" charset="0"/>
              <a:ea typeface="Helvetica Neue" charset="0"/>
              <a:cs typeface="Helvetica Neue" charset="0"/>
            </a:endParaRPr>
          </a:p>
        </p:txBody>
      </p:sp>
      <p:sp>
        <p:nvSpPr>
          <p:cNvPr id="17" name="Text Placeholder 16"/>
          <p:cNvSpPr>
            <a:spLocks noGrp="1"/>
          </p:cNvSpPr>
          <p:nvPr>
            <p:ph type="body" idx="1"/>
          </p:nvPr>
        </p:nvSpPr>
        <p:spPr>
          <a:xfrm>
            <a:off x="2656726" y="4321327"/>
            <a:ext cx="6086582" cy="424415"/>
          </a:xfrm>
          <a:prstGeom prst="rect">
            <a:avLst/>
          </a:prstGeom>
        </p:spPr>
        <p:txBody>
          <a:bodyPr vert="horz" lIns="91440" tIns="45720" rIns="91440" bIns="45720" rtlCol="0">
            <a:normAutofit/>
          </a:bodyPr>
          <a:lstStyle/>
          <a:p>
            <a:endParaRPr lang="en-US" sz="1700" dirty="0">
              <a:solidFill>
                <a:schemeClr val="tx1">
                  <a:lumMod val="50000"/>
                  <a:lumOff val="50000"/>
                </a:schemeClr>
              </a:solidFill>
              <a:latin typeface="Helvetica Neue Light" charset="0"/>
              <a:ea typeface="Helvetica Neue Light" charset="0"/>
              <a:cs typeface="Helvetica Neue Light" charset="0"/>
            </a:endParaRPr>
          </a:p>
        </p:txBody>
      </p:sp>
      <p:sp>
        <p:nvSpPr>
          <p:cNvPr id="19" name="Footer Placeholder 18"/>
          <p:cNvSpPr>
            <a:spLocks noGrp="1"/>
          </p:cNvSpPr>
          <p:nvPr>
            <p:ph type="ftr" sz="quarter" idx="3"/>
          </p:nvPr>
        </p:nvSpPr>
        <p:spPr>
          <a:xfrm>
            <a:off x="3062556"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Tree>
    <p:extLst>
      <p:ext uri="{BB962C8B-B14F-4D97-AF65-F5344CB8AC3E}">
        <p14:creationId xmlns:p14="http://schemas.microsoft.com/office/powerpoint/2010/main" val="3554324587"/>
      </p:ext>
    </p:extLst>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a:buNone/>
        <a:defRPr sz="6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4.xml"/><Relationship Id="rId4" Type="http://schemas.openxmlformats.org/officeDocument/2006/relationships/image" Target="../media/image5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58.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Lecture 4 </a:t>
            </a:r>
            <a:br>
              <a:rPr lang="en-US" dirty="0"/>
            </a:br>
            <a:r>
              <a:rPr lang="en-US" i="1" dirty="0"/>
              <a:t>Mobile Patterns</a:t>
            </a:r>
          </a:p>
        </p:txBody>
      </p:sp>
      <p:sp>
        <p:nvSpPr>
          <p:cNvPr id="3" name="Subtitle 2"/>
          <p:cNvSpPr>
            <a:spLocks noGrp="1"/>
          </p:cNvSpPr>
          <p:nvPr>
            <p:ph type="subTitle" idx="1"/>
          </p:nvPr>
        </p:nvSpPr>
        <p:spPr/>
        <p:txBody>
          <a:bodyPr/>
          <a:lstStyle/>
          <a:p>
            <a:r>
              <a:rPr lang="en-US" sz="3200" b="1" dirty="0">
                <a:solidFill>
                  <a:srgbClr val="FFFFFF"/>
                </a:solidFill>
                <a:effectLst/>
                <a:latin typeface="Calibri" panose="020F0502020204030204" pitchFamily="34" charset="0"/>
                <a:ea typeface="Calibri" panose="020F0502020204030204" pitchFamily="34" charset="0"/>
                <a:cs typeface="Arial" panose="020B0604020202020204" pitchFamily="34" charset="0"/>
              </a:rPr>
              <a:t>KH6002CEM Mobile App Development</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5" name="TextBox 4">
            <a:extLst>
              <a:ext uri="{FF2B5EF4-FFF2-40B4-BE49-F238E27FC236}">
                <a16:creationId xmlns:a16="http://schemas.microsoft.com/office/drawing/2014/main" id="{A7A6D9F6-23E4-E900-C3E3-A4388B707CC5}"/>
              </a:ext>
            </a:extLst>
          </p:cNvPr>
          <p:cNvSpPr txBox="1"/>
          <p:nvPr/>
        </p:nvSpPr>
        <p:spPr>
          <a:xfrm>
            <a:off x="3048663" y="6049806"/>
            <a:ext cx="6094674" cy="646331"/>
          </a:xfrm>
          <a:prstGeom prst="rect">
            <a:avLst/>
          </a:prstGeom>
          <a:noFill/>
        </p:spPr>
        <p:txBody>
          <a:bodyPr wrap="square">
            <a:spAutoFit/>
          </a:bodyPr>
          <a:lstStyle/>
          <a:p>
            <a:pPr marL="0" indent="0" algn="ctr">
              <a:buNone/>
            </a:pPr>
            <a:r>
              <a:rPr lang="en-US" sz="1800" dirty="0" err="1">
                <a:solidFill>
                  <a:schemeClr val="bg1">
                    <a:lumMod val="85000"/>
                    <a:lumOff val="15000"/>
                  </a:schemeClr>
                </a:solidFill>
                <a:effectLst>
                  <a:outerShdw blurRad="38100" dist="38100" dir="2700000" algn="tl">
                    <a:srgbClr val="000000">
                      <a:alpha val="43137"/>
                    </a:srgbClr>
                  </a:outerShdw>
                </a:effectLst>
                <a:latin typeface="Comic Sans MS" panose="030F0702030302020204" pitchFamily="66" charset="0"/>
              </a:rPr>
              <a:t>Eng</a:t>
            </a:r>
            <a:r>
              <a:rPr lang="en-US" sz="1800" dirty="0">
                <a:solidFill>
                  <a:schemeClr val="bg1">
                    <a:lumMod val="85000"/>
                    <a:lumOff val="15000"/>
                  </a:schemeClr>
                </a:solidFill>
                <a:effectLst>
                  <a:outerShdw blurRad="38100" dist="38100" dir="2700000" algn="tl">
                    <a:srgbClr val="000000">
                      <a:alpha val="43137"/>
                    </a:srgbClr>
                  </a:outerShdw>
                </a:effectLst>
                <a:latin typeface="Comic Sans MS" panose="030F0702030302020204" pitchFamily="66" charset="0"/>
              </a:rPr>
              <a:t>: Amir Tarek</a:t>
            </a:r>
          </a:p>
          <a:p>
            <a:pPr marL="0" indent="0" algn="ctr">
              <a:buNone/>
            </a:pPr>
            <a:r>
              <a:rPr lang="en-US" sz="1800" dirty="0">
                <a:solidFill>
                  <a:schemeClr val="bg1">
                    <a:lumMod val="85000"/>
                    <a:lumOff val="15000"/>
                  </a:schemeClr>
                </a:solidFill>
                <a:effectLst>
                  <a:outerShdw blurRad="38100" dist="38100" dir="2700000" algn="tl">
                    <a:srgbClr val="000000">
                      <a:alpha val="43137"/>
                    </a:srgbClr>
                  </a:outerShdw>
                </a:effectLst>
                <a:latin typeface="Comic Sans MS" panose="030F0702030302020204" pitchFamily="66" charset="0"/>
              </a:rPr>
              <a:t>Model Leader School of Computing </a:t>
            </a:r>
          </a:p>
        </p:txBody>
      </p:sp>
      <p:sp>
        <p:nvSpPr>
          <p:cNvPr id="7" name="TextBox 6">
            <a:extLst>
              <a:ext uri="{FF2B5EF4-FFF2-40B4-BE49-F238E27FC236}">
                <a16:creationId xmlns:a16="http://schemas.microsoft.com/office/drawing/2014/main" id="{8417DD56-50DD-70E9-55B6-F1249DA2867C}"/>
              </a:ext>
            </a:extLst>
          </p:cNvPr>
          <p:cNvSpPr txBox="1"/>
          <p:nvPr/>
        </p:nvSpPr>
        <p:spPr>
          <a:xfrm>
            <a:off x="0" y="5575933"/>
            <a:ext cx="5132717" cy="800219"/>
          </a:xfrm>
          <a:prstGeom prst="rect">
            <a:avLst/>
          </a:prstGeom>
          <a:noFill/>
        </p:spPr>
        <p:txBody>
          <a:bodyPr wrap="square">
            <a:spAutoFit/>
          </a:bodyPr>
          <a:lstStyle/>
          <a:p>
            <a:r>
              <a:rPr lang="en-US" sz="1400" b="0" i="0" dirty="0">
                <a:solidFill>
                  <a:schemeClr val="tx1">
                    <a:lumMod val="95000"/>
                  </a:schemeClr>
                </a:solidFill>
                <a:effectLst/>
                <a:latin typeface="proxima-nova"/>
              </a:rPr>
              <a:t> “</a:t>
            </a:r>
            <a:r>
              <a:rPr lang="en-US" sz="1400" b="0" i="1" dirty="0">
                <a:solidFill>
                  <a:schemeClr val="tx1">
                    <a:lumMod val="95000"/>
                  </a:schemeClr>
                </a:solidFill>
                <a:effectLst/>
                <a:latin typeface="proxima-nova"/>
              </a:rPr>
              <a:t>The most basic way to get someone's attention is this: Break a pattern.”</a:t>
            </a:r>
          </a:p>
          <a:p>
            <a:r>
              <a:rPr lang="en-US" b="0" i="0" dirty="0">
                <a:solidFill>
                  <a:schemeClr val="tx1">
                    <a:lumMod val="95000"/>
                  </a:schemeClr>
                </a:solidFill>
                <a:effectLst/>
                <a:latin typeface="proxima-nova"/>
              </a:rPr>
              <a:t> </a:t>
            </a:r>
            <a:r>
              <a:rPr lang="en-US" sz="1000" b="0" i="0" dirty="0">
                <a:solidFill>
                  <a:schemeClr val="tx1">
                    <a:lumMod val="95000"/>
                  </a:schemeClr>
                </a:solidFill>
                <a:effectLst/>
                <a:latin typeface="proxima-nova"/>
              </a:rPr>
              <a:t>~  Chip Heath and Dan Heath, Made to Stick: Why Some Ideas Survive and Others Die</a:t>
            </a:r>
            <a:endParaRPr lang="en-US" dirty="0">
              <a:solidFill>
                <a:schemeClr val="tx1">
                  <a:lumMod val="95000"/>
                </a:schemeClr>
              </a:solidFill>
            </a:endParaRPr>
          </a:p>
        </p:txBody>
      </p:sp>
    </p:spTree>
    <p:extLst>
      <p:ext uri="{BB962C8B-B14F-4D97-AF65-F5344CB8AC3E}">
        <p14:creationId xmlns:p14="http://schemas.microsoft.com/office/powerpoint/2010/main" val="1444122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D7B7B6-EA59-4FC2-BA27-3489BD6A94E5}"/>
              </a:ext>
            </a:extLst>
          </p:cNvPr>
          <p:cNvSpPr>
            <a:spLocks noGrp="1"/>
          </p:cNvSpPr>
          <p:nvPr>
            <p:ph type="title"/>
          </p:nvPr>
        </p:nvSpPr>
        <p:spPr/>
        <p:txBody>
          <a:bodyPr>
            <a:normAutofit/>
          </a:bodyPr>
          <a:lstStyle/>
          <a:p>
            <a:r>
              <a:rPr lang="en-GB" dirty="0"/>
              <a:t>UML:</a:t>
            </a:r>
            <a:br>
              <a:rPr lang="en-GB" dirty="0"/>
            </a:br>
            <a:r>
              <a:rPr lang="en-GB" sz="2400" i="1" dirty="0"/>
              <a:t>Why UML?  -&gt;</a:t>
            </a:r>
            <a:endParaRPr lang="en-US" i="1" dirty="0"/>
          </a:p>
        </p:txBody>
      </p:sp>
      <p:sp>
        <p:nvSpPr>
          <p:cNvPr id="8" name="Content Placeholder 2">
            <a:extLst>
              <a:ext uri="{FF2B5EF4-FFF2-40B4-BE49-F238E27FC236}">
                <a16:creationId xmlns:a16="http://schemas.microsoft.com/office/drawing/2014/main" id="{2642C82A-3BAF-D495-398B-5A1C7F3452A6}"/>
              </a:ext>
            </a:extLst>
          </p:cNvPr>
          <p:cNvSpPr>
            <a:spLocks noGrp="1"/>
          </p:cNvSpPr>
          <p:nvPr>
            <p:ph sz="half" idx="1"/>
          </p:nvPr>
        </p:nvSpPr>
        <p:spPr>
          <a:xfrm>
            <a:off x="1194134" y="1655235"/>
            <a:ext cx="9803732" cy="3822538"/>
          </a:xfrm>
        </p:spPr>
        <p:txBody>
          <a:bodyPr>
            <a:normAutofit fontScale="85000" lnSpcReduction="20000"/>
          </a:bodyPr>
          <a:lstStyle/>
          <a:p>
            <a:pPr marL="0" indent="0">
              <a:buNone/>
            </a:pPr>
            <a:r>
              <a:rPr lang="en-US" sz="2400" b="0" i="0" dirty="0">
                <a:effectLst/>
                <a:latin typeface="Verdana" panose="020B0604030504040204" pitchFamily="34" charset="0"/>
              </a:rPr>
              <a:t>The primary goals in the design of the UML as follows:</a:t>
            </a:r>
          </a:p>
          <a:p>
            <a:r>
              <a:rPr lang="en-US" sz="2400" b="0" i="0" dirty="0">
                <a:effectLst/>
                <a:latin typeface="Verdana" panose="020B0604030504040204" pitchFamily="34" charset="0"/>
              </a:rPr>
              <a:t>Provide users with a ready-to-use, expressive visual modeling language so they can develop and exchange meaningful models.</a:t>
            </a:r>
          </a:p>
          <a:p>
            <a:r>
              <a:rPr lang="en-US" sz="2400" b="0" i="0" dirty="0">
                <a:effectLst/>
                <a:latin typeface="Verdana" panose="020B0604030504040204" pitchFamily="34" charset="0"/>
              </a:rPr>
              <a:t>Provide extensibility and specialization mechanisms to extend the core concepts.</a:t>
            </a:r>
          </a:p>
          <a:p>
            <a:r>
              <a:rPr lang="en-US" sz="2400" b="0" i="0" dirty="0">
                <a:effectLst/>
                <a:latin typeface="Verdana" panose="020B0604030504040204" pitchFamily="34" charset="0"/>
              </a:rPr>
              <a:t>Be independent of programming languages and development processes.</a:t>
            </a:r>
          </a:p>
          <a:p>
            <a:r>
              <a:rPr lang="en-US" sz="2400" b="0" i="0" dirty="0">
                <a:effectLst/>
                <a:latin typeface="Verdana" panose="020B0604030504040204" pitchFamily="34" charset="0"/>
              </a:rPr>
              <a:t>Provide a formal basis for understanding the modeling language.</a:t>
            </a:r>
          </a:p>
          <a:p>
            <a:r>
              <a:rPr lang="en-US" sz="2400" b="0" i="0" dirty="0">
                <a:effectLst/>
                <a:latin typeface="Verdana" panose="020B0604030504040204" pitchFamily="34" charset="0"/>
              </a:rPr>
              <a:t>Encourage the growth of the OO tools market.</a:t>
            </a:r>
          </a:p>
          <a:p>
            <a:r>
              <a:rPr lang="en-US" sz="2400" b="0" i="0" dirty="0">
                <a:effectLst/>
                <a:latin typeface="Verdana" panose="020B0604030504040204" pitchFamily="34" charset="0"/>
              </a:rPr>
              <a:t>Support higher-level development concepts such as collaborations, frameworks, patterns and components.</a:t>
            </a:r>
          </a:p>
          <a:p>
            <a:r>
              <a:rPr lang="en-US" sz="2400" b="0" i="0" dirty="0">
                <a:effectLst/>
                <a:latin typeface="Verdana" panose="020B0604030504040204" pitchFamily="34" charset="0"/>
              </a:rPr>
              <a:t>Integrate best practices.</a:t>
            </a:r>
            <a:endParaRPr lang="en-GB" sz="2400" dirty="0">
              <a:latin typeface="Verdana" panose="020B0604030504040204" pitchFamily="34" charset="0"/>
            </a:endParaRPr>
          </a:p>
        </p:txBody>
      </p:sp>
    </p:spTree>
    <p:extLst>
      <p:ext uri="{BB962C8B-B14F-4D97-AF65-F5344CB8AC3E}">
        <p14:creationId xmlns:p14="http://schemas.microsoft.com/office/powerpoint/2010/main" val="3741639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D7B7B6-EA59-4FC2-BA27-3489BD6A94E5}"/>
              </a:ext>
            </a:extLst>
          </p:cNvPr>
          <p:cNvSpPr>
            <a:spLocks noGrp="1"/>
          </p:cNvSpPr>
          <p:nvPr>
            <p:ph type="title"/>
          </p:nvPr>
        </p:nvSpPr>
        <p:spPr/>
        <p:txBody>
          <a:bodyPr>
            <a:normAutofit/>
          </a:bodyPr>
          <a:lstStyle/>
          <a:p>
            <a:r>
              <a:rPr lang="en-GB" dirty="0"/>
              <a:t>UML:</a:t>
            </a:r>
            <a:br>
              <a:rPr lang="en-GB" dirty="0"/>
            </a:br>
            <a:r>
              <a:rPr lang="en-GB" sz="2400" i="1" dirty="0"/>
              <a:t>UML Types -&gt;</a:t>
            </a:r>
            <a:endParaRPr lang="en-US" i="1" dirty="0"/>
          </a:p>
        </p:txBody>
      </p:sp>
      <p:pic>
        <p:nvPicPr>
          <p:cNvPr id="6146" name="Picture 2" descr="Unified Modeling Language - Wikipedia">
            <a:extLst>
              <a:ext uri="{FF2B5EF4-FFF2-40B4-BE49-F238E27FC236}">
                <a16:creationId xmlns:a16="http://schemas.microsoft.com/office/drawing/2014/main" id="{7AB5F8C4-3A0A-FB68-EA02-62B32AB1D3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7494" y="1596784"/>
            <a:ext cx="7374746" cy="41052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78A420F-0AA7-6BE0-5130-55189B70454D}"/>
              </a:ext>
            </a:extLst>
          </p:cNvPr>
          <p:cNvSpPr/>
          <p:nvPr/>
        </p:nvSpPr>
        <p:spPr>
          <a:xfrm>
            <a:off x="4261449" y="4106174"/>
            <a:ext cx="897147" cy="45720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dirty="0"/>
          </a:p>
        </p:txBody>
      </p:sp>
      <p:sp>
        <p:nvSpPr>
          <p:cNvPr id="6" name="Rectangle 5">
            <a:extLst>
              <a:ext uri="{FF2B5EF4-FFF2-40B4-BE49-F238E27FC236}">
                <a16:creationId xmlns:a16="http://schemas.microsoft.com/office/drawing/2014/main" id="{390B85FF-7D90-7F3F-EB6F-9BFDD48E953D}"/>
              </a:ext>
            </a:extLst>
          </p:cNvPr>
          <p:cNvSpPr/>
          <p:nvPr/>
        </p:nvSpPr>
        <p:spPr>
          <a:xfrm>
            <a:off x="2628181" y="3429000"/>
            <a:ext cx="897147" cy="45720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dirty="0"/>
          </a:p>
        </p:txBody>
      </p:sp>
    </p:spTree>
    <p:extLst>
      <p:ext uri="{BB962C8B-B14F-4D97-AF65-F5344CB8AC3E}">
        <p14:creationId xmlns:p14="http://schemas.microsoft.com/office/powerpoint/2010/main" val="2454810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D7B7B6-EA59-4FC2-BA27-3489BD6A94E5}"/>
              </a:ext>
            </a:extLst>
          </p:cNvPr>
          <p:cNvSpPr>
            <a:spLocks noGrp="1"/>
          </p:cNvSpPr>
          <p:nvPr>
            <p:ph type="title"/>
          </p:nvPr>
        </p:nvSpPr>
        <p:spPr/>
        <p:txBody>
          <a:bodyPr>
            <a:normAutofit/>
          </a:bodyPr>
          <a:lstStyle/>
          <a:p>
            <a:r>
              <a:rPr lang="en-GB" dirty="0"/>
              <a:t>UML:</a:t>
            </a:r>
            <a:br>
              <a:rPr lang="en-GB" dirty="0"/>
            </a:br>
            <a:r>
              <a:rPr lang="en-GB" sz="2400" i="1" dirty="0"/>
              <a:t>Use Case  -&gt;</a:t>
            </a:r>
            <a:endParaRPr lang="en-US" i="1" dirty="0"/>
          </a:p>
        </p:txBody>
      </p:sp>
      <p:sp>
        <p:nvSpPr>
          <p:cNvPr id="8" name="Content Placeholder 2">
            <a:extLst>
              <a:ext uri="{FF2B5EF4-FFF2-40B4-BE49-F238E27FC236}">
                <a16:creationId xmlns:a16="http://schemas.microsoft.com/office/drawing/2014/main" id="{2642C82A-3BAF-D495-398B-5A1C7F3452A6}"/>
              </a:ext>
            </a:extLst>
          </p:cNvPr>
          <p:cNvSpPr>
            <a:spLocks noGrp="1"/>
          </p:cNvSpPr>
          <p:nvPr>
            <p:ph sz="half" idx="1"/>
          </p:nvPr>
        </p:nvSpPr>
        <p:spPr>
          <a:xfrm>
            <a:off x="1194134" y="1655235"/>
            <a:ext cx="9803732" cy="3822538"/>
          </a:xfrm>
        </p:spPr>
        <p:txBody>
          <a:bodyPr>
            <a:normAutofit/>
          </a:bodyPr>
          <a:lstStyle/>
          <a:p>
            <a:pPr marL="0" indent="0">
              <a:buNone/>
            </a:pPr>
            <a:r>
              <a:rPr lang="en-US" sz="2400" b="0" i="0" dirty="0">
                <a:effectLst/>
                <a:latin typeface="Verdana" panose="020B0604030504040204" pitchFamily="34" charset="0"/>
              </a:rPr>
              <a:t>A </a:t>
            </a:r>
            <a:r>
              <a:rPr lang="en-US" sz="2400" b="1" i="0" dirty="0">
                <a:effectLst/>
                <a:latin typeface="Verdana" panose="020B0604030504040204" pitchFamily="34" charset="0"/>
              </a:rPr>
              <a:t>use case diagram </a:t>
            </a:r>
            <a:r>
              <a:rPr lang="en-US" sz="2400" b="0" i="0" dirty="0">
                <a:effectLst/>
                <a:latin typeface="Verdana" panose="020B0604030504040204" pitchFamily="34" charset="0"/>
              </a:rPr>
              <a:t>is used to represent the dynamic behavior of a system. </a:t>
            </a:r>
          </a:p>
          <a:p>
            <a:pPr marL="0" indent="0">
              <a:buNone/>
            </a:pPr>
            <a:endParaRPr lang="en-US" sz="2400" b="0" i="0" dirty="0">
              <a:effectLst/>
              <a:latin typeface="Verdana" panose="020B0604030504040204" pitchFamily="34" charset="0"/>
            </a:endParaRPr>
          </a:p>
          <a:p>
            <a:r>
              <a:rPr lang="en-US" sz="2400" b="0" i="0" dirty="0">
                <a:effectLst/>
                <a:latin typeface="Verdana" panose="020B0604030504040204" pitchFamily="34" charset="0"/>
              </a:rPr>
              <a:t>It encapsulates the system's functionality by incorporating use cases, actors, and their relationships. </a:t>
            </a:r>
          </a:p>
          <a:p>
            <a:r>
              <a:rPr lang="en-US" sz="2400" b="0" i="0" dirty="0">
                <a:effectLst/>
                <a:latin typeface="Verdana" panose="020B0604030504040204" pitchFamily="34" charset="0"/>
              </a:rPr>
              <a:t>It models the tasks, services, and functions required by a system/subsystem of an application. </a:t>
            </a:r>
          </a:p>
          <a:p>
            <a:r>
              <a:rPr lang="en-US" sz="2400" b="0" i="0" dirty="0">
                <a:effectLst/>
                <a:latin typeface="Verdana" panose="020B0604030504040204" pitchFamily="34" charset="0"/>
              </a:rPr>
              <a:t>It depicts the high-level functionality of a system and tells how the user handles a system.</a:t>
            </a:r>
            <a:endParaRPr lang="en-GB" sz="2400" dirty="0">
              <a:latin typeface="Verdana" panose="020B0604030504040204" pitchFamily="34" charset="0"/>
            </a:endParaRPr>
          </a:p>
        </p:txBody>
      </p:sp>
    </p:spTree>
    <p:extLst>
      <p:ext uri="{BB962C8B-B14F-4D97-AF65-F5344CB8AC3E}">
        <p14:creationId xmlns:p14="http://schemas.microsoft.com/office/powerpoint/2010/main" val="1723181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D7B7B6-EA59-4FC2-BA27-3489BD6A94E5}"/>
              </a:ext>
            </a:extLst>
          </p:cNvPr>
          <p:cNvSpPr>
            <a:spLocks noGrp="1"/>
          </p:cNvSpPr>
          <p:nvPr>
            <p:ph type="title"/>
          </p:nvPr>
        </p:nvSpPr>
        <p:spPr/>
        <p:txBody>
          <a:bodyPr>
            <a:normAutofit/>
          </a:bodyPr>
          <a:lstStyle/>
          <a:p>
            <a:r>
              <a:rPr lang="en-GB" dirty="0"/>
              <a:t>UML:</a:t>
            </a:r>
            <a:br>
              <a:rPr lang="en-GB" dirty="0"/>
            </a:br>
            <a:r>
              <a:rPr lang="en-GB" sz="2400" i="1" dirty="0"/>
              <a:t>Use Case Example -&gt;</a:t>
            </a:r>
            <a:endParaRPr lang="en-US" i="1" dirty="0"/>
          </a:p>
        </p:txBody>
      </p:sp>
      <p:pic>
        <p:nvPicPr>
          <p:cNvPr id="7170" name="Picture 2" descr="UML Use Case Examples of Common Scenarios | EdrawMax">
            <a:extLst>
              <a:ext uri="{FF2B5EF4-FFF2-40B4-BE49-F238E27FC236}">
                <a16:creationId xmlns:a16="http://schemas.microsoft.com/office/drawing/2014/main" id="{18E23A0C-B7E3-7B37-030B-A60E63794A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8127" y="1421196"/>
            <a:ext cx="5752576" cy="4324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237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D7B7B6-EA59-4FC2-BA27-3489BD6A94E5}"/>
              </a:ext>
            </a:extLst>
          </p:cNvPr>
          <p:cNvSpPr>
            <a:spLocks noGrp="1"/>
          </p:cNvSpPr>
          <p:nvPr>
            <p:ph type="title"/>
          </p:nvPr>
        </p:nvSpPr>
        <p:spPr/>
        <p:txBody>
          <a:bodyPr>
            <a:normAutofit/>
          </a:bodyPr>
          <a:lstStyle/>
          <a:p>
            <a:r>
              <a:rPr lang="en-GB" dirty="0"/>
              <a:t>UML:</a:t>
            </a:r>
            <a:br>
              <a:rPr lang="en-GB" dirty="0"/>
            </a:br>
            <a:r>
              <a:rPr lang="en-GB" sz="2400" i="1" dirty="0"/>
              <a:t>Use Case Notation -&gt;</a:t>
            </a:r>
            <a:endParaRPr lang="en-US" i="1" dirty="0"/>
          </a:p>
        </p:txBody>
      </p:sp>
      <p:pic>
        <p:nvPicPr>
          <p:cNvPr id="3" name="Picture 2">
            <a:extLst>
              <a:ext uri="{FF2B5EF4-FFF2-40B4-BE49-F238E27FC236}">
                <a16:creationId xmlns:a16="http://schemas.microsoft.com/office/drawing/2014/main" id="{10033F30-16AB-BE16-72D1-E46A8328EB84}"/>
              </a:ext>
            </a:extLst>
          </p:cNvPr>
          <p:cNvPicPr>
            <a:picLocks noChangeAspect="1"/>
          </p:cNvPicPr>
          <p:nvPr/>
        </p:nvPicPr>
        <p:blipFill>
          <a:blip r:embed="rId2"/>
          <a:stretch>
            <a:fillRect/>
          </a:stretch>
        </p:blipFill>
        <p:spPr>
          <a:xfrm>
            <a:off x="1228045" y="1480320"/>
            <a:ext cx="9735909" cy="4572638"/>
          </a:xfrm>
          <a:prstGeom prst="rect">
            <a:avLst/>
          </a:prstGeom>
        </p:spPr>
      </p:pic>
    </p:spTree>
    <p:extLst>
      <p:ext uri="{BB962C8B-B14F-4D97-AF65-F5344CB8AC3E}">
        <p14:creationId xmlns:p14="http://schemas.microsoft.com/office/powerpoint/2010/main" val="2398570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D7B7B6-EA59-4FC2-BA27-3489BD6A94E5}"/>
              </a:ext>
            </a:extLst>
          </p:cNvPr>
          <p:cNvSpPr>
            <a:spLocks noGrp="1"/>
          </p:cNvSpPr>
          <p:nvPr>
            <p:ph type="title"/>
          </p:nvPr>
        </p:nvSpPr>
        <p:spPr/>
        <p:txBody>
          <a:bodyPr>
            <a:normAutofit/>
          </a:bodyPr>
          <a:lstStyle/>
          <a:p>
            <a:r>
              <a:rPr lang="en-GB" dirty="0"/>
              <a:t>UML:</a:t>
            </a:r>
            <a:br>
              <a:rPr lang="en-GB" dirty="0"/>
            </a:br>
            <a:r>
              <a:rPr lang="en-GB" sz="2400" i="1" dirty="0"/>
              <a:t>Use Case Notation -&gt;</a:t>
            </a:r>
            <a:endParaRPr lang="en-US" i="1" dirty="0"/>
          </a:p>
        </p:txBody>
      </p:sp>
      <p:pic>
        <p:nvPicPr>
          <p:cNvPr id="5" name="Picture 4">
            <a:extLst>
              <a:ext uri="{FF2B5EF4-FFF2-40B4-BE49-F238E27FC236}">
                <a16:creationId xmlns:a16="http://schemas.microsoft.com/office/drawing/2014/main" id="{88039B5A-5904-F8BC-262E-175C9A64E518}"/>
              </a:ext>
            </a:extLst>
          </p:cNvPr>
          <p:cNvPicPr>
            <a:picLocks noChangeAspect="1"/>
          </p:cNvPicPr>
          <p:nvPr/>
        </p:nvPicPr>
        <p:blipFill>
          <a:blip r:embed="rId2"/>
          <a:stretch>
            <a:fillRect/>
          </a:stretch>
        </p:blipFill>
        <p:spPr>
          <a:xfrm>
            <a:off x="1180414" y="1678790"/>
            <a:ext cx="9831172" cy="4363059"/>
          </a:xfrm>
          <a:prstGeom prst="rect">
            <a:avLst/>
          </a:prstGeom>
        </p:spPr>
      </p:pic>
    </p:spTree>
    <p:extLst>
      <p:ext uri="{BB962C8B-B14F-4D97-AF65-F5344CB8AC3E}">
        <p14:creationId xmlns:p14="http://schemas.microsoft.com/office/powerpoint/2010/main" val="4058786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D7B7B6-EA59-4FC2-BA27-3489BD6A94E5}"/>
              </a:ext>
            </a:extLst>
          </p:cNvPr>
          <p:cNvSpPr>
            <a:spLocks noGrp="1"/>
          </p:cNvSpPr>
          <p:nvPr>
            <p:ph type="title"/>
          </p:nvPr>
        </p:nvSpPr>
        <p:spPr/>
        <p:txBody>
          <a:bodyPr>
            <a:normAutofit/>
          </a:bodyPr>
          <a:lstStyle/>
          <a:p>
            <a:r>
              <a:rPr lang="en-GB" dirty="0"/>
              <a:t>UML:</a:t>
            </a:r>
            <a:br>
              <a:rPr lang="en-GB" dirty="0"/>
            </a:br>
            <a:r>
              <a:rPr lang="en-GB" sz="2400" i="1" dirty="0"/>
              <a:t>Use Case Notation -&gt;</a:t>
            </a:r>
            <a:endParaRPr lang="en-US" i="1" dirty="0"/>
          </a:p>
        </p:txBody>
      </p:sp>
      <p:pic>
        <p:nvPicPr>
          <p:cNvPr id="3" name="Picture 2">
            <a:extLst>
              <a:ext uri="{FF2B5EF4-FFF2-40B4-BE49-F238E27FC236}">
                <a16:creationId xmlns:a16="http://schemas.microsoft.com/office/drawing/2014/main" id="{F8BC0BDB-7664-C41D-C277-9EB0558A67F5}"/>
              </a:ext>
            </a:extLst>
          </p:cNvPr>
          <p:cNvPicPr>
            <a:picLocks noChangeAspect="1"/>
          </p:cNvPicPr>
          <p:nvPr/>
        </p:nvPicPr>
        <p:blipFill>
          <a:blip r:embed="rId2"/>
          <a:stretch>
            <a:fillRect/>
          </a:stretch>
        </p:blipFill>
        <p:spPr>
          <a:xfrm>
            <a:off x="906033" y="1480320"/>
            <a:ext cx="7878274" cy="3362794"/>
          </a:xfrm>
          <a:prstGeom prst="rect">
            <a:avLst/>
          </a:prstGeom>
        </p:spPr>
      </p:pic>
    </p:spTree>
    <p:extLst>
      <p:ext uri="{BB962C8B-B14F-4D97-AF65-F5344CB8AC3E}">
        <p14:creationId xmlns:p14="http://schemas.microsoft.com/office/powerpoint/2010/main" val="445138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D7B7B6-EA59-4FC2-BA27-3489BD6A94E5}"/>
              </a:ext>
            </a:extLst>
          </p:cNvPr>
          <p:cNvSpPr>
            <a:spLocks noGrp="1"/>
          </p:cNvSpPr>
          <p:nvPr>
            <p:ph type="title"/>
          </p:nvPr>
        </p:nvSpPr>
        <p:spPr/>
        <p:txBody>
          <a:bodyPr>
            <a:normAutofit/>
          </a:bodyPr>
          <a:lstStyle/>
          <a:p>
            <a:r>
              <a:rPr lang="en-GB" dirty="0"/>
              <a:t>UML:</a:t>
            </a:r>
            <a:br>
              <a:rPr lang="en-GB" dirty="0"/>
            </a:br>
            <a:r>
              <a:rPr lang="en-GB" sz="2400" i="1" dirty="0"/>
              <a:t>Use Case Notation -&gt;</a:t>
            </a:r>
            <a:endParaRPr lang="en-US" i="1" dirty="0"/>
          </a:p>
        </p:txBody>
      </p:sp>
      <p:pic>
        <p:nvPicPr>
          <p:cNvPr id="5" name="Picture 4">
            <a:extLst>
              <a:ext uri="{FF2B5EF4-FFF2-40B4-BE49-F238E27FC236}">
                <a16:creationId xmlns:a16="http://schemas.microsoft.com/office/drawing/2014/main" id="{97DEBBB9-EC73-F195-C233-860AFF0E9F18}"/>
              </a:ext>
            </a:extLst>
          </p:cNvPr>
          <p:cNvPicPr>
            <a:picLocks noChangeAspect="1"/>
          </p:cNvPicPr>
          <p:nvPr/>
        </p:nvPicPr>
        <p:blipFill>
          <a:blip r:embed="rId2"/>
          <a:stretch>
            <a:fillRect/>
          </a:stretch>
        </p:blipFill>
        <p:spPr>
          <a:xfrm>
            <a:off x="1253879" y="1938129"/>
            <a:ext cx="9097645" cy="2981741"/>
          </a:xfrm>
          <a:prstGeom prst="rect">
            <a:avLst/>
          </a:prstGeom>
        </p:spPr>
      </p:pic>
    </p:spTree>
    <p:extLst>
      <p:ext uri="{BB962C8B-B14F-4D97-AF65-F5344CB8AC3E}">
        <p14:creationId xmlns:p14="http://schemas.microsoft.com/office/powerpoint/2010/main" val="3882820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D7B7B6-EA59-4FC2-BA27-3489BD6A94E5}"/>
              </a:ext>
            </a:extLst>
          </p:cNvPr>
          <p:cNvSpPr>
            <a:spLocks noGrp="1"/>
          </p:cNvSpPr>
          <p:nvPr>
            <p:ph type="title"/>
          </p:nvPr>
        </p:nvSpPr>
        <p:spPr/>
        <p:txBody>
          <a:bodyPr>
            <a:normAutofit/>
          </a:bodyPr>
          <a:lstStyle/>
          <a:p>
            <a:r>
              <a:rPr lang="en-GB" dirty="0"/>
              <a:t>UML:</a:t>
            </a:r>
            <a:br>
              <a:rPr lang="en-GB" dirty="0"/>
            </a:br>
            <a:r>
              <a:rPr lang="en-GB" sz="2400" i="1" dirty="0"/>
              <a:t>Use Case Notation -&gt;</a:t>
            </a:r>
            <a:endParaRPr lang="en-US" i="1" dirty="0"/>
          </a:p>
        </p:txBody>
      </p:sp>
      <p:pic>
        <p:nvPicPr>
          <p:cNvPr id="3" name="Picture 2">
            <a:extLst>
              <a:ext uri="{FF2B5EF4-FFF2-40B4-BE49-F238E27FC236}">
                <a16:creationId xmlns:a16="http://schemas.microsoft.com/office/drawing/2014/main" id="{051A10B0-BA10-3FAE-353B-547829BBC09F}"/>
              </a:ext>
            </a:extLst>
          </p:cNvPr>
          <p:cNvPicPr>
            <a:picLocks noChangeAspect="1"/>
          </p:cNvPicPr>
          <p:nvPr/>
        </p:nvPicPr>
        <p:blipFill>
          <a:blip r:embed="rId2"/>
          <a:stretch>
            <a:fillRect/>
          </a:stretch>
        </p:blipFill>
        <p:spPr>
          <a:xfrm>
            <a:off x="1123256" y="2095314"/>
            <a:ext cx="9945488" cy="2667372"/>
          </a:xfrm>
          <a:prstGeom prst="rect">
            <a:avLst/>
          </a:prstGeom>
        </p:spPr>
      </p:pic>
    </p:spTree>
    <p:extLst>
      <p:ext uri="{BB962C8B-B14F-4D97-AF65-F5344CB8AC3E}">
        <p14:creationId xmlns:p14="http://schemas.microsoft.com/office/powerpoint/2010/main" val="2487048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D7B7B6-EA59-4FC2-BA27-3489BD6A94E5}"/>
              </a:ext>
            </a:extLst>
          </p:cNvPr>
          <p:cNvSpPr>
            <a:spLocks noGrp="1"/>
          </p:cNvSpPr>
          <p:nvPr>
            <p:ph type="title"/>
          </p:nvPr>
        </p:nvSpPr>
        <p:spPr/>
        <p:txBody>
          <a:bodyPr>
            <a:normAutofit/>
          </a:bodyPr>
          <a:lstStyle/>
          <a:p>
            <a:r>
              <a:rPr lang="en-GB" dirty="0"/>
              <a:t>UML:</a:t>
            </a:r>
            <a:br>
              <a:rPr lang="en-GB" dirty="0"/>
            </a:br>
            <a:r>
              <a:rPr lang="en-GB" sz="2400" i="1" dirty="0"/>
              <a:t>Use Case Quiz -&gt;</a:t>
            </a:r>
            <a:endParaRPr lang="en-US" i="1" dirty="0"/>
          </a:p>
        </p:txBody>
      </p:sp>
      <p:sp>
        <p:nvSpPr>
          <p:cNvPr id="5" name="TextBox 4">
            <a:extLst>
              <a:ext uri="{FF2B5EF4-FFF2-40B4-BE49-F238E27FC236}">
                <a16:creationId xmlns:a16="http://schemas.microsoft.com/office/drawing/2014/main" id="{FB8D7C0C-02A7-A949-EC8C-3F6E32B03015}"/>
              </a:ext>
            </a:extLst>
          </p:cNvPr>
          <p:cNvSpPr txBox="1"/>
          <p:nvPr/>
        </p:nvSpPr>
        <p:spPr>
          <a:xfrm>
            <a:off x="1529031" y="1834913"/>
            <a:ext cx="8650138" cy="3416320"/>
          </a:xfrm>
          <a:prstGeom prst="rect">
            <a:avLst/>
          </a:prstGeom>
          <a:noFill/>
        </p:spPr>
        <p:txBody>
          <a:bodyPr wrap="square">
            <a:spAutoFit/>
          </a:bodyPr>
          <a:lstStyle/>
          <a:p>
            <a:r>
              <a:rPr lang="en-US" b="1" i="0" dirty="0">
                <a:solidFill>
                  <a:srgbClr val="000000"/>
                </a:solidFill>
                <a:effectLst/>
                <a:latin typeface="Tahoma" panose="020B0604030504040204" pitchFamily="34" charset="0"/>
              </a:rPr>
              <a:t>Airport Check-In and Security Screening</a:t>
            </a:r>
          </a:p>
          <a:p>
            <a:endParaRPr lang="en-US" dirty="0"/>
          </a:p>
          <a:p>
            <a:r>
              <a:rPr lang="en-US" b="1" dirty="0"/>
              <a:t>Business actors </a:t>
            </a:r>
            <a:r>
              <a:rPr lang="en-US" dirty="0"/>
              <a:t>are Passenger, Tour Guide, Minor (Child), Passenger with Special Needs (e.g., with disabilities), all playing external roles in relation to airport business.</a:t>
            </a:r>
          </a:p>
          <a:p>
            <a:endParaRPr lang="en-US" dirty="0"/>
          </a:p>
          <a:p>
            <a:r>
              <a:rPr lang="en-US" b="1" dirty="0"/>
              <a:t>Business use cases </a:t>
            </a:r>
            <a:r>
              <a:rPr lang="en-US" dirty="0"/>
              <a:t>are Individual Check-In (could be a counter or kiosk) , Group Check-In (for groups of tourists), Security Screening, etc. - representing business functions or processes taking place in airport and serving the needs of passengers.</a:t>
            </a:r>
          </a:p>
          <a:p>
            <a:endParaRPr lang="en-US" dirty="0"/>
          </a:p>
          <a:p>
            <a:r>
              <a:rPr lang="en-US" b="1" dirty="0"/>
              <a:t>Business use cases </a:t>
            </a:r>
            <a:r>
              <a:rPr lang="en-US" dirty="0"/>
              <a:t>Baggage Check-in and Baggage Handling extend Check-In use cases, because passenger might have no luggage, so baggage check-in and handling are optional.</a:t>
            </a:r>
          </a:p>
          <a:p>
            <a:endParaRPr lang="en-US" dirty="0"/>
          </a:p>
        </p:txBody>
      </p:sp>
    </p:spTree>
    <p:extLst>
      <p:ext uri="{BB962C8B-B14F-4D97-AF65-F5344CB8AC3E}">
        <p14:creationId xmlns:p14="http://schemas.microsoft.com/office/powerpoint/2010/main" val="2160005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38B99-C98C-7A4F-B3BD-073D618731F1}"/>
              </a:ext>
            </a:extLst>
          </p:cNvPr>
          <p:cNvSpPr>
            <a:spLocks noGrp="1"/>
          </p:cNvSpPr>
          <p:nvPr>
            <p:ph type="title"/>
          </p:nvPr>
        </p:nvSpPr>
        <p:spPr/>
        <p:txBody>
          <a:bodyPr/>
          <a:lstStyle/>
          <a:p>
            <a:r>
              <a:rPr lang="en-GB" dirty="0"/>
              <a:t>Lecture Outline</a:t>
            </a:r>
          </a:p>
        </p:txBody>
      </p:sp>
      <p:sp>
        <p:nvSpPr>
          <p:cNvPr id="3" name="Subtitle 2">
            <a:extLst>
              <a:ext uri="{FF2B5EF4-FFF2-40B4-BE49-F238E27FC236}">
                <a16:creationId xmlns:a16="http://schemas.microsoft.com/office/drawing/2014/main" id="{8B534C0E-82F6-7F4B-8381-44C8A1CED1CC}"/>
              </a:ext>
            </a:extLst>
          </p:cNvPr>
          <p:cNvSpPr>
            <a:spLocks noGrp="1"/>
          </p:cNvSpPr>
          <p:nvPr>
            <p:ph idx="1"/>
          </p:nvPr>
        </p:nvSpPr>
        <p:spPr/>
        <p:txBody>
          <a:bodyPr>
            <a:normAutofit/>
          </a:bodyPr>
          <a:lstStyle/>
          <a:p>
            <a:r>
              <a:rPr lang="en-GB" dirty="0"/>
              <a:t>Functional and Non-functional Requirements.</a:t>
            </a:r>
          </a:p>
          <a:p>
            <a:r>
              <a:rPr lang="en-GB" dirty="0"/>
              <a:t>UML.</a:t>
            </a:r>
          </a:p>
          <a:p>
            <a:r>
              <a:rPr lang="en-GB" dirty="0"/>
              <a:t>Design Patterns.</a:t>
            </a:r>
          </a:p>
          <a:p>
            <a:r>
              <a:rPr lang="en-GB" dirty="0"/>
              <a:t>Architectural Pattern.</a:t>
            </a:r>
          </a:p>
          <a:p>
            <a:endParaRPr lang="en-GB" dirty="0"/>
          </a:p>
          <a:p>
            <a:endParaRPr lang="en-GB" dirty="0"/>
          </a:p>
        </p:txBody>
      </p:sp>
    </p:spTree>
    <p:extLst>
      <p:ext uri="{BB962C8B-B14F-4D97-AF65-F5344CB8AC3E}">
        <p14:creationId xmlns:p14="http://schemas.microsoft.com/office/powerpoint/2010/main" val="2498594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D7B7B6-EA59-4FC2-BA27-3489BD6A94E5}"/>
              </a:ext>
            </a:extLst>
          </p:cNvPr>
          <p:cNvSpPr>
            <a:spLocks noGrp="1"/>
          </p:cNvSpPr>
          <p:nvPr>
            <p:ph type="title"/>
          </p:nvPr>
        </p:nvSpPr>
        <p:spPr/>
        <p:txBody>
          <a:bodyPr>
            <a:normAutofit/>
          </a:bodyPr>
          <a:lstStyle/>
          <a:p>
            <a:r>
              <a:rPr lang="en-GB" dirty="0"/>
              <a:t>UML:</a:t>
            </a:r>
            <a:br>
              <a:rPr lang="en-GB" dirty="0"/>
            </a:br>
            <a:r>
              <a:rPr lang="en-GB" sz="2400" i="1" dirty="0"/>
              <a:t>Use Case Quiz -&gt;</a:t>
            </a:r>
            <a:endParaRPr lang="en-US" i="1" dirty="0"/>
          </a:p>
        </p:txBody>
      </p:sp>
      <p:pic>
        <p:nvPicPr>
          <p:cNvPr id="3" name="Picture 2">
            <a:extLst>
              <a:ext uri="{FF2B5EF4-FFF2-40B4-BE49-F238E27FC236}">
                <a16:creationId xmlns:a16="http://schemas.microsoft.com/office/drawing/2014/main" id="{9520E1AC-546C-3C18-2E29-E93184B3E631}"/>
              </a:ext>
            </a:extLst>
          </p:cNvPr>
          <p:cNvPicPr>
            <a:picLocks noChangeAspect="1"/>
          </p:cNvPicPr>
          <p:nvPr/>
        </p:nvPicPr>
        <p:blipFill>
          <a:blip r:embed="rId2"/>
          <a:stretch>
            <a:fillRect/>
          </a:stretch>
        </p:blipFill>
        <p:spPr>
          <a:xfrm>
            <a:off x="2179251" y="1480320"/>
            <a:ext cx="7678222" cy="4505954"/>
          </a:xfrm>
          <a:prstGeom prst="rect">
            <a:avLst/>
          </a:prstGeom>
        </p:spPr>
      </p:pic>
    </p:spTree>
    <p:extLst>
      <p:ext uri="{BB962C8B-B14F-4D97-AF65-F5344CB8AC3E}">
        <p14:creationId xmlns:p14="http://schemas.microsoft.com/office/powerpoint/2010/main" val="3669125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D7B7B6-EA59-4FC2-BA27-3489BD6A94E5}"/>
              </a:ext>
            </a:extLst>
          </p:cNvPr>
          <p:cNvSpPr>
            <a:spLocks noGrp="1"/>
          </p:cNvSpPr>
          <p:nvPr>
            <p:ph type="title"/>
          </p:nvPr>
        </p:nvSpPr>
        <p:spPr/>
        <p:txBody>
          <a:bodyPr>
            <a:normAutofit/>
          </a:bodyPr>
          <a:lstStyle/>
          <a:p>
            <a:r>
              <a:rPr lang="en-GB" dirty="0"/>
              <a:t>UML:</a:t>
            </a:r>
            <a:br>
              <a:rPr lang="en-GB" dirty="0"/>
            </a:br>
            <a:r>
              <a:rPr lang="en-GB" sz="2400" i="1" dirty="0"/>
              <a:t>Use Case Scenario  -&gt;</a:t>
            </a:r>
            <a:endParaRPr lang="en-US" i="1" dirty="0"/>
          </a:p>
        </p:txBody>
      </p:sp>
      <p:pic>
        <p:nvPicPr>
          <p:cNvPr id="8194" name="Picture 2" descr="SE: Use Case Diagrams">
            <a:extLst>
              <a:ext uri="{FF2B5EF4-FFF2-40B4-BE49-F238E27FC236}">
                <a16:creationId xmlns:a16="http://schemas.microsoft.com/office/drawing/2014/main" id="{2791EC81-FE39-0280-5DE4-96712F65C1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3406" y="1480320"/>
            <a:ext cx="7285187" cy="4371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491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D7B7B6-EA59-4FC2-BA27-3489BD6A94E5}"/>
              </a:ext>
            </a:extLst>
          </p:cNvPr>
          <p:cNvSpPr>
            <a:spLocks noGrp="1"/>
          </p:cNvSpPr>
          <p:nvPr>
            <p:ph type="title"/>
          </p:nvPr>
        </p:nvSpPr>
        <p:spPr/>
        <p:txBody>
          <a:bodyPr>
            <a:normAutofit/>
          </a:bodyPr>
          <a:lstStyle/>
          <a:p>
            <a:r>
              <a:rPr lang="en-GB" dirty="0"/>
              <a:t>UML:</a:t>
            </a:r>
            <a:br>
              <a:rPr lang="en-GB" dirty="0"/>
            </a:br>
            <a:r>
              <a:rPr lang="en-GB" sz="2400" i="1" dirty="0"/>
              <a:t>Activity Diagram-&gt;</a:t>
            </a:r>
            <a:endParaRPr lang="en-US" i="1" dirty="0"/>
          </a:p>
        </p:txBody>
      </p:sp>
      <p:sp>
        <p:nvSpPr>
          <p:cNvPr id="8" name="Content Placeholder 2">
            <a:extLst>
              <a:ext uri="{FF2B5EF4-FFF2-40B4-BE49-F238E27FC236}">
                <a16:creationId xmlns:a16="http://schemas.microsoft.com/office/drawing/2014/main" id="{2642C82A-3BAF-D495-398B-5A1C7F3452A6}"/>
              </a:ext>
            </a:extLst>
          </p:cNvPr>
          <p:cNvSpPr>
            <a:spLocks noGrp="1"/>
          </p:cNvSpPr>
          <p:nvPr>
            <p:ph sz="half" idx="1"/>
          </p:nvPr>
        </p:nvSpPr>
        <p:spPr>
          <a:xfrm>
            <a:off x="1194134" y="1655235"/>
            <a:ext cx="9803732" cy="3822538"/>
          </a:xfrm>
        </p:spPr>
        <p:txBody>
          <a:bodyPr>
            <a:normAutofit/>
          </a:bodyPr>
          <a:lstStyle/>
          <a:p>
            <a:pPr marL="0" indent="0">
              <a:buNone/>
            </a:pPr>
            <a:r>
              <a:rPr lang="en-US" sz="2400" b="1" i="0" dirty="0">
                <a:effectLst/>
                <a:latin typeface="Verdana" panose="020B0604030504040204" pitchFamily="34" charset="0"/>
              </a:rPr>
              <a:t>Activity diagrams </a:t>
            </a:r>
            <a:r>
              <a:rPr lang="en-US" sz="2400" b="0" i="0" dirty="0">
                <a:effectLst/>
                <a:latin typeface="Verdana" panose="020B0604030504040204" pitchFamily="34" charset="0"/>
              </a:rPr>
              <a:t>are graphical representations of workflows of stepwise activities and actions with support for choice, iteration and concurrency. </a:t>
            </a:r>
          </a:p>
          <a:p>
            <a:pPr marL="0" indent="0">
              <a:buNone/>
            </a:pPr>
            <a:endParaRPr lang="en-US" sz="2400" b="0" i="0" dirty="0">
              <a:effectLst/>
              <a:latin typeface="Verdana" panose="020B0604030504040204" pitchFamily="34" charset="0"/>
            </a:endParaRPr>
          </a:p>
          <a:p>
            <a:r>
              <a:rPr lang="en-US" sz="2400" b="0" i="0" dirty="0">
                <a:effectLst/>
                <a:latin typeface="Verdana" panose="020B0604030504040204" pitchFamily="34" charset="0"/>
              </a:rPr>
              <a:t>It describes the flow of control of the target system, such as the exploring complex business rules and operations, describing the use case also the business process. </a:t>
            </a:r>
          </a:p>
          <a:p>
            <a:r>
              <a:rPr lang="en-US" sz="2400" b="0" i="0" dirty="0">
                <a:effectLst/>
                <a:latin typeface="Verdana" panose="020B0604030504040204" pitchFamily="34" charset="0"/>
              </a:rPr>
              <a:t>In the Unified Modeling Language, activity diagrams are intended to model both computational and organizational processes (i.e., workflows).</a:t>
            </a:r>
            <a:endParaRPr lang="en-GB" sz="2400" dirty="0">
              <a:latin typeface="Verdana" panose="020B0604030504040204" pitchFamily="34" charset="0"/>
            </a:endParaRPr>
          </a:p>
        </p:txBody>
      </p:sp>
    </p:spTree>
    <p:extLst>
      <p:ext uri="{BB962C8B-B14F-4D97-AF65-F5344CB8AC3E}">
        <p14:creationId xmlns:p14="http://schemas.microsoft.com/office/powerpoint/2010/main" val="792910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D7B7B6-EA59-4FC2-BA27-3489BD6A94E5}"/>
              </a:ext>
            </a:extLst>
          </p:cNvPr>
          <p:cNvSpPr>
            <a:spLocks noGrp="1"/>
          </p:cNvSpPr>
          <p:nvPr>
            <p:ph type="title"/>
          </p:nvPr>
        </p:nvSpPr>
        <p:spPr/>
        <p:txBody>
          <a:bodyPr>
            <a:normAutofit/>
          </a:bodyPr>
          <a:lstStyle/>
          <a:p>
            <a:r>
              <a:rPr lang="en-GB" dirty="0"/>
              <a:t>UML:</a:t>
            </a:r>
            <a:br>
              <a:rPr lang="en-GB" dirty="0"/>
            </a:br>
            <a:r>
              <a:rPr lang="en-GB" sz="2400" i="1" dirty="0"/>
              <a:t>Activity Diagram Example -&gt;</a:t>
            </a:r>
            <a:endParaRPr lang="en-US" i="1" dirty="0"/>
          </a:p>
        </p:txBody>
      </p:sp>
      <p:pic>
        <p:nvPicPr>
          <p:cNvPr id="9230" name="Picture 14" descr="What is Activity Diagram - ArchiMetric">
            <a:extLst>
              <a:ext uri="{FF2B5EF4-FFF2-40B4-BE49-F238E27FC236}">
                <a16:creationId xmlns:a16="http://schemas.microsoft.com/office/drawing/2014/main" id="{6B8681A5-9FEA-B7C8-F4FE-5556CCE78F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8078" y="1440040"/>
            <a:ext cx="5204873" cy="4738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517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D7B7B6-EA59-4FC2-BA27-3489BD6A94E5}"/>
              </a:ext>
            </a:extLst>
          </p:cNvPr>
          <p:cNvSpPr>
            <a:spLocks noGrp="1"/>
          </p:cNvSpPr>
          <p:nvPr>
            <p:ph type="title"/>
          </p:nvPr>
        </p:nvSpPr>
        <p:spPr/>
        <p:txBody>
          <a:bodyPr>
            <a:normAutofit/>
          </a:bodyPr>
          <a:lstStyle/>
          <a:p>
            <a:r>
              <a:rPr lang="en-GB" dirty="0"/>
              <a:t>UML:</a:t>
            </a:r>
            <a:br>
              <a:rPr lang="en-GB" dirty="0"/>
            </a:br>
            <a:r>
              <a:rPr lang="en-GB" sz="2400" i="1" dirty="0"/>
              <a:t>Activity Diagram Notations-&gt;</a:t>
            </a:r>
            <a:endParaRPr lang="en-US" i="1" dirty="0"/>
          </a:p>
        </p:txBody>
      </p:sp>
      <p:pic>
        <p:nvPicPr>
          <p:cNvPr id="5" name="Picture 4">
            <a:extLst>
              <a:ext uri="{FF2B5EF4-FFF2-40B4-BE49-F238E27FC236}">
                <a16:creationId xmlns:a16="http://schemas.microsoft.com/office/drawing/2014/main" id="{6B149386-DF51-C981-5BC2-822E13B431DE}"/>
              </a:ext>
            </a:extLst>
          </p:cNvPr>
          <p:cNvPicPr>
            <a:picLocks noChangeAspect="1"/>
          </p:cNvPicPr>
          <p:nvPr/>
        </p:nvPicPr>
        <p:blipFill>
          <a:blip r:embed="rId2"/>
          <a:stretch>
            <a:fillRect/>
          </a:stretch>
        </p:blipFill>
        <p:spPr>
          <a:xfrm>
            <a:off x="1356651" y="2123893"/>
            <a:ext cx="9478698" cy="2610214"/>
          </a:xfrm>
          <a:prstGeom prst="rect">
            <a:avLst/>
          </a:prstGeom>
        </p:spPr>
      </p:pic>
    </p:spTree>
    <p:extLst>
      <p:ext uri="{BB962C8B-B14F-4D97-AF65-F5344CB8AC3E}">
        <p14:creationId xmlns:p14="http://schemas.microsoft.com/office/powerpoint/2010/main" val="947543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D7B7B6-EA59-4FC2-BA27-3489BD6A94E5}"/>
              </a:ext>
            </a:extLst>
          </p:cNvPr>
          <p:cNvSpPr>
            <a:spLocks noGrp="1"/>
          </p:cNvSpPr>
          <p:nvPr>
            <p:ph type="title"/>
          </p:nvPr>
        </p:nvSpPr>
        <p:spPr/>
        <p:txBody>
          <a:bodyPr>
            <a:normAutofit/>
          </a:bodyPr>
          <a:lstStyle/>
          <a:p>
            <a:r>
              <a:rPr lang="en-GB" dirty="0"/>
              <a:t>UML:</a:t>
            </a:r>
            <a:br>
              <a:rPr lang="en-GB" dirty="0"/>
            </a:br>
            <a:r>
              <a:rPr lang="en-GB" sz="2400" i="1" dirty="0"/>
              <a:t>Activity Diagram Notations-&gt;</a:t>
            </a:r>
            <a:endParaRPr lang="en-US" i="1" dirty="0"/>
          </a:p>
        </p:txBody>
      </p:sp>
      <p:pic>
        <p:nvPicPr>
          <p:cNvPr id="3" name="Picture 2">
            <a:extLst>
              <a:ext uri="{FF2B5EF4-FFF2-40B4-BE49-F238E27FC236}">
                <a16:creationId xmlns:a16="http://schemas.microsoft.com/office/drawing/2014/main" id="{148EA026-4E9B-D758-8D5F-405BAB831073}"/>
              </a:ext>
            </a:extLst>
          </p:cNvPr>
          <p:cNvPicPr>
            <a:picLocks noChangeAspect="1"/>
          </p:cNvPicPr>
          <p:nvPr/>
        </p:nvPicPr>
        <p:blipFill>
          <a:blip r:embed="rId2"/>
          <a:stretch>
            <a:fillRect/>
          </a:stretch>
        </p:blipFill>
        <p:spPr>
          <a:xfrm>
            <a:off x="1752600" y="2339881"/>
            <a:ext cx="7478169" cy="1781424"/>
          </a:xfrm>
          <a:prstGeom prst="rect">
            <a:avLst/>
          </a:prstGeom>
        </p:spPr>
      </p:pic>
    </p:spTree>
    <p:extLst>
      <p:ext uri="{BB962C8B-B14F-4D97-AF65-F5344CB8AC3E}">
        <p14:creationId xmlns:p14="http://schemas.microsoft.com/office/powerpoint/2010/main" val="2119711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D7B7B6-EA59-4FC2-BA27-3489BD6A94E5}"/>
              </a:ext>
            </a:extLst>
          </p:cNvPr>
          <p:cNvSpPr>
            <a:spLocks noGrp="1"/>
          </p:cNvSpPr>
          <p:nvPr>
            <p:ph type="title"/>
          </p:nvPr>
        </p:nvSpPr>
        <p:spPr/>
        <p:txBody>
          <a:bodyPr>
            <a:normAutofit/>
          </a:bodyPr>
          <a:lstStyle/>
          <a:p>
            <a:r>
              <a:rPr lang="en-GB" dirty="0"/>
              <a:t>UML:</a:t>
            </a:r>
            <a:br>
              <a:rPr lang="en-GB" dirty="0"/>
            </a:br>
            <a:r>
              <a:rPr lang="en-GB" sz="2400" i="1" dirty="0"/>
              <a:t>Activity Diagram Notations-&gt;</a:t>
            </a:r>
            <a:endParaRPr lang="en-US" i="1" dirty="0"/>
          </a:p>
        </p:txBody>
      </p:sp>
      <p:pic>
        <p:nvPicPr>
          <p:cNvPr id="3" name="Picture 2">
            <a:extLst>
              <a:ext uri="{FF2B5EF4-FFF2-40B4-BE49-F238E27FC236}">
                <a16:creationId xmlns:a16="http://schemas.microsoft.com/office/drawing/2014/main" id="{89A06531-6063-98F5-DBB8-9FFF593C8316}"/>
              </a:ext>
            </a:extLst>
          </p:cNvPr>
          <p:cNvPicPr>
            <a:picLocks noChangeAspect="1"/>
          </p:cNvPicPr>
          <p:nvPr/>
        </p:nvPicPr>
        <p:blipFill>
          <a:blip r:embed="rId2"/>
          <a:stretch>
            <a:fillRect/>
          </a:stretch>
        </p:blipFill>
        <p:spPr>
          <a:xfrm>
            <a:off x="1794335" y="1719024"/>
            <a:ext cx="8430802" cy="3419952"/>
          </a:xfrm>
          <a:prstGeom prst="rect">
            <a:avLst/>
          </a:prstGeom>
        </p:spPr>
      </p:pic>
    </p:spTree>
    <p:extLst>
      <p:ext uri="{BB962C8B-B14F-4D97-AF65-F5344CB8AC3E}">
        <p14:creationId xmlns:p14="http://schemas.microsoft.com/office/powerpoint/2010/main" val="4093314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D7B7B6-EA59-4FC2-BA27-3489BD6A94E5}"/>
              </a:ext>
            </a:extLst>
          </p:cNvPr>
          <p:cNvSpPr>
            <a:spLocks noGrp="1"/>
          </p:cNvSpPr>
          <p:nvPr>
            <p:ph type="title"/>
          </p:nvPr>
        </p:nvSpPr>
        <p:spPr/>
        <p:txBody>
          <a:bodyPr>
            <a:normAutofit/>
          </a:bodyPr>
          <a:lstStyle/>
          <a:p>
            <a:r>
              <a:rPr lang="en-GB" dirty="0"/>
              <a:t>UML:</a:t>
            </a:r>
            <a:br>
              <a:rPr lang="en-GB" dirty="0"/>
            </a:br>
            <a:r>
              <a:rPr lang="en-GB" sz="2400" i="1" dirty="0"/>
              <a:t>Activity Diagram Notations-&gt;</a:t>
            </a:r>
            <a:endParaRPr lang="en-US" i="1" dirty="0"/>
          </a:p>
        </p:txBody>
      </p:sp>
      <p:pic>
        <p:nvPicPr>
          <p:cNvPr id="5" name="Picture 4">
            <a:extLst>
              <a:ext uri="{FF2B5EF4-FFF2-40B4-BE49-F238E27FC236}">
                <a16:creationId xmlns:a16="http://schemas.microsoft.com/office/drawing/2014/main" id="{0130A7CE-E90D-F375-EAC8-802A12D8CBE1}"/>
              </a:ext>
            </a:extLst>
          </p:cNvPr>
          <p:cNvPicPr>
            <a:picLocks noChangeAspect="1"/>
          </p:cNvPicPr>
          <p:nvPr/>
        </p:nvPicPr>
        <p:blipFill>
          <a:blip r:embed="rId2"/>
          <a:stretch>
            <a:fillRect/>
          </a:stretch>
        </p:blipFill>
        <p:spPr>
          <a:xfrm>
            <a:off x="2290231" y="2538288"/>
            <a:ext cx="7611537" cy="1781424"/>
          </a:xfrm>
          <a:prstGeom prst="rect">
            <a:avLst/>
          </a:prstGeom>
        </p:spPr>
      </p:pic>
    </p:spTree>
    <p:extLst>
      <p:ext uri="{BB962C8B-B14F-4D97-AF65-F5344CB8AC3E}">
        <p14:creationId xmlns:p14="http://schemas.microsoft.com/office/powerpoint/2010/main" val="96425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D7B7B6-EA59-4FC2-BA27-3489BD6A94E5}"/>
              </a:ext>
            </a:extLst>
          </p:cNvPr>
          <p:cNvSpPr>
            <a:spLocks noGrp="1"/>
          </p:cNvSpPr>
          <p:nvPr>
            <p:ph type="title"/>
          </p:nvPr>
        </p:nvSpPr>
        <p:spPr/>
        <p:txBody>
          <a:bodyPr>
            <a:normAutofit/>
          </a:bodyPr>
          <a:lstStyle/>
          <a:p>
            <a:r>
              <a:rPr lang="en-GB" dirty="0"/>
              <a:t>UML:</a:t>
            </a:r>
            <a:br>
              <a:rPr lang="en-GB" dirty="0"/>
            </a:br>
            <a:r>
              <a:rPr lang="en-GB" sz="2400" i="1" dirty="0"/>
              <a:t>Activity Diagram Notations-&gt;</a:t>
            </a:r>
            <a:endParaRPr lang="en-US" i="1" dirty="0"/>
          </a:p>
        </p:txBody>
      </p:sp>
      <p:pic>
        <p:nvPicPr>
          <p:cNvPr id="7" name="Picture 6">
            <a:extLst>
              <a:ext uri="{FF2B5EF4-FFF2-40B4-BE49-F238E27FC236}">
                <a16:creationId xmlns:a16="http://schemas.microsoft.com/office/drawing/2014/main" id="{7BE0E113-0CA0-C5E1-7845-E2323DFE8468}"/>
              </a:ext>
            </a:extLst>
          </p:cNvPr>
          <p:cNvPicPr>
            <a:picLocks noChangeAspect="1"/>
          </p:cNvPicPr>
          <p:nvPr/>
        </p:nvPicPr>
        <p:blipFill>
          <a:blip r:embed="rId2"/>
          <a:stretch>
            <a:fillRect/>
          </a:stretch>
        </p:blipFill>
        <p:spPr>
          <a:xfrm>
            <a:off x="3385759" y="2500183"/>
            <a:ext cx="5420481" cy="1857634"/>
          </a:xfrm>
          <a:prstGeom prst="rect">
            <a:avLst/>
          </a:prstGeom>
        </p:spPr>
      </p:pic>
    </p:spTree>
    <p:extLst>
      <p:ext uri="{BB962C8B-B14F-4D97-AF65-F5344CB8AC3E}">
        <p14:creationId xmlns:p14="http://schemas.microsoft.com/office/powerpoint/2010/main" val="39453081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D7B7B6-EA59-4FC2-BA27-3489BD6A94E5}"/>
              </a:ext>
            </a:extLst>
          </p:cNvPr>
          <p:cNvSpPr>
            <a:spLocks noGrp="1"/>
          </p:cNvSpPr>
          <p:nvPr>
            <p:ph type="title"/>
          </p:nvPr>
        </p:nvSpPr>
        <p:spPr/>
        <p:txBody>
          <a:bodyPr>
            <a:normAutofit/>
          </a:bodyPr>
          <a:lstStyle/>
          <a:p>
            <a:r>
              <a:rPr lang="en-GB" dirty="0"/>
              <a:t>UML:</a:t>
            </a:r>
            <a:br>
              <a:rPr lang="en-GB" dirty="0"/>
            </a:br>
            <a:r>
              <a:rPr lang="en-GB" sz="2400" i="1" dirty="0"/>
              <a:t>Activity Diagram Notations-&gt;</a:t>
            </a:r>
            <a:endParaRPr lang="en-US" i="1" dirty="0"/>
          </a:p>
        </p:txBody>
      </p:sp>
      <p:pic>
        <p:nvPicPr>
          <p:cNvPr id="3" name="Picture 2">
            <a:extLst>
              <a:ext uri="{FF2B5EF4-FFF2-40B4-BE49-F238E27FC236}">
                <a16:creationId xmlns:a16="http://schemas.microsoft.com/office/drawing/2014/main" id="{F11AEA79-55C5-C6BF-95E0-F0F5B223CDD2}"/>
              </a:ext>
            </a:extLst>
          </p:cNvPr>
          <p:cNvPicPr>
            <a:picLocks noChangeAspect="1"/>
          </p:cNvPicPr>
          <p:nvPr/>
        </p:nvPicPr>
        <p:blipFill>
          <a:blip r:embed="rId2"/>
          <a:stretch>
            <a:fillRect/>
          </a:stretch>
        </p:blipFill>
        <p:spPr>
          <a:xfrm>
            <a:off x="1590046" y="1676155"/>
            <a:ext cx="9011908" cy="3505689"/>
          </a:xfrm>
          <a:prstGeom prst="rect">
            <a:avLst/>
          </a:prstGeom>
        </p:spPr>
      </p:pic>
    </p:spTree>
    <p:extLst>
      <p:ext uri="{BB962C8B-B14F-4D97-AF65-F5344CB8AC3E}">
        <p14:creationId xmlns:p14="http://schemas.microsoft.com/office/powerpoint/2010/main" val="580565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9034" y="3308278"/>
            <a:ext cx="7824159" cy="961113"/>
          </a:xfrm>
        </p:spPr>
        <p:txBody>
          <a:bodyPr>
            <a:normAutofit fontScale="90000"/>
          </a:bodyPr>
          <a:lstStyle/>
          <a:p>
            <a:r>
              <a:rPr lang="en-GB" dirty="0"/>
              <a:t>Functional and Non-functional Requirements</a:t>
            </a:r>
          </a:p>
        </p:txBody>
      </p:sp>
      <p:sp>
        <p:nvSpPr>
          <p:cNvPr id="3" name="Subtitle 2"/>
          <p:cNvSpPr>
            <a:spLocks noGrp="1"/>
          </p:cNvSpPr>
          <p:nvPr>
            <p:ph type="subTitle" idx="1"/>
          </p:nvPr>
        </p:nvSpPr>
        <p:spPr>
          <a:xfrm>
            <a:off x="3115559" y="4269391"/>
            <a:ext cx="6631113" cy="353513"/>
          </a:xfrm>
        </p:spPr>
        <p:txBody>
          <a:bodyPr>
            <a:normAutofit/>
          </a:bodyPr>
          <a:lstStyle/>
          <a:p>
            <a:pPr algn="ctr"/>
            <a:r>
              <a:rPr lang="en-US" sz="1700" dirty="0">
                <a:solidFill>
                  <a:schemeClr val="tx1">
                    <a:lumMod val="50000"/>
                    <a:lumOff val="50000"/>
                  </a:schemeClr>
                </a:solidFill>
                <a:latin typeface="Helvetica Neue Light" charset="0"/>
                <a:ea typeface="Helvetica Neue Light" charset="0"/>
                <a:cs typeface="Helvetica Neue Light" charset="0"/>
              </a:rPr>
              <a:t>Who came first the chicken or the egg?</a:t>
            </a:r>
          </a:p>
        </p:txBody>
      </p:sp>
      <p:pic>
        <p:nvPicPr>
          <p:cNvPr id="1026" name="Picture 2" descr="Difference between functional and non-functional requirements in software -  {dev}">
            <a:extLst>
              <a:ext uri="{FF2B5EF4-FFF2-40B4-BE49-F238E27FC236}">
                <a16:creationId xmlns:a16="http://schemas.microsoft.com/office/drawing/2014/main" id="{77041A42-4F59-1CA3-66E6-673C3BF871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704"/>
          <a:stretch/>
        </p:blipFill>
        <p:spPr bwMode="auto">
          <a:xfrm>
            <a:off x="4116956" y="5020573"/>
            <a:ext cx="3958087" cy="1585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650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D7B7B6-EA59-4FC2-BA27-3489BD6A94E5}"/>
              </a:ext>
            </a:extLst>
          </p:cNvPr>
          <p:cNvSpPr>
            <a:spLocks noGrp="1"/>
          </p:cNvSpPr>
          <p:nvPr>
            <p:ph type="title"/>
          </p:nvPr>
        </p:nvSpPr>
        <p:spPr/>
        <p:txBody>
          <a:bodyPr>
            <a:normAutofit/>
          </a:bodyPr>
          <a:lstStyle/>
          <a:p>
            <a:r>
              <a:rPr lang="en-GB" dirty="0"/>
              <a:t>UML:</a:t>
            </a:r>
            <a:br>
              <a:rPr lang="en-GB" dirty="0"/>
            </a:br>
            <a:r>
              <a:rPr lang="en-GB" sz="2400" i="1" dirty="0"/>
              <a:t>Activity Diagram Notations-&gt;</a:t>
            </a:r>
            <a:endParaRPr lang="en-US" i="1" dirty="0"/>
          </a:p>
        </p:txBody>
      </p:sp>
      <p:pic>
        <p:nvPicPr>
          <p:cNvPr id="5" name="Picture 4">
            <a:extLst>
              <a:ext uri="{FF2B5EF4-FFF2-40B4-BE49-F238E27FC236}">
                <a16:creationId xmlns:a16="http://schemas.microsoft.com/office/drawing/2014/main" id="{D1FFEE07-0E96-5436-8792-D10A3872BFF4}"/>
              </a:ext>
            </a:extLst>
          </p:cNvPr>
          <p:cNvPicPr>
            <a:picLocks noChangeAspect="1"/>
          </p:cNvPicPr>
          <p:nvPr/>
        </p:nvPicPr>
        <p:blipFill>
          <a:blip r:embed="rId2"/>
          <a:stretch>
            <a:fillRect/>
          </a:stretch>
        </p:blipFill>
        <p:spPr>
          <a:xfrm>
            <a:off x="1365468" y="1480320"/>
            <a:ext cx="6941770" cy="4510825"/>
          </a:xfrm>
          <a:prstGeom prst="rect">
            <a:avLst/>
          </a:prstGeom>
        </p:spPr>
      </p:pic>
    </p:spTree>
    <p:extLst>
      <p:ext uri="{BB962C8B-B14F-4D97-AF65-F5344CB8AC3E}">
        <p14:creationId xmlns:p14="http://schemas.microsoft.com/office/powerpoint/2010/main" val="26518710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D7B7B6-EA59-4FC2-BA27-3489BD6A94E5}"/>
              </a:ext>
            </a:extLst>
          </p:cNvPr>
          <p:cNvSpPr>
            <a:spLocks noGrp="1"/>
          </p:cNvSpPr>
          <p:nvPr>
            <p:ph type="title"/>
          </p:nvPr>
        </p:nvSpPr>
        <p:spPr/>
        <p:txBody>
          <a:bodyPr>
            <a:normAutofit/>
          </a:bodyPr>
          <a:lstStyle/>
          <a:p>
            <a:r>
              <a:rPr lang="en-GB" dirty="0"/>
              <a:t>UML:</a:t>
            </a:r>
            <a:br>
              <a:rPr lang="en-GB" dirty="0"/>
            </a:br>
            <a:r>
              <a:rPr lang="en-GB" sz="2400" i="1" dirty="0"/>
              <a:t>Activity Diagram Notations-&gt;</a:t>
            </a:r>
            <a:endParaRPr lang="en-US" i="1" dirty="0"/>
          </a:p>
        </p:txBody>
      </p:sp>
      <p:pic>
        <p:nvPicPr>
          <p:cNvPr id="3" name="Picture 2">
            <a:extLst>
              <a:ext uri="{FF2B5EF4-FFF2-40B4-BE49-F238E27FC236}">
                <a16:creationId xmlns:a16="http://schemas.microsoft.com/office/drawing/2014/main" id="{5DEF900B-1E8E-C75A-A901-A7CB1CC96A3F}"/>
              </a:ext>
            </a:extLst>
          </p:cNvPr>
          <p:cNvPicPr>
            <a:picLocks noChangeAspect="1"/>
          </p:cNvPicPr>
          <p:nvPr/>
        </p:nvPicPr>
        <p:blipFill>
          <a:blip r:embed="rId2"/>
          <a:stretch>
            <a:fillRect/>
          </a:stretch>
        </p:blipFill>
        <p:spPr>
          <a:xfrm>
            <a:off x="1285203" y="1866682"/>
            <a:ext cx="9621593" cy="3124636"/>
          </a:xfrm>
          <a:prstGeom prst="rect">
            <a:avLst/>
          </a:prstGeom>
        </p:spPr>
      </p:pic>
    </p:spTree>
    <p:extLst>
      <p:ext uri="{BB962C8B-B14F-4D97-AF65-F5344CB8AC3E}">
        <p14:creationId xmlns:p14="http://schemas.microsoft.com/office/powerpoint/2010/main" val="23084428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D7B7B6-EA59-4FC2-BA27-3489BD6A94E5}"/>
              </a:ext>
            </a:extLst>
          </p:cNvPr>
          <p:cNvSpPr>
            <a:spLocks noGrp="1"/>
          </p:cNvSpPr>
          <p:nvPr>
            <p:ph type="title"/>
          </p:nvPr>
        </p:nvSpPr>
        <p:spPr/>
        <p:txBody>
          <a:bodyPr>
            <a:normAutofit/>
          </a:bodyPr>
          <a:lstStyle/>
          <a:p>
            <a:r>
              <a:rPr lang="en-GB" dirty="0"/>
              <a:t>UML:</a:t>
            </a:r>
            <a:br>
              <a:rPr lang="en-GB" dirty="0"/>
            </a:br>
            <a:r>
              <a:rPr lang="en-GB" sz="2400" i="1" dirty="0"/>
              <a:t>Activity Diagram Notations-&gt;</a:t>
            </a:r>
            <a:endParaRPr lang="en-US" i="1" dirty="0"/>
          </a:p>
        </p:txBody>
      </p:sp>
      <p:pic>
        <p:nvPicPr>
          <p:cNvPr id="5" name="Picture 4">
            <a:extLst>
              <a:ext uri="{FF2B5EF4-FFF2-40B4-BE49-F238E27FC236}">
                <a16:creationId xmlns:a16="http://schemas.microsoft.com/office/drawing/2014/main" id="{D4B27C82-8903-096A-8075-B37463B517AF}"/>
              </a:ext>
            </a:extLst>
          </p:cNvPr>
          <p:cNvPicPr>
            <a:picLocks noChangeAspect="1"/>
          </p:cNvPicPr>
          <p:nvPr/>
        </p:nvPicPr>
        <p:blipFill>
          <a:blip r:embed="rId2"/>
          <a:stretch>
            <a:fillRect/>
          </a:stretch>
        </p:blipFill>
        <p:spPr>
          <a:xfrm>
            <a:off x="1161361" y="1676155"/>
            <a:ext cx="9869277" cy="3505689"/>
          </a:xfrm>
          <a:prstGeom prst="rect">
            <a:avLst/>
          </a:prstGeom>
        </p:spPr>
      </p:pic>
    </p:spTree>
    <p:extLst>
      <p:ext uri="{BB962C8B-B14F-4D97-AF65-F5344CB8AC3E}">
        <p14:creationId xmlns:p14="http://schemas.microsoft.com/office/powerpoint/2010/main" val="40991871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D7B7B6-EA59-4FC2-BA27-3489BD6A94E5}"/>
              </a:ext>
            </a:extLst>
          </p:cNvPr>
          <p:cNvSpPr>
            <a:spLocks noGrp="1"/>
          </p:cNvSpPr>
          <p:nvPr>
            <p:ph type="title"/>
          </p:nvPr>
        </p:nvSpPr>
        <p:spPr/>
        <p:txBody>
          <a:bodyPr>
            <a:normAutofit/>
          </a:bodyPr>
          <a:lstStyle/>
          <a:p>
            <a:r>
              <a:rPr lang="en-GB" dirty="0"/>
              <a:t>UML:</a:t>
            </a:r>
            <a:br>
              <a:rPr lang="en-GB" dirty="0"/>
            </a:br>
            <a:r>
              <a:rPr lang="en-GB" sz="2400" i="1" dirty="0"/>
              <a:t>Activity Diagram Notations-&gt;</a:t>
            </a:r>
            <a:endParaRPr lang="en-US" i="1" dirty="0"/>
          </a:p>
        </p:txBody>
      </p:sp>
      <p:pic>
        <p:nvPicPr>
          <p:cNvPr id="3" name="Picture 2">
            <a:extLst>
              <a:ext uri="{FF2B5EF4-FFF2-40B4-BE49-F238E27FC236}">
                <a16:creationId xmlns:a16="http://schemas.microsoft.com/office/drawing/2014/main" id="{C9EA517F-A1F6-32CB-6915-F41A53EDEC0A}"/>
              </a:ext>
            </a:extLst>
          </p:cNvPr>
          <p:cNvPicPr>
            <a:picLocks noChangeAspect="1"/>
          </p:cNvPicPr>
          <p:nvPr/>
        </p:nvPicPr>
        <p:blipFill>
          <a:blip r:embed="rId2"/>
          <a:stretch>
            <a:fillRect/>
          </a:stretch>
        </p:blipFill>
        <p:spPr>
          <a:xfrm>
            <a:off x="1285203" y="1790471"/>
            <a:ext cx="9621593" cy="3277057"/>
          </a:xfrm>
          <a:prstGeom prst="rect">
            <a:avLst/>
          </a:prstGeom>
        </p:spPr>
      </p:pic>
    </p:spTree>
    <p:extLst>
      <p:ext uri="{BB962C8B-B14F-4D97-AF65-F5344CB8AC3E}">
        <p14:creationId xmlns:p14="http://schemas.microsoft.com/office/powerpoint/2010/main" val="42486916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D7B7B6-EA59-4FC2-BA27-3489BD6A94E5}"/>
              </a:ext>
            </a:extLst>
          </p:cNvPr>
          <p:cNvSpPr>
            <a:spLocks noGrp="1"/>
          </p:cNvSpPr>
          <p:nvPr>
            <p:ph type="title"/>
          </p:nvPr>
        </p:nvSpPr>
        <p:spPr/>
        <p:txBody>
          <a:bodyPr>
            <a:normAutofit/>
          </a:bodyPr>
          <a:lstStyle/>
          <a:p>
            <a:r>
              <a:rPr lang="en-GB" dirty="0"/>
              <a:t>UML:</a:t>
            </a:r>
            <a:br>
              <a:rPr lang="en-GB" dirty="0"/>
            </a:br>
            <a:r>
              <a:rPr lang="en-GB" sz="2400" i="1" dirty="0"/>
              <a:t>Activity Diagram Notations-&gt;</a:t>
            </a:r>
            <a:endParaRPr lang="en-US" i="1" dirty="0"/>
          </a:p>
        </p:txBody>
      </p:sp>
      <p:pic>
        <p:nvPicPr>
          <p:cNvPr id="5" name="Picture 4">
            <a:extLst>
              <a:ext uri="{FF2B5EF4-FFF2-40B4-BE49-F238E27FC236}">
                <a16:creationId xmlns:a16="http://schemas.microsoft.com/office/drawing/2014/main" id="{A2317A2A-D4D8-8E6B-D4A3-43DEFBDB89B6}"/>
              </a:ext>
            </a:extLst>
          </p:cNvPr>
          <p:cNvPicPr>
            <a:picLocks noChangeAspect="1"/>
          </p:cNvPicPr>
          <p:nvPr/>
        </p:nvPicPr>
        <p:blipFill>
          <a:blip r:embed="rId2"/>
          <a:stretch>
            <a:fillRect/>
          </a:stretch>
        </p:blipFill>
        <p:spPr>
          <a:xfrm>
            <a:off x="2971364" y="2276314"/>
            <a:ext cx="6249272" cy="2305372"/>
          </a:xfrm>
          <a:prstGeom prst="rect">
            <a:avLst/>
          </a:prstGeom>
        </p:spPr>
      </p:pic>
    </p:spTree>
    <p:extLst>
      <p:ext uri="{BB962C8B-B14F-4D97-AF65-F5344CB8AC3E}">
        <p14:creationId xmlns:p14="http://schemas.microsoft.com/office/powerpoint/2010/main" val="17847913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D7B7B6-EA59-4FC2-BA27-3489BD6A94E5}"/>
              </a:ext>
            </a:extLst>
          </p:cNvPr>
          <p:cNvSpPr>
            <a:spLocks noGrp="1"/>
          </p:cNvSpPr>
          <p:nvPr>
            <p:ph type="title"/>
          </p:nvPr>
        </p:nvSpPr>
        <p:spPr/>
        <p:txBody>
          <a:bodyPr>
            <a:normAutofit/>
          </a:bodyPr>
          <a:lstStyle/>
          <a:p>
            <a:r>
              <a:rPr lang="en-GB" dirty="0"/>
              <a:t>UML:</a:t>
            </a:r>
            <a:br>
              <a:rPr lang="en-GB" dirty="0"/>
            </a:br>
            <a:r>
              <a:rPr lang="en-GB" sz="2400" i="1" dirty="0"/>
              <a:t>Activity Diagram Notations-&gt;</a:t>
            </a:r>
            <a:endParaRPr lang="en-US" i="1" dirty="0"/>
          </a:p>
        </p:txBody>
      </p:sp>
      <p:pic>
        <p:nvPicPr>
          <p:cNvPr id="3" name="Picture 2">
            <a:extLst>
              <a:ext uri="{FF2B5EF4-FFF2-40B4-BE49-F238E27FC236}">
                <a16:creationId xmlns:a16="http://schemas.microsoft.com/office/drawing/2014/main" id="{A23442C6-0A07-4D51-0F79-13E4152AD388}"/>
              </a:ext>
            </a:extLst>
          </p:cNvPr>
          <p:cNvPicPr>
            <a:picLocks noChangeAspect="1"/>
          </p:cNvPicPr>
          <p:nvPr/>
        </p:nvPicPr>
        <p:blipFill>
          <a:blip r:embed="rId2"/>
          <a:stretch>
            <a:fillRect/>
          </a:stretch>
        </p:blipFill>
        <p:spPr>
          <a:xfrm>
            <a:off x="1309019" y="1752366"/>
            <a:ext cx="9573961" cy="3353268"/>
          </a:xfrm>
          <a:prstGeom prst="rect">
            <a:avLst/>
          </a:prstGeom>
        </p:spPr>
      </p:pic>
    </p:spTree>
    <p:extLst>
      <p:ext uri="{BB962C8B-B14F-4D97-AF65-F5344CB8AC3E}">
        <p14:creationId xmlns:p14="http://schemas.microsoft.com/office/powerpoint/2010/main" val="2412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D7B7B6-EA59-4FC2-BA27-3489BD6A94E5}"/>
              </a:ext>
            </a:extLst>
          </p:cNvPr>
          <p:cNvSpPr>
            <a:spLocks noGrp="1"/>
          </p:cNvSpPr>
          <p:nvPr>
            <p:ph type="title"/>
          </p:nvPr>
        </p:nvSpPr>
        <p:spPr/>
        <p:txBody>
          <a:bodyPr>
            <a:normAutofit/>
          </a:bodyPr>
          <a:lstStyle/>
          <a:p>
            <a:r>
              <a:rPr lang="en-GB" dirty="0"/>
              <a:t>UML:</a:t>
            </a:r>
            <a:br>
              <a:rPr lang="en-GB" dirty="0"/>
            </a:br>
            <a:r>
              <a:rPr lang="en-GB" sz="2400" i="1" dirty="0"/>
              <a:t>Activity Diagram Notations-&gt;</a:t>
            </a:r>
            <a:endParaRPr lang="en-US" i="1" dirty="0"/>
          </a:p>
        </p:txBody>
      </p:sp>
      <p:pic>
        <p:nvPicPr>
          <p:cNvPr id="5" name="Picture 4">
            <a:extLst>
              <a:ext uri="{FF2B5EF4-FFF2-40B4-BE49-F238E27FC236}">
                <a16:creationId xmlns:a16="http://schemas.microsoft.com/office/drawing/2014/main" id="{C6D94CFD-FD8E-F59A-9B48-797BD5456103}"/>
              </a:ext>
            </a:extLst>
          </p:cNvPr>
          <p:cNvPicPr>
            <a:picLocks noChangeAspect="1"/>
          </p:cNvPicPr>
          <p:nvPr/>
        </p:nvPicPr>
        <p:blipFill>
          <a:blip r:embed="rId2"/>
          <a:stretch>
            <a:fillRect/>
          </a:stretch>
        </p:blipFill>
        <p:spPr>
          <a:xfrm>
            <a:off x="1242335" y="1385602"/>
            <a:ext cx="9707330" cy="4086795"/>
          </a:xfrm>
          <a:prstGeom prst="rect">
            <a:avLst/>
          </a:prstGeom>
        </p:spPr>
      </p:pic>
    </p:spTree>
    <p:extLst>
      <p:ext uri="{BB962C8B-B14F-4D97-AF65-F5344CB8AC3E}">
        <p14:creationId xmlns:p14="http://schemas.microsoft.com/office/powerpoint/2010/main" val="10691971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D7B7B6-EA59-4FC2-BA27-3489BD6A94E5}"/>
              </a:ext>
            </a:extLst>
          </p:cNvPr>
          <p:cNvSpPr>
            <a:spLocks noGrp="1"/>
          </p:cNvSpPr>
          <p:nvPr>
            <p:ph type="title"/>
          </p:nvPr>
        </p:nvSpPr>
        <p:spPr/>
        <p:txBody>
          <a:bodyPr>
            <a:normAutofit/>
          </a:bodyPr>
          <a:lstStyle/>
          <a:p>
            <a:r>
              <a:rPr lang="en-GB" dirty="0"/>
              <a:t>UML:</a:t>
            </a:r>
            <a:br>
              <a:rPr lang="en-GB" dirty="0"/>
            </a:br>
            <a:r>
              <a:rPr lang="en-GB" sz="2400" i="1" dirty="0"/>
              <a:t>Activity Diagram Quiz -&gt;</a:t>
            </a:r>
            <a:endParaRPr lang="en-US" i="1" dirty="0"/>
          </a:p>
        </p:txBody>
      </p:sp>
      <p:sp>
        <p:nvSpPr>
          <p:cNvPr id="7" name="TextBox 6">
            <a:extLst>
              <a:ext uri="{FF2B5EF4-FFF2-40B4-BE49-F238E27FC236}">
                <a16:creationId xmlns:a16="http://schemas.microsoft.com/office/drawing/2014/main" id="{72D3408D-4222-57AC-3559-520B53EE2A25}"/>
              </a:ext>
            </a:extLst>
          </p:cNvPr>
          <p:cNvSpPr txBox="1"/>
          <p:nvPr/>
        </p:nvSpPr>
        <p:spPr>
          <a:xfrm>
            <a:off x="1791419" y="2329132"/>
            <a:ext cx="8609162" cy="2031325"/>
          </a:xfrm>
          <a:prstGeom prst="rect">
            <a:avLst/>
          </a:prstGeom>
          <a:noFill/>
        </p:spPr>
        <p:txBody>
          <a:bodyPr wrap="square">
            <a:spAutoFit/>
          </a:bodyPr>
          <a:lstStyle/>
          <a:p>
            <a:r>
              <a:rPr lang="en-US" dirty="0"/>
              <a:t>An example of </a:t>
            </a:r>
            <a:r>
              <a:rPr lang="en-US" b="1" dirty="0"/>
              <a:t>activity diagram </a:t>
            </a:r>
            <a:r>
              <a:rPr lang="en-US" dirty="0"/>
              <a:t>for online shopping. Online customer can browse or search items, view specific item, add it to shopping cart, view and update shopping cart, checkout. User can view shopping cart at any time. Checkout is assumed to include user registration and login.</a:t>
            </a:r>
          </a:p>
          <a:p>
            <a:endParaRPr lang="en-US" dirty="0"/>
          </a:p>
          <a:p>
            <a:r>
              <a:rPr lang="en-US" dirty="0"/>
              <a:t>This example does not use partitions, most of the actions are assumed to be fulfilled by online customer.</a:t>
            </a:r>
          </a:p>
        </p:txBody>
      </p:sp>
    </p:spTree>
    <p:extLst>
      <p:ext uri="{BB962C8B-B14F-4D97-AF65-F5344CB8AC3E}">
        <p14:creationId xmlns:p14="http://schemas.microsoft.com/office/powerpoint/2010/main" val="1311909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D7B7B6-EA59-4FC2-BA27-3489BD6A94E5}"/>
              </a:ext>
            </a:extLst>
          </p:cNvPr>
          <p:cNvSpPr>
            <a:spLocks noGrp="1"/>
          </p:cNvSpPr>
          <p:nvPr>
            <p:ph type="title"/>
          </p:nvPr>
        </p:nvSpPr>
        <p:spPr/>
        <p:txBody>
          <a:bodyPr>
            <a:normAutofit/>
          </a:bodyPr>
          <a:lstStyle/>
          <a:p>
            <a:r>
              <a:rPr lang="en-GB" dirty="0"/>
              <a:t>UML:</a:t>
            </a:r>
            <a:br>
              <a:rPr lang="en-GB" dirty="0"/>
            </a:br>
            <a:r>
              <a:rPr lang="en-GB" sz="2400" i="1" dirty="0"/>
              <a:t>Activity Diagram Quiz -&gt;</a:t>
            </a:r>
            <a:endParaRPr lang="en-US" i="1" dirty="0"/>
          </a:p>
        </p:txBody>
      </p:sp>
      <p:pic>
        <p:nvPicPr>
          <p:cNvPr id="3" name="Picture 2">
            <a:extLst>
              <a:ext uri="{FF2B5EF4-FFF2-40B4-BE49-F238E27FC236}">
                <a16:creationId xmlns:a16="http://schemas.microsoft.com/office/drawing/2014/main" id="{4FCA90D5-0EC4-26C3-5BEC-59C456A773D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152" b="95675" l="324" r="99028">
                        <a14:foregroundMark x1="648" y1="1038" x2="66415" y2="10900"/>
                        <a14:foregroundMark x1="66415" y1="10900" x2="90281" y2="28893"/>
                        <a14:foregroundMark x1="90281" y1="28893" x2="95896" y2="82180"/>
                        <a14:foregroundMark x1="95896" y1="82180" x2="91793" y2="94291"/>
                        <a14:foregroundMark x1="91793" y1="94291" x2="23866" y2="79412"/>
                        <a14:foregroundMark x1="23866" y1="79412" x2="324" y2="53460"/>
                        <a14:foregroundMark x1="324" y1="53460" x2="3132" y2="4498"/>
                        <a14:foregroundMark x1="85059" y1="1817" x2="90605" y2="1211"/>
                        <a14:foregroundMark x1="93493" y1="1686" x2="99028" y2="2595"/>
                        <a14:foregroundMark x1="90605" y1="1211" x2="93460" y2="1680"/>
                        <a14:foregroundMark x1="99028" y1="2595" x2="95140" y2="89792"/>
                        <a14:foregroundMark x1="95140" y1="89792" x2="89417" y2="99654"/>
                        <a14:foregroundMark x1="89417" y1="99654" x2="4212" y2="91003"/>
                        <a14:foregroundMark x1="4212" y1="91003" x2="756" y2="82526"/>
                        <a14:foregroundMark x1="540" y1="87716" x2="6911" y2="99481"/>
                        <a14:foregroundMark x1="6911" y1="99481" x2="24946" y2="97232"/>
                        <a14:foregroundMark x1="24946" y1="97232" x2="45356" y2="97578"/>
                        <a14:foregroundMark x1="45356" y1="97578" x2="83585" y2="94810"/>
                        <a14:foregroundMark x1="83585" y1="94810" x2="93737" y2="95675"/>
                        <a14:foregroundMark x1="93737" y1="95675" x2="99028" y2="93772"/>
                        <a14:backgroundMark x1="81102" y1="4152" x2="89417" y2="7958"/>
                        <a14:backgroundMark x1="89417" y1="7958" x2="81641" y2="4498"/>
                        <a14:backgroundMark x1="81641" y1="5017" x2="95356" y2="6574"/>
                        <a14:backgroundMark x1="80454" y1="6401" x2="94816" y2="7093"/>
                        <a14:backgroundMark x1="80562" y1="6228" x2="95140" y2="7093"/>
                        <a14:backgroundMark x1="81641" y1="4498" x2="92441" y2="7958"/>
                        <a14:backgroundMark x1="92441" y1="7958" x2="85421" y2="4152"/>
                        <a14:backgroundMark x1="85421" y1="4152" x2="81102" y2="3633"/>
                        <a14:backgroundMark x1="81965" y1="4498" x2="81965" y2="6055"/>
                        <a14:backgroundMark x1="85097" y1="6228" x2="94816" y2="6747"/>
                        <a14:backgroundMark x1="93197" y1="6401" x2="95140" y2="6574"/>
                        <a14:backgroundMark x1="95032" y1="6574" x2="95356" y2="6574"/>
                        <a14:backgroundMark x1="92873" y1="5363" x2="94168" y2="5363"/>
                        <a14:backgroundMark x1="89957" y1="6055" x2="91793" y2="6055"/>
                        <a14:backgroundMark x1="89309" y1="5709" x2="94708" y2="6747"/>
                        <a14:backgroundMark x1="92225" y1="6574" x2="95788" y2="6574"/>
                        <a14:backgroundMark x1="93952" y1="6228" x2="95572" y2="6228"/>
                        <a14:backgroundMark x1="95248" y1="7093" x2="96328" y2="8651"/>
                        <a14:backgroundMark x1="95680" y1="11419" x2="94492" y2="5536"/>
                        <a14:backgroundMark x1="94384" y1="10900" x2="91793" y2="5363"/>
                        <a14:backgroundMark x1="94060" y1="11765" x2="95572" y2="5363"/>
                        <a14:backgroundMark x1="95572" y1="12284" x2="93844" y2="3287"/>
                        <a14:backgroundMark x1="96220" y1="8478" x2="92009" y2="5190"/>
                        <a14:backgroundMark x1="97084" y1="5363" x2="81425" y2="4844"/>
                        <a14:backgroundMark x1="81425" y1="4844" x2="84125" y2="19031"/>
                        <a14:backgroundMark x1="84125" y1="19031" x2="95572" y2="15744"/>
                        <a14:backgroundMark x1="95572" y1="15744" x2="96868" y2="6228"/>
                      </a14:backgroundRemoval>
                    </a14:imgEffect>
                  </a14:imgLayer>
                </a14:imgProps>
              </a:ext>
            </a:extLst>
          </a:blip>
          <a:stretch>
            <a:fillRect/>
          </a:stretch>
        </p:blipFill>
        <p:spPr>
          <a:xfrm>
            <a:off x="2776409" y="1580797"/>
            <a:ext cx="6639182" cy="4144111"/>
          </a:xfrm>
          <a:prstGeom prst="rect">
            <a:avLst/>
          </a:prstGeom>
        </p:spPr>
      </p:pic>
    </p:spTree>
    <p:extLst>
      <p:ext uri="{BB962C8B-B14F-4D97-AF65-F5344CB8AC3E}">
        <p14:creationId xmlns:p14="http://schemas.microsoft.com/office/powerpoint/2010/main" val="28489788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65992" y="3308278"/>
            <a:ext cx="6130247" cy="811659"/>
          </a:xfrm>
        </p:spPr>
        <p:txBody>
          <a:bodyPr>
            <a:normAutofit/>
          </a:bodyPr>
          <a:lstStyle/>
          <a:p>
            <a:r>
              <a:rPr lang="en-US" dirty="0"/>
              <a:t>Design Patterns</a:t>
            </a:r>
            <a:endParaRPr lang="en-GB" dirty="0"/>
          </a:p>
        </p:txBody>
      </p:sp>
      <p:sp>
        <p:nvSpPr>
          <p:cNvPr id="3" name="Subtitle 2"/>
          <p:cNvSpPr>
            <a:spLocks noGrp="1"/>
          </p:cNvSpPr>
          <p:nvPr>
            <p:ph type="subTitle" idx="1"/>
          </p:nvPr>
        </p:nvSpPr>
        <p:spPr>
          <a:xfrm>
            <a:off x="3115559" y="4269391"/>
            <a:ext cx="6631113" cy="353513"/>
          </a:xfrm>
        </p:spPr>
        <p:txBody>
          <a:bodyPr>
            <a:normAutofit/>
          </a:bodyPr>
          <a:lstStyle/>
          <a:p>
            <a:pPr algn="ctr"/>
            <a:r>
              <a:rPr lang="en-US" sz="1700" dirty="0">
                <a:solidFill>
                  <a:schemeClr val="tx1">
                    <a:lumMod val="50000"/>
                    <a:lumOff val="50000"/>
                  </a:schemeClr>
                </a:solidFill>
                <a:latin typeface="Helvetica Neue Light" charset="0"/>
                <a:ea typeface="Helvetica Neue Light" charset="0"/>
                <a:cs typeface="Helvetica Neue Light" charset="0"/>
              </a:rPr>
              <a:t>Naming a pattern immediately</a:t>
            </a:r>
          </a:p>
        </p:txBody>
      </p:sp>
      <p:pic>
        <p:nvPicPr>
          <p:cNvPr id="10244" name="Picture 4" descr="Cube of Rubik (5e Equipment) - D&amp;D Wiki">
            <a:extLst>
              <a:ext uri="{FF2B5EF4-FFF2-40B4-BE49-F238E27FC236}">
                <a16:creationId xmlns:a16="http://schemas.microsoft.com/office/drawing/2014/main" id="{561FF374-79A2-91E5-DC27-D55869A7DB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8471" y="496110"/>
            <a:ext cx="2943225"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335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DA255-88F1-9B4A-AEFB-BA1B38477D7C}"/>
              </a:ext>
            </a:extLst>
          </p:cNvPr>
          <p:cNvSpPr>
            <a:spLocks noGrp="1"/>
          </p:cNvSpPr>
          <p:nvPr>
            <p:ph type="title"/>
          </p:nvPr>
        </p:nvSpPr>
        <p:spPr/>
        <p:txBody>
          <a:bodyPr>
            <a:normAutofit/>
          </a:bodyPr>
          <a:lstStyle/>
          <a:p>
            <a:r>
              <a:rPr lang="en-GB" dirty="0"/>
              <a:t>Functional and Non-functional Requirements:</a:t>
            </a:r>
            <a:br>
              <a:rPr lang="en-GB" dirty="0"/>
            </a:br>
            <a:r>
              <a:rPr kumimoji="0" lang="en-GB" sz="2400" b="0" i="1" u="none" strike="noStrike" kern="1200" cap="none" spc="0" normalizeH="0" baseline="0" noProof="0" dirty="0">
                <a:ln>
                  <a:noFill/>
                </a:ln>
                <a:solidFill>
                  <a:prstClr val="black"/>
                </a:solidFill>
                <a:effectLst/>
                <a:uLnTx/>
                <a:uFillTx/>
                <a:latin typeface="Calibri Light" panose="020F0302020204030204"/>
                <a:ea typeface="+mj-ea"/>
                <a:cs typeface="+mj-cs"/>
              </a:rPr>
              <a:t>What are they? </a:t>
            </a:r>
            <a:r>
              <a:rPr lang="en-GB" sz="2400" i="1" dirty="0">
                <a:solidFill>
                  <a:prstClr val="black"/>
                </a:solidFill>
              </a:rPr>
              <a:t>-</a:t>
            </a:r>
            <a:r>
              <a:rPr kumimoji="0" lang="en-GB" sz="2400" b="0" i="1" u="none" strike="noStrike" kern="1200" cap="none" spc="0" normalizeH="0" baseline="0" noProof="0" dirty="0">
                <a:ln>
                  <a:noFill/>
                </a:ln>
                <a:solidFill>
                  <a:prstClr val="black"/>
                </a:solidFill>
                <a:effectLst/>
                <a:uLnTx/>
                <a:uFillTx/>
                <a:latin typeface="Calibri Light" panose="020F0302020204030204"/>
                <a:ea typeface="+mj-ea"/>
                <a:cs typeface="+mj-cs"/>
              </a:rPr>
              <a:t>&gt;</a:t>
            </a:r>
            <a:endParaRPr lang="en-GB" dirty="0"/>
          </a:p>
        </p:txBody>
      </p:sp>
      <p:sp>
        <p:nvSpPr>
          <p:cNvPr id="5" name="Content Placeholder 3">
            <a:extLst>
              <a:ext uri="{FF2B5EF4-FFF2-40B4-BE49-F238E27FC236}">
                <a16:creationId xmlns:a16="http://schemas.microsoft.com/office/drawing/2014/main" id="{99FEDF91-5266-44D9-1060-A480EFCFCE54}"/>
              </a:ext>
            </a:extLst>
          </p:cNvPr>
          <p:cNvSpPr txBox="1">
            <a:spLocks/>
          </p:cNvSpPr>
          <p:nvPr/>
        </p:nvSpPr>
        <p:spPr>
          <a:xfrm>
            <a:off x="957534" y="2661788"/>
            <a:ext cx="5339749" cy="1534424"/>
          </a:xfrm>
          <a:prstGeom prst="rect">
            <a:avLst/>
          </a:prstGeom>
          <a:noFill/>
          <a:ln>
            <a:solidFill>
              <a:schemeClr val="bg1"/>
            </a:solidFill>
          </a:ln>
        </p:spPr>
        <p:txBody>
          <a:bodyPr vert="horz" lIns="91440" tIns="45720" rIns="91440" bIns="45720" rtlCol="0">
            <a:normAutofit/>
          </a:bodyPr>
          <a:lstStyle>
            <a:lvl1pPr marL="571500" indent="-571500" algn="l" defTabSz="914400" rtl="0" eaLnBrk="1" latinLnBrk="0" hangingPunct="1">
              <a:lnSpc>
                <a:spcPct val="90000"/>
              </a:lnSpc>
              <a:spcBef>
                <a:spcPts val="1000"/>
              </a:spcBef>
              <a:buClr>
                <a:srgbClr val="FF5234"/>
              </a:buClr>
              <a:buFont typeface="Wingdings" pitchFamily="2" charset="2"/>
              <a:buChar char="Ø"/>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FF4D51"/>
              </a:buClr>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FF4D51"/>
              </a:buClr>
              <a:buFont typeface="Wingdings" pitchFamily="2" charset="2"/>
              <a:buChar char="Ø"/>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FF4D51"/>
              </a:buClr>
              <a:buFont typeface="Wingdings"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l"/>
            <a:r>
              <a:rPr lang="en-US" sz="1400" b="1" i="0" dirty="0">
                <a:solidFill>
                  <a:srgbClr val="000000"/>
                </a:solidFill>
                <a:effectLst/>
                <a:latin typeface="Open Sans" panose="020B0606030504020204" pitchFamily="34" charset="0"/>
              </a:rPr>
              <a:t>Functional requirements</a:t>
            </a:r>
            <a:r>
              <a:rPr lang="en-US" sz="1400" b="0" i="0" dirty="0">
                <a:solidFill>
                  <a:srgbClr val="000000"/>
                </a:solidFill>
                <a:effectLst/>
                <a:latin typeface="Open Sans" panose="020B0606030504020204" pitchFamily="34" charset="0"/>
              </a:rPr>
              <a:t> define what a product must do, what its features and functions are.</a:t>
            </a:r>
          </a:p>
          <a:p>
            <a:pPr algn="l"/>
            <a:r>
              <a:rPr lang="en-US" sz="1400" b="1" i="0" dirty="0">
                <a:solidFill>
                  <a:srgbClr val="000000"/>
                </a:solidFill>
                <a:effectLst/>
                <a:latin typeface="Open Sans" panose="020B0606030504020204" pitchFamily="34" charset="0"/>
              </a:rPr>
              <a:t>Nonfunctional requirements </a:t>
            </a:r>
            <a:r>
              <a:rPr lang="en-US" sz="1400" b="0" i="0" dirty="0">
                <a:solidFill>
                  <a:srgbClr val="000000"/>
                </a:solidFill>
                <a:effectLst/>
                <a:latin typeface="Open Sans" panose="020B0606030504020204" pitchFamily="34" charset="0"/>
              </a:rPr>
              <a:t>describe the general properties of a system. They are also known as </a:t>
            </a:r>
            <a:r>
              <a:rPr lang="en-US" sz="1400" b="0" i="1" dirty="0">
                <a:solidFill>
                  <a:srgbClr val="000000"/>
                </a:solidFill>
                <a:effectLst/>
                <a:latin typeface="Open Sans" panose="020B0606030504020204" pitchFamily="34" charset="0"/>
              </a:rPr>
              <a:t>quality attributes</a:t>
            </a:r>
            <a:r>
              <a:rPr lang="en-US" sz="1400" b="0" i="0" dirty="0">
                <a:solidFill>
                  <a:srgbClr val="000000"/>
                </a:solidFill>
                <a:effectLst/>
                <a:latin typeface="Open Sans" panose="020B0606030504020204" pitchFamily="34" charset="0"/>
              </a:rPr>
              <a:t>. </a:t>
            </a:r>
            <a:endParaRPr lang="en-GB" sz="2400" dirty="0"/>
          </a:p>
        </p:txBody>
      </p:sp>
      <p:pic>
        <p:nvPicPr>
          <p:cNvPr id="2050" name="Picture 2" descr="What are the factors influencing testing of non-functional requirements in  agile teams? - SINTEF">
            <a:extLst>
              <a:ext uri="{FF2B5EF4-FFF2-40B4-BE49-F238E27FC236}">
                <a16:creationId xmlns:a16="http://schemas.microsoft.com/office/drawing/2014/main" id="{5B8039BC-F0CE-215E-8DE2-F2C8B4A9B4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945" y="2009956"/>
            <a:ext cx="4997712" cy="3105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9733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D7B7B6-EA59-4FC2-BA27-3489BD6A94E5}"/>
              </a:ext>
            </a:extLst>
          </p:cNvPr>
          <p:cNvSpPr>
            <a:spLocks noGrp="1"/>
          </p:cNvSpPr>
          <p:nvPr>
            <p:ph type="title"/>
          </p:nvPr>
        </p:nvSpPr>
        <p:spPr/>
        <p:txBody>
          <a:bodyPr>
            <a:normAutofit/>
          </a:bodyPr>
          <a:lstStyle/>
          <a:p>
            <a:r>
              <a:rPr lang="en-US" dirty="0"/>
              <a:t>Design Patterns</a:t>
            </a:r>
            <a:r>
              <a:rPr lang="en-GB" dirty="0"/>
              <a:t>:</a:t>
            </a:r>
            <a:br>
              <a:rPr lang="en-GB" dirty="0"/>
            </a:br>
            <a:r>
              <a:rPr lang="en-GB" sz="2400" i="1" dirty="0"/>
              <a:t>What is Design Patterns?  -&gt;</a:t>
            </a:r>
            <a:endParaRPr lang="en-US" i="1" dirty="0"/>
          </a:p>
        </p:txBody>
      </p:sp>
      <p:sp>
        <p:nvSpPr>
          <p:cNvPr id="7" name="Content Placeholder 3">
            <a:extLst>
              <a:ext uri="{FF2B5EF4-FFF2-40B4-BE49-F238E27FC236}">
                <a16:creationId xmlns:a16="http://schemas.microsoft.com/office/drawing/2014/main" id="{94016ADC-4838-AEEC-FEFB-6292C3CAA25B}"/>
              </a:ext>
            </a:extLst>
          </p:cNvPr>
          <p:cNvSpPr>
            <a:spLocks noGrp="1"/>
          </p:cNvSpPr>
          <p:nvPr>
            <p:ph sz="half" idx="2"/>
          </p:nvPr>
        </p:nvSpPr>
        <p:spPr>
          <a:xfrm>
            <a:off x="1326311" y="1834004"/>
            <a:ext cx="9539377" cy="2970910"/>
          </a:xfrm>
        </p:spPr>
        <p:txBody>
          <a:bodyPr>
            <a:normAutofit fontScale="70000" lnSpcReduction="20000"/>
          </a:bodyPr>
          <a:lstStyle/>
          <a:p>
            <a:pPr marL="0" indent="0">
              <a:buNone/>
            </a:pPr>
            <a:r>
              <a:rPr lang="en-US" b="1" i="0" dirty="0">
                <a:solidFill>
                  <a:srgbClr val="161616"/>
                </a:solidFill>
                <a:effectLst/>
                <a:latin typeface="IBM Plex Sans" panose="020B0604020202020204" pitchFamily="34" charset="0"/>
              </a:rPr>
              <a:t>Design patterns </a:t>
            </a:r>
            <a:r>
              <a:rPr lang="en-US" b="0" i="0" dirty="0">
                <a:solidFill>
                  <a:srgbClr val="161616"/>
                </a:solidFill>
                <a:effectLst/>
                <a:latin typeface="IBM Plex Sans" panose="020B0604020202020204" pitchFamily="34" charset="0"/>
              </a:rPr>
              <a:t>are typical solutions to commonly occurring problems in software design. They are like </a:t>
            </a:r>
            <a:r>
              <a:rPr lang="en-US" b="1" i="0" dirty="0">
                <a:solidFill>
                  <a:srgbClr val="161616"/>
                </a:solidFill>
                <a:effectLst/>
                <a:latin typeface="IBM Plex Sans" panose="020B0604020202020204" pitchFamily="34" charset="0"/>
              </a:rPr>
              <a:t>pre-made blueprints </a:t>
            </a:r>
            <a:r>
              <a:rPr lang="en-US" b="0" i="0" dirty="0">
                <a:solidFill>
                  <a:srgbClr val="161616"/>
                </a:solidFill>
                <a:effectLst/>
                <a:latin typeface="IBM Plex Sans" panose="020B0604020202020204" pitchFamily="34" charset="0"/>
              </a:rPr>
              <a:t>that you can customize to solve a recurring design problem in your code.</a:t>
            </a:r>
          </a:p>
          <a:p>
            <a:pPr marL="0" indent="0">
              <a:buNone/>
            </a:pPr>
            <a:endParaRPr lang="en-US" b="0" i="0" dirty="0">
              <a:solidFill>
                <a:srgbClr val="161616"/>
              </a:solidFill>
              <a:effectLst/>
              <a:latin typeface="IBM Plex Sans" panose="020B0604020202020204" pitchFamily="34" charset="0"/>
            </a:endParaRPr>
          </a:p>
          <a:p>
            <a:pPr marL="0" indent="0">
              <a:buNone/>
            </a:pPr>
            <a:r>
              <a:rPr lang="en-US" b="0" i="0" dirty="0">
                <a:solidFill>
                  <a:srgbClr val="161616"/>
                </a:solidFill>
                <a:effectLst/>
                <a:latin typeface="IBM Plex Sans" panose="020B0604020202020204" pitchFamily="34" charset="0"/>
              </a:rPr>
              <a:t>You can’t just find a pattern and </a:t>
            </a:r>
            <a:r>
              <a:rPr lang="en-US" b="1" i="0" dirty="0">
                <a:solidFill>
                  <a:srgbClr val="161616"/>
                </a:solidFill>
                <a:effectLst/>
                <a:latin typeface="IBM Plex Sans" panose="020B0604020202020204" pitchFamily="34" charset="0"/>
              </a:rPr>
              <a:t>copy it into your program</a:t>
            </a:r>
            <a:r>
              <a:rPr lang="en-US" b="0" i="0" dirty="0">
                <a:solidFill>
                  <a:srgbClr val="161616"/>
                </a:solidFill>
                <a:effectLst/>
                <a:latin typeface="IBM Plex Sans" panose="020B0604020202020204" pitchFamily="34" charset="0"/>
              </a:rPr>
              <a:t>, the way you can with off-the-shelf functions or libraries. The pattern is not a specific piece of code, but a </a:t>
            </a:r>
            <a:r>
              <a:rPr lang="en-US" b="1" i="0" dirty="0">
                <a:solidFill>
                  <a:srgbClr val="161616"/>
                </a:solidFill>
                <a:effectLst/>
                <a:latin typeface="IBM Plex Sans" panose="020B0604020202020204" pitchFamily="34" charset="0"/>
              </a:rPr>
              <a:t>general concept for solving </a:t>
            </a:r>
            <a:r>
              <a:rPr lang="en-US" b="0" i="0" dirty="0">
                <a:solidFill>
                  <a:srgbClr val="161616"/>
                </a:solidFill>
                <a:effectLst/>
                <a:latin typeface="IBM Plex Sans" panose="020B0604020202020204" pitchFamily="34" charset="0"/>
              </a:rPr>
              <a:t>a particular problem. You can follow the pattern details and implement a solution that suits the realities of your own program.</a:t>
            </a:r>
            <a:endParaRPr lang="en-GB" sz="2400" dirty="0"/>
          </a:p>
        </p:txBody>
      </p:sp>
    </p:spTree>
    <p:extLst>
      <p:ext uri="{BB962C8B-B14F-4D97-AF65-F5344CB8AC3E}">
        <p14:creationId xmlns:p14="http://schemas.microsoft.com/office/powerpoint/2010/main" val="15650228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D7B7B6-EA59-4FC2-BA27-3489BD6A94E5}"/>
              </a:ext>
            </a:extLst>
          </p:cNvPr>
          <p:cNvSpPr>
            <a:spLocks noGrp="1"/>
          </p:cNvSpPr>
          <p:nvPr>
            <p:ph type="title"/>
          </p:nvPr>
        </p:nvSpPr>
        <p:spPr/>
        <p:txBody>
          <a:bodyPr>
            <a:normAutofit/>
          </a:bodyPr>
          <a:lstStyle/>
          <a:p>
            <a:r>
              <a:rPr lang="en-US" dirty="0"/>
              <a:t>Design Patterns</a:t>
            </a:r>
            <a:r>
              <a:rPr lang="en-GB" dirty="0"/>
              <a:t>:</a:t>
            </a:r>
            <a:br>
              <a:rPr lang="en-GB" dirty="0"/>
            </a:br>
            <a:r>
              <a:rPr lang="en-GB" sz="2400" i="1" dirty="0"/>
              <a:t>Design Types  -&gt;</a:t>
            </a:r>
            <a:endParaRPr lang="en-US" i="1" dirty="0"/>
          </a:p>
        </p:txBody>
      </p:sp>
      <p:sp>
        <p:nvSpPr>
          <p:cNvPr id="7" name="Content Placeholder 3">
            <a:extLst>
              <a:ext uri="{FF2B5EF4-FFF2-40B4-BE49-F238E27FC236}">
                <a16:creationId xmlns:a16="http://schemas.microsoft.com/office/drawing/2014/main" id="{94016ADC-4838-AEEC-FEFB-6292C3CAA25B}"/>
              </a:ext>
            </a:extLst>
          </p:cNvPr>
          <p:cNvSpPr>
            <a:spLocks noGrp="1"/>
          </p:cNvSpPr>
          <p:nvPr>
            <p:ph sz="half" idx="2"/>
          </p:nvPr>
        </p:nvSpPr>
        <p:spPr>
          <a:xfrm>
            <a:off x="1609185" y="1834004"/>
            <a:ext cx="8973629" cy="2970910"/>
          </a:xfrm>
        </p:spPr>
        <p:txBody>
          <a:bodyPr>
            <a:normAutofit fontScale="47500" lnSpcReduction="20000"/>
          </a:bodyPr>
          <a:lstStyle/>
          <a:p>
            <a:pPr marL="0" indent="0">
              <a:buNone/>
            </a:pPr>
            <a:r>
              <a:rPr lang="en-US" i="0" dirty="0">
                <a:solidFill>
                  <a:schemeClr val="tx1">
                    <a:lumMod val="95000"/>
                    <a:lumOff val="5000"/>
                  </a:schemeClr>
                </a:solidFill>
                <a:effectLst/>
                <a:latin typeface="IBM Plex Sans" panose="020B0604020202020204" pitchFamily="34" charset="0"/>
              </a:rPr>
              <a:t>All patterns can be categorized by their intent, or purpose. There are the three main groups of patterns:</a:t>
            </a:r>
          </a:p>
          <a:p>
            <a:pPr marL="0" indent="0">
              <a:buNone/>
            </a:pPr>
            <a:endParaRPr lang="en-US" i="0" dirty="0">
              <a:solidFill>
                <a:schemeClr val="tx1">
                  <a:lumMod val="95000"/>
                  <a:lumOff val="5000"/>
                </a:schemeClr>
              </a:solidFill>
              <a:effectLst/>
              <a:latin typeface="IBM Plex Sans" panose="020B0604020202020204" pitchFamily="34" charset="0"/>
            </a:endParaRPr>
          </a:p>
          <a:p>
            <a:r>
              <a:rPr lang="en-US" b="1" i="0" dirty="0">
                <a:solidFill>
                  <a:schemeClr val="tx1">
                    <a:lumMod val="95000"/>
                    <a:lumOff val="5000"/>
                  </a:schemeClr>
                </a:solidFill>
                <a:effectLst/>
                <a:latin typeface="IBM Plex Sans" panose="020B0604020202020204" pitchFamily="34" charset="0"/>
              </a:rPr>
              <a:t>Creational patterns</a:t>
            </a:r>
            <a:r>
              <a:rPr lang="en-US" i="0" dirty="0">
                <a:solidFill>
                  <a:schemeClr val="tx1">
                    <a:lumMod val="95000"/>
                    <a:lumOff val="5000"/>
                  </a:schemeClr>
                </a:solidFill>
                <a:effectLst/>
                <a:latin typeface="IBM Plex Sans" panose="020B0604020202020204" pitchFamily="34" charset="0"/>
              </a:rPr>
              <a:t> provide object creation mechanisms that increase flexibility and reuse of existing code.</a:t>
            </a:r>
          </a:p>
          <a:p>
            <a:endParaRPr lang="en-US" i="0" dirty="0">
              <a:solidFill>
                <a:schemeClr val="tx1">
                  <a:lumMod val="95000"/>
                  <a:lumOff val="5000"/>
                </a:schemeClr>
              </a:solidFill>
              <a:effectLst/>
              <a:latin typeface="IBM Plex Sans" panose="020B0604020202020204" pitchFamily="34" charset="0"/>
            </a:endParaRPr>
          </a:p>
          <a:p>
            <a:r>
              <a:rPr lang="en-US" b="1" i="0" dirty="0">
                <a:solidFill>
                  <a:schemeClr val="tx1">
                    <a:lumMod val="95000"/>
                    <a:lumOff val="5000"/>
                  </a:schemeClr>
                </a:solidFill>
                <a:effectLst/>
                <a:latin typeface="IBM Plex Sans" panose="020B0604020202020204" pitchFamily="34" charset="0"/>
              </a:rPr>
              <a:t>Structural patterns </a:t>
            </a:r>
            <a:r>
              <a:rPr lang="en-US" i="0" dirty="0">
                <a:solidFill>
                  <a:schemeClr val="tx1">
                    <a:lumMod val="95000"/>
                    <a:lumOff val="5000"/>
                  </a:schemeClr>
                </a:solidFill>
                <a:effectLst/>
                <a:latin typeface="IBM Plex Sans" panose="020B0604020202020204" pitchFamily="34" charset="0"/>
              </a:rPr>
              <a:t>explain how to assemble objects and classes into larger structures, while keeping these structures flexible and efficient.</a:t>
            </a:r>
          </a:p>
          <a:p>
            <a:endParaRPr lang="en-US" i="0" dirty="0">
              <a:solidFill>
                <a:schemeClr val="tx1">
                  <a:lumMod val="95000"/>
                  <a:lumOff val="5000"/>
                </a:schemeClr>
              </a:solidFill>
              <a:effectLst/>
              <a:latin typeface="IBM Plex Sans" panose="020B0604020202020204" pitchFamily="34" charset="0"/>
            </a:endParaRPr>
          </a:p>
          <a:p>
            <a:r>
              <a:rPr lang="en-US" b="1" i="0" dirty="0">
                <a:solidFill>
                  <a:schemeClr val="tx1">
                    <a:lumMod val="95000"/>
                    <a:lumOff val="5000"/>
                  </a:schemeClr>
                </a:solidFill>
                <a:effectLst/>
                <a:latin typeface="IBM Plex Sans" panose="020B0604020202020204" pitchFamily="34" charset="0"/>
              </a:rPr>
              <a:t>Behavioral patterns </a:t>
            </a:r>
            <a:r>
              <a:rPr lang="en-US" i="0" dirty="0">
                <a:solidFill>
                  <a:schemeClr val="tx1">
                    <a:lumMod val="95000"/>
                    <a:lumOff val="5000"/>
                  </a:schemeClr>
                </a:solidFill>
                <a:effectLst/>
                <a:latin typeface="IBM Plex Sans" panose="020B0604020202020204" pitchFamily="34" charset="0"/>
              </a:rPr>
              <a:t>take care of effective communication and the assignment of responsibilities between objects.</a:t>
            </a:r>
            <a:endParaRPr lang="en-GB" sz="2400" dirty="0">
              <a:solidFill>
                <a:schemeClr val="tx1">
                  <a:lumMod val="95000"/>
                  <a:lumOff val="5000"/>
                </a:schemeClr>
              </a:solidFill>
            </a:endParaRPr>
          </a:p>
        </p:txBody>
      </p:sp>
      <p:pic>
        <p:nvPicPr>
          <p:cNvPr id="11266" name="Picture 2" descr="5 Simple C# Creational Design Patterns to Improve Your Code">
            <a:extLst>
              <a:ext uri="{FF2B5EF4-FFF2-40B4-BE49-F238E27FC236}">
                <a16:creationId xmlns:a16="http://schemas.microsoft.com/office/drawing/2014/main" id="{C748227C-9518-8CB2-F990-86384329C9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5467" y="4553088"/>
            <a:ext cx="3072262" cy="1939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4830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D7B7B6-EA59-4FC2-BA27-3489BD6A94E5}"/>
              </a:ext>
            </a:extLst>
          </p:cNvPr>
          <p:cNvSpPr>
            <a:spLocks noGrp="1"/>
          </p:cNvSpPr>
          <p:nvPr>
            <p:ph type="title"/>
          </p:nvPr>
        </p:nvSpPr>
        <p:spPr/>
        <p:txBody>
          <a:bodyPr>
            <a:normAutofit/>
          </a:bodyPr>
          <a:lstStyle/>
          <a:p>
            <a:r>
              <a:rPr lang="en-US" dirty="0"/>
              <a:t>Design Patterns</a:t>
            </a:r>
            <a:r>
              <a:rPr lang="en-GB" dirty="0"/>
              <a:t>:</a:t>
            </a:r>
            <a:br>
              <a:rPr lang="en-GB" dirty="0"/>
            </a:br>
            <a:r>
              <a:rPr lang="en-GB" sz="2400" i="1" dirty="0"/>
              <a:t>Design Types  -&gt;</a:t>
            </a:r>
            <a:endParaRPr lang="en-US" i="1" dirty="0"/>
          </a:p>
        </p:txBody>
      </p:sp>
      <p:pic>
        <p:nvPicPr>
          <p:cNvPr id="6" name="Picture 5">
            <a:extLst>
              <a:ext uri="{FF2B5EF4-FFF2-40B4-BE49-F238E27FC236}">
                <a16:creationId xmlns:a16="http://schemas.microsoft.com/office/drawing/2014/main" id="{27C626BE-4C9D-1701-FBA9-1C56E3016B8C}"/>
              </a:ext>
            </a:extLst>
          </p:cNvPr>
          <p:cNvPicPr>
            <a:picLocks noChangeAspect="1"/>
          </p:cNvPicPr>
          <p:nvPr/>
        </p:nvPicPr>
        <p:blipFill>
          <a:blip r:embed="rId2"/>
          <a:stretch>
            <a:fillRect/>
          </a:stretch>
        </p:blipFill>
        <p:spPr>
          <a:xfrm>
            <a:off x="838201" y="1480320"/>
            <a:ext cx="5364192" cy="4084866"/>
          </a:xfrm>
          <a:prstGeom prst="rect">
            <a:avLst/>
          </a:prstGeom>
        </p:spPr>
      </p:pic>
      <p:pic>
        <p:nvPicPr>
          <p:cNvPr id="9" name="Picture 8">
            <a:extLst>
              <a:ext uri="{FF2B5EF4-FFF2-40B4-BE49-F238E27FC236}">
                <a16:creationId xmlns:a16="http://schemas.microsoft.com/office/drawing/2014/main" id="{25AEC2E0-6273-BBE3-9DF2-99B74DC4DB79}"/>
              </a:ext>
            </a:extLst>
          </p:cNvPr>
          <p:cNvPicPr>
            <a:picLocks noChangeAspect="1"/>
          </p:cNvPicPr>
          <p:nvPr/>
        </p:nvPicPr>
        <p:blipFill>
          <a:blip r:embed="rId3"/>
          <a:stretch>
            <a:fillRect/>
          </a:stretch>
        </p:blipFill>
        <p:spPr>
          <a:xfrm>
            <a:off x="6662610" y="1480319"/>
            <a:ext cx="4834588" cy="4359763"/>
          </a:xfrm>
          <a:prstGeom prst="rect">
            <a:avLst/>
          </a:prstGeom>
        </p:spPr>
      </p:pic>
    </p:spTree>
    <p:extLst>
      <p:ext uri="{BB962C8B-B14F-4D97-AF65-F5344CB8AC3E}">
        <p14:creationId xmlns:p14="http://schemas.microsoft.com/office/powerpoint/2010/main" val="2896725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D7B7B6-EA59-4FC2-BA27-3489BD6A94E5}"/>
              </a:ext>
            </a:extLst>
          </p:cNvPr>
          <p:cNvSpPr>
            <a:spLocks noGrp="1"/>
          </p:cNvSpPr>
          <p:nvPr>
            <p:ph type="title"/>
          </p:nvPr>
        </p:nvSpPr>
        <p:spPr/>
        <p:txBody>
          <a:bodyPr>
            <a:normAutofit/>
          </a:bodyPr>
          <a:lstStyle/>
          <a:p>
            <a:r>
              <a:rPr lang="en-US" dirty="0"/>
              <a:t>Design Patterns</a:t>
            </a:r>
            <a:r>
              <a:rPr lang="en-GB" dirty="0"/>
              <a:t>:</a:t>
            </a:r>
            <a:br>
              <a:rPr lang="en-GB" dirty="0"/>
            </a:br>
            <a:r>
              <a:rPr lang="en-GB" sz="2400" i="1" dirty="0"/>
              <a:t>Design Types  -&gt;</a:t>
            </a:r>
            <a:endParaRPr lang="en-US" i="1" dirty="0"/>
          </a:p>
        </p:txBody>
      </p:sp>
      <p:pic>
        <p:nvPicPr>
          <p:cNvPr id="3" name="Picture 2">
            <a:extLst>
              <a:ext uri="{FF2B5EF4-FFF2-40B4-BE49-F238E27FC236}">
                <a16:creationId xmlns:a16="http://schemas.microsoft.com/office/drawing/2014/main" id="{AC10AC08-8BA6-1C4E-8EE6-F4A79FDDF0EA}"/>
              </a:ext>
            </a:extLst>
          </p:cNvPr>
          <p:cNvPicPr>
            <a:picLocks noChangeAspect="1"/>
          </p:cNvPicPr>
          <p:nvPr/>
        </p:nvPicPr>
        <p:blipFill>
          <a:blip r:embed="rId2"/>
          <a:stretch>
            <a:fillRect/>
          </a:stretch>
        </p:blipFill>
        <p:spPr>
          <a:xfrm>
            <a:off x="3273090" y="1094192"/>
            <a:ext cx="4783981" cy="5398682"/>
          </a:xfrm>
          <a:prstGeom prst="rect">
            <a:avLst/>
          </a:prstGeom>
        </p:spPr>
      </p:pic>
    </p:spTree>
    <p:extLst>
      <p:ext uri="{BB962C8B-B14F-4D97-AF65-F5344CB8AC3E}">
        <p14:creationId xmlns:p14="http://schemas.microsoft.com/office/powerpoint/2010/main" val="18542679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D7B7B6-EA59-4FC2-BA27-3489BD6A94E5}"/>
              </a:ext>
            </a:extLst>
          </p:cNvPr>
          <p:cNvSpPr>
            <a:spLocks noGrp="1"/>
          </p:cNvSpPr>
          <p:nvPr>
            <p:ph type="title"/>
          </p:nvPr>
        </p:nvSpPr>
        <p:spPr/>
        <p:txBody>
          <a:bodyPr>
            <a:normAutofit/>
          </a:bodyPr>
          <a:lstStyle/>
          <a:p>
            <a:r>
              <a:rPr lang="en-US" dirty="0"/>
              <a:t>Design Patterns</a:t>
            </a:r>
            <a:r>
              <a:rPr lang="en-GB" dirty="0"/>
              <a:t>:</a:t>
            </a:r>
            <a:br>
              <a:rPr lang="en-GB" dirty="0"/>
            </a:br>
            <a:r>
              <a:rPr lang="en-GB" sz="2400" i="1" dirty="0"/>
              <a:t>Singleton Design Pattern -&gt;</a:t>
            </a:r>
            <a:endParaRPr lang="en-US" i="1" dirty="0"/>
          </a:p>
        </p:txBody>
      </p:sp>
      <p:sp>
        <p:nvSpPr>
          <p:cNvPr id="5" name="TextBox 4">
            <a:extLst>
              <a:ext uri="{FF2B5EF4-FFF2-40B4-BE49-F238E27FC236}">
                <a16:creationId xmlns:a16="http://schemas.microsoft.com/office/drawing/2014/main" id="{FF062069-3CD3-79ED-08A8-957A3130DC52}"/>
              </a:ext>
            </a:extLst>
          </p:cNvPr>
          <p:cNvSpPr txBox="1"/>
          <p:nvPr/>
        </p:nvSpPr>
        <p:spPr>
          <a:xfrm>
            <a:off x="838200" y="1608675"/>
            <a:ext cx="4182374" cy="1477328"/>
          </a:xfrm>
          <a:prstGeom prst="rect">
            <a:avLst/>
          </a:prstGeom>
          <a:noFill/>
          <a:ln>
            <a:solidFill>
              <a:srgbClr val="FF0000"/>
            </a:solidFill>
          </a:ln>
        </p:spPr>
        <p:txBody>
          <a:bodyPr wrap="square">
            <a:spAutoFit/>
          </a:bodyPr>
          <a:lstStyle/>
          <a:p>
            <a:r>
              <a:rPr lang="en-US" b="1" dirty="0"/>
              <a:t>Problem:</a:t>
            </a:r>
          </a:p>
          <a:p>
            <a:r>
              <a:rPr lang="en-US" dirty="0"/>
              <a:t>Application needs one, and only one, instance of an object. Additionally, lazy initialization and global access are necessary.</a:t>
            </a:r>
          </a:p>
        </p:txBody>
      </p:sp>
      <p:pic>
        <p:nvPicPr>
          <p:cNvPr id="8" name="Picture 7">
            <a:extLst>
              <a:ext uri="{FF2B5EF4-FFF2-40B4-BE49-F238E27FC236}">
                <a16:creationId xmlns:a16="http://schemas.microsoft.com/office/drawing/2014/main" id="{03EBE8F2-2A87-6FB2-3A79-A8824E31D615}"/>
              </a:ext>
            </a:extLst>
          </p:cNvPr>
          <p:cNvPicPr>
            <a:picLocks noChangeAspect="1"/>
          </p:cNvPicPr>
          <p:nvPr/>
        </p:nvPicPr>
        <p:blipFill>
          <a:blip r:embed="rId2"/>
          <a:stretch>
            <a:fillRect/>
          </a:stretch>
        </p:blipFill>
        <p:spPr>
          <a:xfrm>
            <a:off x="5115895" y="1608675"/>
            <a:ext cx="6687483" cy="4191585"/>
          </a:xfrm>
          <a:prstGeom prst="rect">
            <a:avLst/>
          </a:prstGeom>
          <a:ln>
            <a:solidFill>
              <a:srgbClr val="FF0000"/>
            </a:solidFill>
          </a:ln>
        </p:spPr>
      </p:pic>
      <p:pic>
        <p:nvPicPr>
          <p:cNvPr id="12292" name="Picture 4" descr="Singleton">
            <a:extLst>
              <a:ext uri="{FF2B5EF4-FFF2-40B4-BE49-F238E27FC236}">
                <a16:creationId xmlns:a16="http://schemas.microsoft.com/office/drawing/2014/main" id="{52E75EA3-F65C-E3AC-1FFC-45FCB02D7A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186276"/>
            <a:ext cx="4182374" cy="2613984"/>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46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2292"/>
                                        </p:tgtEl>
                                        <p:attrNameLst>
                                          <p:attrName>style.visibility</p:attrName>
                                        </p:attrNameLst>
                                      </p:cBhvr>
                                      <p:to>
                                        <p:strVal val="visible"/>
                                      </p:to>
                                    </p:set>
                                    <p:animEffect transition="in" filter="fade">
                                      <p:cBhvr>
                                        <p:cTn id="12" dur="1000"/>
                                        <p:tgtEl>
                                          <p:spTgt spid="12292"/>
                                        </p:tgtEl>
                                      </p:cBhvr>
                                    </p:animEffect>
                                    <p:anim calcmode="lin" valueType="num">
                                      <p:cBhvr>
                                        <p:cTn id="13" dur="1000" fill="hold"/>
                                        <p:tgtEl>
                                          <p:spTgt spid="12292"/>
                                        </p:tgtEl>
                                        <p:attrNameLst>
                                          <p:attrName>ppt_x</p:attrName>
                                        </p:attrNameLst>
                                      </p:cBhvr>
                                      <p:tavLst>
                                        <p:tav tm="0">
                                          <p:val>
                                            <p:strVal val="#ppt_x"/>
                                          </p:val>
                                        </p:tav>
                                        <p:tav tm="100000">
                                          <p:val>
                                            <p:strVal val="#ppt_x"/>
                                          </p:val>
                                        </p:tav>
                                      </p:tavLst>
                                    </p:anim>
                                    <p:anim calcmode="lin" valueType="num">
                                      <p:cBhvr>
                                        <p:cTn id="14" dur="1000" fill="hold"/>
                                        <p:tgtEl>
                                          <p:spTgt spid="122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D7B7B6-EA59-4FC2-BA27-3489BD6A94E5}"/>
              </a:ext>
            </a:extLst>
          </p:cNvPr>
          <p:cNvSpPr>
            <a:spLocks noGrp="1"/>
          </p:cNvSpPr>
          <p:nvPr>
            <p:ph type="title"/>
          </p:nvPr>
        </p:nvSpPr>
        <p:spPr/>
        <p:txBody>
          <a:bodyPr>
            <a:normAutofit/>
          </a:bodyPr>
          <a:lstStyle/>
          <a:p>
            <a:r>
              <a:rPr lang="en-US" dirty="0"/>
              <a:t>Design Patterns</a:t>
            </a:r>
            <a:r>
              <a:rPr lang="en-GB" dirty="0"/>
              <a:t>:</a:t>
            </a:r>
            <a:br>
              <a:rPr lang="en-GB" dirty="0"/>
            </a:br>
            <a:r>
              <a:rPr lang="en-GB" sz="2400" i="1" dirty="0"/>
              <a:t>Singleton Design Pattern -&gt;</a:t>
            </a:r>
            <a:endParaRPr lang="en-US" i="1" dirty="0"/>
          </a:p>
        </p:txBody>
      </p:sp>
      <p:sp>
        <p:nvSpPr>
          <p:cNvPr id="5" name="TextBox 4">
            <a:extLst>
              <a:ext uri="{FF2B5EF4-FFF2-40B4-BE49-F238E27FC236}">
                <a16:creationId xmlns:a16="http://schemas.microsoft.com/office/drawing/2014/main" id="{FF062069-3CD3-79ED-08A8-957A3130DC52}"/>
              </a:ext>
            </a:extLst>
          </p:cNvPr>
          <p:cNvSpPr txBox="1"/>
          <p:nvPr/>
        </p:nvSpPr>
        <p:spPr>
          <a:xfrm>
            <a:off x="838200" y="1531510"/>
            <a:ext cx="4182374" cy="4524315"/>
          </a:xfrm>
          <a:prstGeom prst="rect">
            <a:avLst/>
          </a:prstGeom>
          <a:noFill/>
          <a:ln>
            <a:solidFill>
              <a:srgbClr val="FF0000"/>
            </a:solidFill>
          </a:ln>
        </p:spPr>
        <p:txBody>
          <a:bodyPr wrap="square">
            <a:spAutoFit/>
          </a:bodyPr>
          <a:lstStyle/>
          <a:p>
            <a:r>
              <a:rPr lang="en-US" b="1" dirty="0"/>
              <a:t>Problem:</a:t>
            </a:r>
          </a:p>
          <a:p>
            <a:r>
              <a:rPr lang="en-US" dirty="0"/>
              <a:t>A client with access to an Object pool can avoid creating a new Objects by simply asking the pool for one that has already been instantiated instead. Generally, the pool will be a growing pool, i.e. the pool itself will create new objects if the pool is empty, or we can have a pool, which restricts the number of objects created.</a:t>
            </a:r>
          </a:p>
          <a:p>
            <a:endParaRPr lang="en-US" dirty="0"/>
          </a:p>
          <a:p>
            <a:r>
              <a:rPr lang="en-US" dirty="0"/>
              <a:t>It is desirable to keep all Reusable objects that are not currently in use in the same object pool so that they can be managed by one coherent policy. To achieve this, the Reusable Pool class is designed to be a singleton class.</a:t>
            </a:r>
          </a:p>
        </p:txBody>
      </p:sp>
      <p:pic>
        <p:nvPicPr>
          <p:cNvPr id="7" name="Picture 6">
            <a:extLst>
              <a:ext uri="{FF2B5EF4-FFF2-40B4-BE49-F238E27FC236}">
                <a16:creationId xmlns:a16="http://schemas.microsoft.com/office/drawing/2014/main" id="{E68DAA3F-860C-5F4D-CF29-36954890750D}"/>
              </a:ext>
            </a:extLst>
          </p:cNvPr>
          <p:cNvPicPr>
            <a:picLocks noChangeAspect="1"/>
          </p:cNvPicPr>
          <p:nvPr/>
        </p:nvPicPr>
        <p:blipFill>
          <a:blip r:embed="rId2"/>
          <a:stretch>
            <a:fillRect/>
          </a:stretch>
        </p:blipFill>
        <p:spPr>
          <a:xfrm>
            <a:off x="5236402" y="1544497"/>
            <a:ext cx="5486232" cy="2184993"/>
          </a:xfrm>
          <a:prstGeom prst="rect">
            <a:avLst/>
          </a:prstGeom>
          <a:ln>
            <a:solidFill>
              <a:srgbClr val="FF0000"/>
            </a:solidFill>
          </a:ln>
        </p:spPr>
      </p:pic>
      <p:pic>
        <p:nvPicPr>
          <p:cNvPr id="10" name="Picture 9">
            <a:extLst>
              <a:ext uri="{FF2B5EF4-FFF2-40B4-BE49-F238E27FC236}">
                <a16:creationId xmlns:a16="http://schemas.microsoft.com/office/drawing/2014/main" id="{BAAD0C19-B681-AF56-094D-50F7108D00B5}"/>
              </a:ext>
            </a:extLst>
          </p:cNvPr>
          <p:cNvPicPr>
            <a:picLocks noChangeAspect="1"/>
          </p:cNvPicPr>
          <p:nvPr/>
        </p:nvPicPr>
        <p:blipFill>
          <a:blip r:embed="rId3"/>
          <a:stretch>
            <a:fillRect/>
          </a:stretch>
        </p:blipFill>
        <p:spPr>
          <a:xfrm>
            <a:off x="5408930" y="3793667"/>
            <a:ext cx="5141175" cy="2116941"/>
          </a:xfrm>
          <a:prstGeom prst="rect">
            <a:avLst/>
          </a:prstGeom>
          <a:ln>
            <a:solidFill>
              <a:srgbClr val="FF0000"/>
            </a:solidFill>
          </a:ln>
        </p:spPr>
      </p:pic>
    </p:spTree>
    <p:extLst>
      <p:ext uri="{BB962C8B-B14F-4D97-AF65-F5344CB8AC3E}">
        <p14:creationId xmlns:p14="http://schemas.microsoft.com/office/powerpoint/2010/main" val="2455675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D7B7B6-EA59-4FC2-BA27-3489BD6A94E5}"/>
              </a:ext>
            </a:extLst>
          </p:cNvPr>
          <p:cNvSpPr>
            <a:spLocks noGrp="1"/>
          </p:cNvSpPr>
          <p:nvPr>
            <p:ph type="title"/>
          </p:nvPr>
        </p:nvSpPr>
        <p:spPr/>
        <p:txBody>
          <a:bodyPr>
            <a:normAutofit/>
          </a:bodyPr>
          <a:lstStyle/>
          <a:p>
            <a:r>
              <a:rPr lang="en-US" dirty="0"/>
              <a:t>Design Patterns</a:t>
            </a:r>
            <a:r>
              <a:rPr lang="en-GB" dirty="0"/>
              <a:t>:</a:t>
            </a:r>
            <a:br>
              <a:rPr lang="en-GB" dirty="0"/>
            </a:br>
            <a:r>
              <a:rPr lang="en-GB" sz="2400" i="1" dirty="0"/>
              <a:t>Adapter Design Pattern -&gt;</a:t>
            </a:r>
            <a:endParaRPr lang="en-US" i="1" dirty="0"/>
          </a:p>
        </p:txBody>
      </p:sp>
      <p:sp>
        <p:nvSpPr>
          <p:cNvPr id="5" name="TextBox 4">
            <a:extLst>
              <a:ext uri="{FF2B5EF4-FFF2-40B4-BE49-F238E27FC236}">
                <a16:creationId xmlns:a16="http://schemas.microsoft.com/office/drawing/2014/main" id="{FF062069-3CD3-79ED-08A8-957A3130DC52}"/>
              </a:ext>
            </a:extLst>
          </p:cNvPr>
          <p:cNvSpPr txBox="1"/>
          <p:nvPr/>
        </p:nvSpPr>
        <p:spPr>
          <a:xfrm>
            <a:off x="5565475" y="1531510"/>
            <a:ext cx="4182374" cy="2031325"/>
          </a:xfrm>
          <a:prstGeom prst="rect">
            <a:avLst/>
          </a:prstGeom>
          <a:noFill/>
          <a:ln>
            <a:solidFill>
              <a:srgbClr val="FF0000"/>
            </a:solidFill>
          </a:ln>
        </p:spPr>
        <p:txBody>
          <a:bodyPr wrap="square">
            <a:spAutoFit/>
          </a:bodyPr>
          <a:lstStyle/>
          <a:p>
            <a:r>
              <a:rPr lang="en-US" b="1" dirty="0"/>
              <a:t>Problem:</a:t>
            </a:r>
          </a:p>
          <a:p>
            <a:r>
              <a:rPr lang="en-US" dirty="0"/>
              <a:t>An "off the shelf" component offers compelling functionality that you would like to reuse, but its "view of the world" is not compatible with the philosophy and architecture of the system currently being developed.</a:t>
            </a:r>
          </a:p>
        </p:txBody>
      </p:sp>
      <p:pic>
        <p:nvPicPr>
          <p:cNvPr id="3" name="Picture 2">
            <a:extLst>
              <a:ext uri="{FF2B5EF4-FFF2-40B4-BE49-F238E27FC236}">
                <a16:creationId xmlns:a16="http://schemas.microsoft.com/office/drawing/2014/main" id="{456AE5B5-2334-34EE-0F8C-5A67DAAB1C38}"/>
              </a:ext>
            </a:extLst>
          </p:cNvPr>
          <p:cNvPicPr>
            <a:picLocks noChangeAspect="1"/>
          </p:cNvPicPr>
          <p:nvPr/>
        </p:nvPicPr>
        <p:blipFill>
          <a:blip r:embed="rId2"/>
          <a:stretch>
            <a:fillRect/>
          </a:stretch>
        </p:blipFill>
        <p:spPr>
          <a:xfrm>
            <a:off x="1278147" y="1531510"/>
            <a:ext cx="3797648" cy="4664074"/>
          </a:xfrm>
          <a:prstGeom prst="rect">
            <a:avLst/>
          </a:prstGeom>
          <a:ln>
            <a:solidFill>
              <a:srgbClr val="FF0000"/>
            </a:solidFill>
          </a:ln>
        </p:spPr>
      </p:pic>
      <p:pic>
        <p:nvPicPr>
          <p:cNvPr id="8" name="Picture 7">
            <a:extLst>
              <a:ext uri="{FF2B5EF4-FFF2-40B4-BE49-F238E27FC236}">
                <a16:creationId xmlns:a16="http://schemas.microsoft.com/office/drawing/2014/main" id="{EDEE8D5C-5B8A-C609-5347-A7A30AFDE49C}"/>
              </a:ext>
            </a:extLst>
          </p:cNvPr>
          <p:cNvPicPr>
            <a:picLocks noChangeAspect="1"/>
          </p:cNvPicPr>
          <p:nvPr/>
        </p:nvPicPr>
        <p:blipFill>
          <a:blip r:embed="rId3"/>
          <a:stretch>
            <a:fillRect/>
          </a:stretch>
        </p:blipFill>
        <p:spPr>
          <a:xfrm>
            <a:off x="5565475" y="3614024"/>
            <a:ext cx="4182374" cy="2251937"/>
          </a:xfrm>
          <a:prstGeom prst="rect">
            <a:avLst/>
          </a:prstGeom>
          <a:ln>
            <a:solidFill>
              <a:srgbClr val="FF0000"/>
            </a:solidFill>
          </a:ln>
        </p:spPr>
      </p:pic>
    </p:spTree>
    <p:extLst>
      <p:ext uri="{BB962C8B-B14F-4D97-AF65-F5344CB8AC3E}">
        <p14:creationId xmlns:p14="http://schemas.microsoft.com/office/powerpoint/2010/main" val="376988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D7B7B6-EA59-4FC2-BA27-3489BD6A94E5}"/>
              </a:ext>
            </a:extLst>
          </p:cNvPr>
          <p:cNvSpPr>
            <a:spLocks noGrp="1"/>
          </p:cNvSpPr>
          <p:nvPr>
            <p:ph type="title"/>
          </p:nvPr>
        </p:nvSpPr>
        <p:spPr/>
        <p:txBody>
          <a:bodyPr>
            <a:normAutofit/>
          </a:bodyPr>
          <a:lstStyle/>
          <a:p>
            <a:r>
              <a:rPr lang="en-US" dirty="0"/>
              <a:t>Design Patterns</a:t>
            </a:r>
            <a:r>
              <a:rPr lang="en-GB" dirty="0"/>
              <a:t>:</a:t>
            </a:r>
            <a:br>
              <a:rPr lang="en-GB" dirty="0"/>
            </a:br>
            <a:r>
              <a:rPr lang="en-GB" sz="2400" i="1" dirty="0"/>
              <a:t>Observer Design Pattern -&gt;</a:t>
            </a:r>
            <a:endParaRPr lang="en-US" i="1" dirty="0"/>
          </a:p>
        </p:txBody>
      </p:sp>
      <p:sp>
        <p:nvSpPr>
          <p:cNvPr id="5" name="TextBox 4">
            <a:extLst>
              <a:ext uri="{FF2B5EF4-FFF2-40B4-BE49-F238E27FC236}">
                <a16:creationId xmlns:a16="http://schemas.microsoft.com/office/drawing/2014/main" id="{FF062069-3CD3-79ED-08A8-957A3130DC52}"/>
              </a:ext>
            </a:extLst>
          </p:cNvPr>
          <p:cNvSpPr txBox="1"/>
          <p:nvPr/>
        </p:nvSpPr>
        <p:spPr>
          <a:xfrm>
            <a:off x="838200" y="1608675"/>
            <a:ext cx="4182374" cy="1200329"/>
          </a:xfrm>
          <a:prstGeom prst="rect">
            <a:avLst/>
          </a:prstGeom>
          <a:noFill/>
          <a:ln>
            <a:solidFill>
              <a:srgbClr val="FF0000"/>
            </a:solidFill>
          </a:ln>
        </p:spPr>
        <p:txBody>
          <a:bodyPr wrap="square">
            <a:spAutoFit/>
          </a:bodyPr>
          <a:lstStyle/>
          <a:p>
            <a:r>
              <a:rPr lang="en-US" b="1" dirty="0"/>
              <a:t>Problem:</a:t>
            </a:r>
          </a:p>
          <a:p>
            <a:r>
              <a:rPr lang="en-US" dirty="0"/>
              <a:t>A large monolithic design does not scale well as new graphing or monitoring requirements are levied.</a:t>
            </a:r>
          </a:p>
        </p:txBody>
      </p:sp>
      <p:pic>
        <p:nvPicPr>
          <p:cNvPr id="3" name="Picture 2">
            <a:extLst>
              <a:ext uri="{FF2B5EF4-FFF2-40B4-BE49-F238E27FC236}">
                <a16:creationId xmlns:a16="http://schemas.microsoft.com/office/drawing/2014/main" id="{634C6C6C-E828-94F3-6729-882627839649}"/>
              </a:ext>
            </a:extLst>
          </p:cNvPr>
          <p:cNvPicPr>
            <a:picLocks noChangeAspect="1"/>
          </p:cNvPicPr>
          <p:nvPr/>
        </p:nvPicPr>
        <p:blipFill>
          <a:blip r:embed="rId2"/>
          <a:stretch>
            <a:fillRect/>
          </a:stretch>
        </p:blipFill>
        <p:spPr>
          <a:xfrm>
            <a:off x="5133107" y="1608675"/>
            <a:ext cx="6220693" cy="3458058"/>
          </a:xfrm>
          <a:prstGeom prst="rect">
            <a:avLst/>
          </a:prstGeom>
          <a:ln>
            <a:solidFill>
              <a:srgbClr val="FF0000"/>
            </a:solidFill>
          </a:ln>
        </p:spPr>
      </p:pic>
      <p:pic>
        <p:nvPicPr>
          <p:cNvPr id="7" name="Picture 6">
            <a:extLst>
              <a:ext uri="{FF2B5EF4-FFF2-40B4-BE49-F238E27FC236}">
                <a16:creationId xmlns:a16="http://schemas.microsoft.com/office/drawing/2014/main" id="{4F88F18A-4BAD-7FCA-2383-FD652A5D39B1}"/>
              </a:ext>
            </a:extLst>
          </p:cNvPr>
          <p:cNvPicPr>
            <a:picLocks noChangeAspect="1"/>
          </p:cNvPicPr>
          <p:nvPr/>
        </p:nvPicPr>
        <p:blipFill>
          <a:blip r:embed="rId3"/>
          <a:stretch>
            <a:fillRect/>
          </a:stretch>
        </p:blipFill>
        <p:spPr>
          <a:xfrm>
            <a:off x="838200" y="2866468"/>
            <a:ext cx="4182374" cy="3037114"/>
          </a:xfrm>
          <a:prstGeom prst="rect">
            <a:avLst/>
          </a:prstGeom>
          <a:ln>
            <a:solidFill>
              <a:srgbClr val="FF0000"/>
            </a:solidFill>
          </a:ln>
        </p:spPr>
      </p:pic>
    </p:spTree>
    <p:extLst>
      <p:ext uri="{BB962C8B-B14F-4D97-AF65-F5344CB8AC3E}">
        <p14:creationId xmlns:p14="http://schemas.microsoft.com/office/powerpoint/2010/main" val="1413058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65992" y="3308278"/>
            <a:ext cx="6130247" cy="811659"/>
          </a:xfrm>
        </p:spPr>
        <p:txBody>
          <a:bodyPr>
            <a:normAutofit/>
          </a:bodyPr>
          <a:lstStyle/>
          <a:p>
            <a:r>
              <a:rPr lang="en-GB" dirty="0"/>
              <a:t>Architectural Pattern</a:t>
            </a:r>
          </a:p>
        </p:txBody>
      </p:sp>
      <p:sp>
        <p:nvSpPr>
          <p:cNvPr id="3" name="Subtitle 2"/>
          <p:cNvSpPr>
            <a:spLocks noGrp="1"/>
          </p:cNvSpPr>
          <p:nvPr>
            <p:ph type="subTitle" idx="1"/>
          </p:nvPr>
        </p:nvSpPr>
        <p:spPr>
          <a:xfrm>
            <a:off x="3115559" y="4269391"/>
            <a:ext cx="6631113" cy="353513"/>
          </a:xfrm>
        </p:spPr>
        <p:txBody>
          <a:bodyPr>
            <a:normAutofit/>
          </a:bodyPr>
          <a:lstStyle/>
          <a:p>
            <a:pPr algn="ctr"/>
            <a:r>
              <a:rPr lang="en-US" sz="1700" dirty="0">
                <a:solidFill>
                  <a:schemeClr val="tx1">
                    <a:lumMod val="50000"/>
                    <a:lumOff val="50000"/>
                  </a:schemeClr>
                </a:solidFill>
                <a:latin typeface="Helvetica Neue Light" charset="0"/>
                <a:ea typeface="Helvetica Neue Light" charset="0"/>
                <a:cs typeface="Helvetica Neue Light" charset="0"/>
              </a:rPr>
              <a:t> A design isn't finished until someone is using it</a:t>
            </a:r>
          </a:p>
        </p:txBody>
      </p:sp>
      <p:pic>
        <p:nvPicPr>
          <p:cNvPr id="13314" name="Picture 2" descr="Software Architecture AntiPatterns">
            <a:extLst>
              <a:ext uri="{FF2B5EF4-FFF2-40B4-BE49-F238E27FC236}">
                <a16:creationId xmlns:a16="http://schemas.microsoft.com/office/drawing/2014/main" id="{E82E8510-AFF2-CEA9-357B-635808566F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6239" y="130205"/>
            <a:ext cx="2419350" cy="2543175"/>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Software Creation Mystery » The Role of Software Architecture: Taming a  Monster.">
            <a:extLst>
              <a:ext uri="{FF2B5EF4-FFF2-40B4-BE49-F238E27FC236}">
                <a16:creationId xmlns:a16="http://schemas.microsoft.com/office/drawing/2014/main" id="{058A0139-D82A-CFA9-0D68-2E9C6AAFF1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202" y="3038453"/>
            <a:ext cx="3244452" cy="2162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0065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D7B7B6-EA59-4FC2-BA27-3489BD6A94E5}"/>
              </a:ext>
            </a:extLst>
          </p:cNvPr>
          <p:cNvSpPr>
            <a:spLocks noGrp="1"/>
          </p:cNvSpPr>
          <p:nvPr>
            <p:ph type="title"/>
          </p:nvPr>
        </p:nvSpPr>
        <p:spPr/>
        <p:txBody>
          <a:bodyPr>
            <a:normAutofit/>
          </a:bodyPr>
          <a:lstStyle/>
          <a:p>
            <a:r>
              <a:rPr lang="en-GB" dirty="0"/>
              <a:t>Architectural Pattern:</a:t>
            </a:r>
            <a:br>
              <a:rPr lang="en-GB" dirty="0"/>
            </a:br>
            <a:r>
              <a:rPr lang="en-US" sz="2400" i="1" dirty="0"/>
              <a:t>What Is Mobile App Architecture -</a:t>
            </a:r>
            <a:r>
              <a:rPr lang="en-GB" sz="2400" i="1" dirty="0"/>
              <a:t>&gt;</a:t>
            </a:r>
            <a:endParaRPr lang="en-US" i="1" dirty="0"/>
          </a:p>
        </p:txBody>
      </p:sp>
      <p:sp>
        <p:nvSpPr>
          <p:cNvPr id="8" name="Content Placeholder 2">
            <a:extLst>
              <a:ext uri="{FF2B5EF4-FFF2-40B4-BE49-F238E27FC236}">
                <a16:creationId xmlns:a16="http://schemas.microsoft.com/office/drawing/2014/main" id="{2642C82A-3BAF-D495-398B-5A1C7F3452A6}"/>
              </a:ext>
            </a:extLst>
          </p:cNvPr>
          <p:cNvSpPr>
            <a:spLocks noGrp="1"/>
          </p:cNvSpPr>
          <p:nvPr>
            <p:ph sz="half" idx="1"/>
          </p:nvPr>
        </p:nvSpPr>
        <p:spPr>
          <a:xfrm>
            <a:off x="943968" y="1655235"/>
            <a:ext cx="10159666" cy="3960561"/>
          </a:xfrm>
        </p:spPr>
        <p:txBody>
          <a:bodyPr>
            <a:normAutofit fontScale="70000" lnSpcReduction="20000"/>
          </a:bodyPr>
          <a:lstStyle/>
          <a:p>
            <a:pPr marL="0" indent="0">
              <a:buNone/>
            </a:pPr>
            <a:r>
              <a:rPr lang="en-US" sz="2400" b="1" i="0" dirty="0">
                <a:effectLst/>
                <a:latin typeface="Verdana" panose="020B0604030504040204" pitchFamily="34" charset="0"/>
              </a:rPr>
              <a:t>Mobile architecture </a:t>
            </a:r>
            <a:r>
              <a:rPr lang="en-US" sz="2400" i="0" dirty="0">
                <a:effectLst/>
                <a:latin typeface="Verdana" panose="020B0604030504040204" pitchFamily="34" charset="0"/>
              </a:rPr>
              <a:t>is a body of rules, techniques, and patterns on how to develop a mobile application. This set allows building logical and well-structured apps that meet customers’ requirements and industry standards. Let’s have a closer look at how it works.</a:t>
            </a:r>
          </a:p>
          <a:p>
            <a:pPr marL="0" indent="0">
              <a:buNone/>
            </a:pPr>
            <a:endParaRPr lang="en-US" sz="2400" i="0" dirty="0">
              <a:effectLst/>
              <a:latin typeface="Verdana" panose="020B0604030504040204" pitchFamily="34" charset="0"/>
            </a:endParaRPr>
          </a:p>
          <a:p>
            <a:r>
              <a:rPr lang="en-US" sz="2400" i="0" dirty="0">
                <a:effectLst/>
                <a:latin typeface="Verdana" panose="020B0604030504040204" pitchFamily="34" charset="0"/>
              </a:rPr>
              <a:t>There are many aspects that influence the development of a good mobile architecture such as the type of mobile platform, type of device, speed of internet connection, potential mobile gadget characteristics – load on CPU, screen size, resolution, and many others.</a:t>
            </a:r>
          </a:p>
          <a:p>
            <a:endParaRPr lang="en-US" sz="2400" i="0" dirty="0">
              <a:effectLst/>
              <a:latin typeface="Verdana" panose="020B0604030504040204" pitchFamily="34" charset="0"/>
            </a:endParaRPr>
          </a:p>
          <a:p>
            <a:r>
              <a:rPr lang="en-US" sz="2400" i="0" dirty="0">
                <a:effectLst/>
                <a:latin typeface="Verdana" panose="020B0604030504040204" pitchFamily="34" charset="0"/>
              </a:rPr>
              <a:t>Before starting building an app right away, a team of experts should define customer’s requirements and decompose them into small logical chunks for mobile developers to code.</a:t>
            </a:r>
          </a:p>
          <a:p>
            <a:endParaRPr lang="en-US" sz="2400" i="0" dirty="0">
              <a:effectLst/>
              <a:latin typeface="Verdana" panose="020B0604030504040204" pitchFamily="34" charset="0"/>
            </a:endParaRPr>
          </a:p>
          <a:p>
            <a:r>
              <a:rPr lang="en-US" sz="2400" i="0" dirty="0">
                <a:effectLst/>
                <a:latin typeface="Verdana" panose="020B0604030504040204" pitchFamily="34" charset="0"/>
              </a:rPr>
              <a:t>Once the team gets the idea of what features they need to build in the app, they prepare the app architecture – a skeleton that binds these features together into one app. An app’s productivity, scalability, user-friendliness, and other factors depend on how thoroughly the development architecture is thought-out.</a:t>
            </a:r>
            <a:endParaRPr lang="en-GB" sz="2400" dirty="0">
              <a:latin typeface="Verdana" panose="020B0604030504040204" pitchFamily="34" charset="0"/>
            </a:endParaRPr>
          </a:p>
        </p:txBody>
      </p:sp>
    </p:spTree>
    <p:extLst>
      <p:ext uri="{BB962C8B-B14F-4D97-AF65-F5344CB8AC3E}">
        <p14:creationId xmlns:p14="http://schemas.microsoft.com/office/powerpoint/2010/main" val="568307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DA255-88F1-9B4A-AEFB-BA1B38477D7C}"/>
              </a:ext>
            </a:extLst>
          </p:cNvPr>
          <p:cNvSpPr>
            <a:spLocks noGrp="1"/>
          </p:cNvSpPr>
          <p:nvPr>
            <p:ph type="title"/>
          </p:nvPr>
        </p:nvSpPr>
        <p:spPr/>
        <p:txBody>
          <a:bodyPr>
            <a:normAutofit/>
          </a:bodyPr>
          <a:lstStyle/>
          <a:p>
            <a:r>
              <a:rPr lang="en-GB" dirty="0"/>
              <a:t>Functional and Non-functional Requirements:</a:t>
            </a:r>
            <a:br>
              <a:rPr lang="en-GB" dirty="0"/>
            </a:br>
            <a:r>
              <a:rPr kumimoji="0" lang="en-GB" sz="2400" b="0" i="1" u="none" strike="noStrike" kern="1200" cap="none" spc="0" normalizeH="0" baseline="0" noProof="0" dirty="0">
                <a:ln>
                  <a:noFill/>
                </a:ln>
                <a:solidFill>
                  <a:prstClr val="black"/>
                </a:solidFill>
                <a:effectLst/>
                <a:uLnTx/>
                <a:uFillTx/>
                <a:latin typeface="Calibri Light" panose="020F0302020204030204"/>
                <a:ea typeface="+mj-ea"/>
                <a:cs typeface="+mj-cs"/>
              </a:rPr>
              <a:t>Functional requirements</a:t>
            </a:r>
            <a:r>
              <a:rPr lang="en-GB" sz="2400" i="1" dirty="0">
                <a:solidFill>
                  <a:prstClr val="black"/>
                </a:solidFill>
              </a:rPr>
              <a:t>-</a:t>
            </a:r>
            <a:r>
              <a:rPr kumimoji="0" lang="en-GB" sz="2400" b="0" i="1" u="none" strike="noStrike" kern="1200" cap="none" spc="0" normalizeH="0" baseline="0" noProof="0" dirty="0">
                <a:ln>
                  <a:noFill/>
                </a:ln>
                <a:solidFill>
                  <a:prstClr val="black"/>
                </a:solidFill>
                <a:effectLst/>
                <a:uLnTx/>
                <a:uFillTx/>
                <a:latin typeface="Calibri Light" panose="020F0302020204030204"/>
                <a:ea typeface="+mj-ea"/>
                <a:cs typeface="+mj-cs"/>
              </a:rPr>
              <a:t>&gt;</a:t>
            </a:r>
            <a:endParaRPr lang="en-GB" dirty="0"/>
          </a:p>
        </p:txBody>
      </p:sp>
      <p:sp>
        <p:nvSpPr>
          <p:cNvPr id="5" name="Content Placeholder 3">
            <a:extLst>
              <a:ext uri="{FF2B5EF4-FFF2-40B4-BE49-F238E27FC236}">
                <a16:creationId xmlns:a16="http://schemas.microsoft.com/office/drawing/2014/main" id="{99FEDF91-5266-44D9-1060-A480EFCFCE54}"/>
              </a:ext>
            </a:extLst>
          </p:cNvPr>
          <p:cNvSpPr txBox="1">
            <a:spLocks/>
          </p:cNvSpPr>
          <p:nvPr/>
        </p:nvSpPr>
        <p:spPr>
          <a:xfrm>
            <a:off x="1268085" y="1990815"/>
            <a:ext cx="9437296" cy="2876370"/>
          </a:xfrm>
          <a:prstGeom prst="rect">
            <a:avLst/>
          </a:prstGeom>
          <a:noFill/>
          <a:ln>
            <a:solidFill>
              <a:schemeClr val="bg1"/>
            </a:solidFill>
          </a:ln>
        </p:spPr>
        <p:txBody>
          <a:bodyPr vert="horz" lIns="91440" tIns="45720" rIns="91440" bIns="45720" rtlCol="0">
            <a:normAutofit/>
          </a:bodyPr>
          <a:lstStyle>
            <a:lvl1pPr marL="571500" indent="-571500" algn="l" defTabSz="914400" rtl="0" eaLnBrk="1" latinLnBrk="0" hangingPunct="1">
              <a:lnSpc>
                <a:spcPct val="90000"/>
              </a:lnSpc>
              <a:spcBef>
                <a:spcPts val="1000"/>
              </a:spcBef>
              <a:buClr>
                <a:srgbClr val="FF5234"/>
              </a:buClr>
              <a:buFont typeface="Wingdings" pitchFamily="2" charset="2"/>
              <a:buChar char="Ø"/>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FF4D51"/>
              </a:buClr>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FF4D51"/>
              </a:buClr>
              <a:buFont typeface="Wingdings" pitchFamily="2" charset="2"/>
              <a:buChar char="Ø"/>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FF4D51"/>
              </a:buClr>
              <a:buFont typeface="Wingdings"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l">
              <a:buNone/>
            </a:pPr>
            <a:r>
              <a:rPr lang="en-US" sz="1400" b="1" i="0" dirty="0">
                <a:solidFill>
                  <a:srgbClr val="000000"/>
                </a:solidFill>
                <a:effectLst/>
                <a:latin typeface="Open Sans" panose="020B0606030504020204" pitchFamily="34" charset="0"/>
              </a:rPr>
              <a:t>Functional requirements </a:t>
            </a:r>
            <a:r>
              <a:rPr lang="en-US" sz="1400" b="0" i="0" dirty="0">
                <a:solidFill>
                  <a:srgbClr val="000000"/>
                </a:solidFill>
                <a:effectLst/>
                <a:latin typeface="Open Sans" panose="020B0606030504020204" pitchFamily="34" charset="0"/>
              </a:rPr>
              <a:t>are product features or functions that developers must implement to enable users to accomplish their tasks. So, it’s important to make them clear both for the development team and the stakeholders. Generally, functional requirements describe system behavior under specific conditions. For example:</a:t>
            </a:r>
          </a:p>
          <a:p>
            <a:pPr marL="0" indent="0" algn="l">
              <a:buNone/>
            </a:pPr>
            <a:endParaRPr lang="en-US" sz="1400" b="0" i="0" dirty="0">
              <a:solidFill>
                <a:srgbClr val="000000"/>
              </a:solidFill>
              <a:effectLst/>
              <a:latin typeface="Open Sans" panose="020B0606030504020204" pitchFamily="34" charset="0"/>
            </a:endParaRPr>
          </a:p>
          <a:p>
            <a:r>
              <a:rPr lang="en-US" sz="1400" b="0" i="0" dirty="0">
                <a:solidFill>
                  <a:srgbClr val="000000"/>
                </a:solidFill>
                <a:effectLst/>
                <a:latin typeface="Open Sans" panose="020B0606030504020204" pitchFamily="34" charset="0"/>
              </a:rPr>
              <a:t>The system sends an approval request after the user enters personal information.</a:t>
            </a:r>
          </a:p>
          <a:p>
            <a:endParaRPr lang="en-US" sz="1400" b="0" i="0" dirty="0">
              <a:solidFill>
                <a:srgbClr val="000000"/>
              </a:solidFill>
              <a:effectLst/>
              <a:latin typeface="Open Sans" panose="020B0606030504020204" pitchFamily="34" charset="0"/>
            </a:endParaRPr>
          </a:p>
          <a:p>
            <a:r>
              <a:rPr lang="en-US" sz="1400" b="0" i="0" dirty="0">
                <a:solidFill>
                  <a:srgbClr val="000000"/>
                </a:solidFill>
                <a:effectLst/>
                <a:latin typeface="Open Sans" panose="020B0606030504020204" pitchFamily="34" charset="0"/>
              </a:rPr>
              <a:t>A search feature allows a user to hunt among various invoices if they want to credit an issued invoice.</a:t>
            </a:r>
          </a:p>
          <a:p>
            <a:endParaRPr lang="en-US" sz="1400" b="0" i="0" dirty="0">
              <a:solidFill>
                <a:srgbClr val="000000"/>
              </a:solidFill>
              <a:effectLst/>
              <a:latin typeface="Open Sans" panose="020B0606030504020204" pitchFamily="34" charset="0"/>
            </a:endParaRPr>
          </a:p>
          <a:p>
            <a:r>
              <a:rPr lang="en-US" sz="1400" b="0" i="0" dirty="0">
                <a:solidFill>
                  <a:srgbClr val="000000"/>
                </a:solidFill>
                <a:effectLst/>
                <a:latin typeface="Open Sans" panose="020B0606030504020204" pitchFamily="34" charset="0"/>
              </a:rPr>
              <a:t>The system sends a confirmation email when a new user account is created.</a:t>
            </a:r>
          </a:p>
        </p:txBody>
      </p:sp>
    </p:spTree>
    <p:extLst>
      <p:ext uri="{BB962C8B-B14F-4D97-AF65-F5344CB8AC3E}">
        <p14:creationId xmlns:p14="http://schemas.microsoft.com/office/powerpoint/2010/main" val="37413582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D7B7B6-EA59-4FC2-BA27-3489BD6A94E5}"/>
              </a:ext>
            </a:extLst>
          </p:cNvPr>
          <p:cNvSpPr>
            <a:spLocks noGrp="1"/>
          </p:cNvSpPr>
          <p:nvPr>
            <p:ph type="title"/>
          </p:nvPr>
        </p:nvSpPr>
        <p:spPr/>
        <p:txBody>
          <a:bodyPr>
            <a:normAutofit/>
          </a:bodyPr>
          <a:lstStyle/>
          <a:p>
            <a:r>
              <a:rPr lang="en-GB" dirty="0"/>
              <a:t>Architectural Pattern:</a:t>
            </a:r>
            <a:br>
              <a:rPr lang="en-GB" dirty="0"/>
            </a:br>
            <a:r>
              <a:rPr lang="en-US" sz="2400" i="1" dirty="0"/>
              <a:t>What Makes a Good Mobile App Architecture -</a:t>
            </a:r>
            <a:r>
              <a:rPr lang="en-GB" sz="2400" i="1" dirty="0"/>
              <a:t>&gt;</a:t>
            </a:r>
            <a:endParaRPr lang="en-US" i="1" dirty="0"/>
          </a:p>
        </p:txBody>
      </p:sp>
      <p:pic>
        <p:nvPicPr>
          <p:cNvPr id="14338" name="Picture 2" descr="SOLID Principles: How to create a code that is easy to extend and maintain-  Part 1 | Thoughtworks">
            <a:extLst>
              <a:ext uri="{FF2B5EF4-FFF2-40B4-BE49-F238E27FC236}">
                <a16:creationId xmlns:a16="http://schemas.microsoft.com/office/drawing/2014/main" id="{4B6F471F-F831-C903-56CD-9EF51F7253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5764" y="1776018"/>
            <a:ext cx="7233089" cy="2071037"/>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descr="Keep It Simple, Stupid">
            <a:extLst>
              <a:ext uri="{FF2B5EF4-FFF2-40B4-BE49-F238E27FC236}">
                <a16:creationId xmlns:a16="http://schemas.microsoft.com/office/drawing/2014/main" id="{98A74145-35B2-0167-F04A-CAB541B76A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8092" y="4142753"/>
            <a:ext cx="3975816" cy="18964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F9535B1-99A2-F17D-0956-320E01061425}"/>
              </a:ext>
            </a:extLst>
          </p:cNvPr>
          <p:cNvPicPr>
            <a:picLocks noChangeAspect="1"/>
          </p:cNvPicPr>
          <p:nvPr/>
        </p:nvPicPr>
        <p:blipFill>
          <a:blip r:embed="rId4"/>
          <a:stretch>
            <a:fillRect/>
          </a:stretch>
        </p:blipFill>
        <p:spPr>
          <a:xfrm>
            <a:off x="-3272" y="1396302"/>
            <a:ext cx="2297897" cy="3897234"/>
          </a:xfrm>
          <a:prstGeom prst="rect">
            <a:avLst/>
          </a:prstGeom>
        </p:spPr>
      </p:pic>
    </p:spTree>
    <p:extLst>
      <p:ext uri="{BB962C8B-B14F-4D97-AF65-F5344CB8AC3E}">
        <p14:creationId xmlns:p14="http://schemas.microsoft.com/office/powerpoint/2010/main" val="27837531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D7B7B6-EA59-4FC2-BA27-3489BD6A94E5}"/>
              </a:ext>
            </a:extLst>
          </p:cNvPr>
          <p:cNvSpPr>
            <a:spLocks noGrp="1"/>
          </p:cNvSpPr>
          <p:nvPr>
            <p:ph type="title"/>
          </p:nvPr>
        </p:nvSpPr>
        <p:spPr/>
        <p:txBody>
          <a:bodyPr>
            <a:normAutofit/>
          </a:bodyPr>
          <a:lstStyle/>
          <a:p>
            <a:r>
              <a:rPr lang="en-GB" dirty="0"/>
              <a:t>Architectural Pattern:</a:t>
            </a:r>
            <a:br>
              <a:rPr lang="en-GB" dirty="0"/>
            </a:br>
            <a:r>
              <a:rPr lang="en-US" sz="2400" i="1" dirty="0"/>
              <a:t>The Difference Between Architectural and Design Pattern-</a:t>
            </a:r>
            <a:r>
              <a:rPr lang="en-GB" sz="2400" i="1" dirty="0"/>
              <a:t>&gt;</a:t>
            </a:r>
            <a:endParaRPr lang="en-US" i="1" dirty="0"/>
          </a:p>
        </p:txBody>
      </p:sp>
      <p:sp>
        <p:nvSpPr>
          <p:cNvPr id="8" name="Content Placeholder 2">
            <a:extLst>
              <a:ext uri="{FF2B5EF4-FFF2-40B4-BE49-F238E27FC236}">
                <a16:creationId xmlns:a16="http://schemas.microsoft.com/office/drawing/2014/main" id="{2642C82A-3BAF-D495-398B-5A1C7F3452A6}"/>
              </a:ext>
            </a:extLst>
          </p:cNvPr>
          <p:cNvSpPr>
            <a:spLocks noGrp="1"/>
          </p:cNvSpPr>
          <p:nvPr>
            <p:ph sz="half" idx="1"/>
          </p:nvPr>
        </p:nvSpPr>
        <p:spPr>
          <a:xfrm>
            <a:off x="838200" y="1845017"/>
            <a:ext cx="9925315" cy="2934018"/>
          </a:xfrm>
        </p:spPr>
        <p:txBody>
          <a:bodyPr>
            <a:normAutofit fontScale="92500" lnSpcReduction="10000"/>
          </a:bodyPr>
          <a:lstStyle/>
          <a:p>
            <a:pPr marL="0" indent="0">
              <a:buNone/>
            </a:pPr>
            <a:r>
              <a:rPr lang="en-US" sz="2400" i="0" dirty="0">
                <a:effectLst/>
                <a:latin typeface="Verdana" panose="020B0604030504040204" pitchFamily="34" charset="0"/>
              </a:rPr>
              <a:t>Let's start with the common </a:t>
            </a:r>
            <a:r>
              <a:rPr lang="en-US" sz="2400" b="1" i="0" dirty="0">
                <a:effectLst/>
                <a:latin typeface="Verdana" panose="020B0604030504040204" pitchFamily="34" charset="0"/>
              </a:rPr>
              <a:t>term—pattern</a:t>
            </a:r>
            <a:r>
              <a:rPr lang="en-US" sz="2400" i="0" dirty="0">
                <a:effectLst/>
                <a:latin typeface="Verdana" panose="020B0604030504040204" pitchFamily="34" charset="0"/>
              </a:rPr>
              <a:t>. In software, a pattern is a recurrent property that lets you break down a huge and complex structure into smaller, simpler components. You can use this pattern to craft a general solution for a class of problems.</a:t>
            </a:r>
          </a:p>
          <a:p>
            <a:pPr marL="0" indent="0">
              <a:buNone/>
            </a:pPr>
            <a:endParaRPr lang="en-US" sz="2400" i="0" dirty="0">
              <a:effectLst/>
              <a:latin typeface="Verdana" panose="020B0604030504040204" pitchFamily="34" charset="0"/>
            </a:endParaRPr>
          </a:p>
          <a:p>
            <a:pPr marL="0" indent="0">
              <a:buNone/>
            </a:pPr>
            <a:r>
              <a:rPr lang="en-US" sz="2400" i="0" dirty="0">
                <a:effectLst/>
                <a:latin typeface="Verdana" panose="020B0604030504040204" pitchFamily="34" charset="0"/>
              </a:rPr>
              <a:t>In each level of software development, you’ll use different tools. At </a:t>
            </a:r>
            <a:r>
              <a:rPr lang="en-US" sz="2400" b="1" i="0" dirty="0">
                <a:effectLst/>
                <a:latin typeface="Verdana" panose="020B0604030504040204" pitchFamily="34" charset="0"/>
              </a:rPr>
              <a:t>smaller levels</a:t>
            </a:r>
            <a:r>
              <a:rPr lang="en-US" sz="2400" i="0" dirty="0">
                <a:effectLst/>
                <a:latin typeface="Verdana" panose="020B0604030504040204" pitchFamily="34" charset="0"/>
              </a:rPr>
              <a:t>, these tools are </a:t>
            </a:r>
            <a:r>
              <a:rPr lang="en-US" sz="2400" b="1" i="0" dirty="0">
                <a:effectLst/>
                <a:latin typeface="Verdana" panose="020B0604030504040204" pitchFamily="34" charset="0"/>
              </a:rPr>
              <a:t>design patterns</a:t>
            </a:r>
            <a:r>
              <a:rPr lang="en-US" sz="2400" i="0" dirty="0">
                <a:effectLst/>
                <a:latin typeface="Verdana" panose="020B0604030504040204" pitchFamily="34" charset="0"/>
              </a:rPr>
              <a:t>. </a:t>
            </a:r>
            <a:r>
              <a:rPr lang="en-US" sz="2400" b="1" i="0" dirty="0">
                <a:effectLst/>
                <a:latin typeface="Verdana" panose="020B0604030504040204" pitchFamily="34" charset="0"/>
              </a:rPr>
              <a:t>Architectural patterns</a:t>
            </a:r>
            <a:r>
              <a:rPr lang="en-US" sz="2400" i="0" dirty="0">
                <a:effectLst/>
                <a:latin typeface="Verdana" panose="020B0604030504040204" pitchFamily="34" charset="0"/>
              </a:rPr>
              <a:t> exist at </a:t>
            </a:r>
            <a:r>
              <a:rPr lang="en-US" sz="2400" b="1" i="0" dirty="0">
                <a:effectLst/>
                <a:latin typeface="Verdana" panose="020B0604030504040204" pitchFamily="34" charset="0"/>
              </a:rPr>
              <a:t>larger levels</a:t>
            </a:r>
            <a:r>
              <a:rPr lang="en-US" sz="2400" i="0" dirty="0">
                <a:effectLst/>
                <a:latin typeface="Verdana" panose="020B0604030504040204" pitchFamily="34" charset="0"/>
              </a:rPr>
              <a:t>, and programming paradigms at the implementation level.</a:t>
            </a:r>
            <a:endParaRPr lang="en-GB" sz="2400" dirty="0">
              <a:latin typeface="Verdana" panose="020B0604030504040204" pitchFamily="34" charset="0"/>
            </a:endParaRPr>
          </a:p>
        </p:txBody>
      </p:sp>
    </p:spTree>
    <p:extLst>
      <p:ext uri="{BB962C8B-B14F-4D97-AF65-F5344CB8AC3E}">
        <p14:creationId xmlns:p14="http://schemas.microsoft.com/office/powerpoint/2010/main" val="4850890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D7B7B6-EA59-4FC2-BA27-3489BD6A94E5}"/>
              </a:ext>
            </a:extLst>
          </p:cNvPr>
          <p:cNvSpPr>
            <a:spLocks noGrp="1"/>
          </p:cNvSpPr>
          <p:nvPr>
            <p:ph type="title"/>
          </p:nvPr>
        </p:nvSpPr>
        <p:spPr/>
        <p:txBody>
          <a:bodyPr>
            <a:normAutofit/>
          </a:bodyPr>
          <a:lstStyle/>
          <a:p>
            <a:r>
              <a:rPr lang="en-GB" dirty="0"/>
              <a:t>Architectural Pattern:</a:t>
            </a:r>
            <a:br>
              <a:rPr lang="en-GB" dirty="0"/>
            </a:br>
            <a:r>
              <a:rPr lang="en-US" sz="2400" i="1" dirty="0"/>
              <a:t>The three most popular </a:t>
            </a:r>
            <a:r>
              <a:rPr lang="en-GB" sz="2400" dirty="0"/>
              <a:t>architectural</a:t>
            </a:r>
            <a:r>
              <a:rPr lang="en-US" sz="2400" i="1" dirty="0"/>
              <a:t> patterns -</a:t>
            </a:r>
            <a:r>
              <a:rPr lang="en-GB" sz="2400" i="1" dirty="0"/>
              <a:t>&gt;</a:t>
            </a:r>
            <a:endParaRPr lang="en-US" i="1" dirty="0"/>
          </a:p>
        </p:txBody>
      </p:sp>
      <p:pic>
        <p:nvPicPr>
          <p:cNvPr id="15362" name="Picture 2" descr="MVC vs MVP vs MVVM : Apa Perbedaannya &amp; Mana yang terbaik diantara  ketiganya?a | Agus Hermanto">
            <a:extLst>
              <a:ext uri="{FF2B5EF4-FFF2-40B4-BE49-F238E27FC236}">
                <a16:creationId xmlns:a16="http://schemas.microsoft.com/office/drawing/2014/main" id="{5A89E691-C857-2F9E-E86B-3A52A0A736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9399" y="1480320"/>
            <a:ext cx="5993202" cy="4357443"/>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bigdev.de: GUI Design Patterns: MVC, MVP vs. MVVM">
            <a:extLst>
              <a:ext uri="{FF2B5EF4-FFF2-40B4-BE49-F238E27FC236}">
                <a16:creationId xmlns:a16="http://schemas.microsoft.com/office/drawing/2014/main" id="{1B1E9FCB-A908-8DB3-EFAB-6DD4B4D63F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7210" y="1693654"/>
            <a:ext cx="2920783" cy="3930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56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fade">
                                      <p:cBhvr>
                                        <p:cTn id="7" dur="5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D7B7B6-EA59-4FC2-BA27-3489BD6A94E5}"/>
              </a:ext>
            </a:extLst>
          </p:cNvPr>
          <p:cNvSpPr>
            <a:spLocks noGrp="1"/>
          </p:cNvSpPr>
          <p:nvPr>
            <p:ph type="title"/>
          </p:nvPr>
        </p:nvSpPr>
        <p:spPr/>
        <p:txBody>
          <a:bodyPr>
            <a:normAutofit/>
          </a:bodyPr>
          <a:lstStyle/>
          <a:p>
            <a:r>
              <a:rPr lang="en-GB" dirty="0"/>
              <a:t>Architectural Pattern:</a:t>
            </a:r>
            <a:br>
              <a:rPr lang="en-GB" dirty="0"/>
            </a:br>
            <a:r>
              <a:rPr lang="en-US" sz="2400" i="1" dirty="0"/>
              <a:t>MVC-</a:t>
            </a:r>
            <a:r>
              <a:rPr lang="en-GB" sz="2400" i="1" dirty="0"/>
              <a:t>&gt;</a:t>
            </a:r>
            <a:endParaRPr lang="en-US" i="1" dirty="0"/>
          </a:p>
        </p:txBody>
      </p:sp>
      <p:sp>
        <p:nvSpPr>
          <p:cNvPr id="8" name="Content Placeholder 2">
            <a:extLst>
              <a:ext uri="{FF2B5EF4-FFF2-40B4-BE49-F238E27FC236}">
                <a16:creationId xmlns:a16="http://schemas.microsoft.com/office/drawing/2014/main" id="{2642C82A-3BAF-D495-398B-5A1C7F3452A6}"/>
              </a:ext>
            </a:extLst>
          </p:cNvPr>
          <p:cNvSpPr>
            <a:spLocks noGrp="1"/>
          </p:cNvSpPr>
          <p:nvPr>
            <p:ph sz="half" idx="1"/>
          </p:nvPr>
        </p:nvSpPr>
        <p:spPr>
          <a:xfrm>
            <a:off x="838200" y="1577597"/>
            <a:ext cx="4096109" cy="2269783"/>
          </a:xfrm>
          <a:ln>
            <a:solidFill>
              <a:srgbClr val="FF0000"/>
            </a:solidFill>
          </a:ln>
        </p:spPr>
        <p:txBody>
          <a:bodyPr>
            <a:normAutofit fontScale="62500" lnSpcReduction="20000"/>
          </a:bodyPr>
          <a:lstStyle/>
          <a:p>
            <a:pPr marL="0" indent="0">
              <a:buNone/>
            </a:pPr>
            <a:r>
              <a:rPr lang="en-US" sz="2400" i="0" dirty="0">
                <a:effectLst/>
                <a:latin typeface="Verdana" panose="020B0604030504040204" pitchFamily="34" charset="0"/>
              </a:rPr>
              <a:t>This pattern lets you build an application around Separation of Concerns (SoC). It eases the effort you need to test, maintain, and develop your application.</a:t>
            </a:r>
          </a:p>
          <a:p>
            <a:pPr marL="0" indent="0">
              <a:buNone/>
            </a:pPr>
            <a:r>
              <a:rPr lang="en-US" sz="2400" i="0" dirty="0">
                <a:effectLst/>
                <a:latin typeface="Verdana" panose="020B0604030504040204" pitchFamily="34" charset="0"/>
              </a:rPr>
              <a:t>In the MVC pattern, the model has no understanding of the view or the controller. The model's observer will receive an alert whenever there's a change in the view and controller. The controller helps the routing process to connect the model to the relevant view.</a:t>
            </a:r>
            <a:endParaRPr lang="en-GB" sz="2400" dirty="0">
              <a:latin typeface="Verdana" panose="020B0604030504040204" pitchFamily="34" charset="0"/>
            </a:endParaRPr>
          </a:p>
        </p:txBody>
      </p:sp>
      <p:sp>
        <p:nvSpPr>
          <p:cNvPr id="2" name="Content Placeholder 2">
            <a:extLst>
              <a:ext uri="{FF2B5EF4-FFF2-40B4-BE49-F238E27FC236}">
                <a16:creationId xmlns:a16="http://schemas.microsoft.com/office/drawing/2014/main" id="{2236799F-9F80-DD49-DF1D-821EDC98F12F}"/>
              </a:ext>
            </a:extLst>
          </p:cNvPr>
          <p:cNvSpPr txBox="1">
            <a:spLocks/>
          </p:cNvSpPr>
          <p:nvPr/>
        </p:nvSpPr>
        <p:spPr>
          <a:xfrm>
            <a:off x="5269303" y="1577597"/>
            <a:ext cx="4452668" cy="2105882"/>
          </a:xfrm>
          <a:prstGeom prst="rect">
            <a:avLst/>
          </a:prstGeom>
          <a:ln>
            <a:solidFill>
              <a:srgbClr val="FF0000"/>
            </a:solidFill>
          </a:ln>
        </p:spPr>
        <p:txBody>
          <a:bodyPr vert="horz" lIns="91440" tIns="45720" rIns="91440" bIns="45720" rtlCol="0">
            <a:normAutofit fontScale="62500" lnSpcReduction="20000"/>
          </a:bodyPr>
          <a:lstStyle>
            <a:lvl1pPr marL="571500" indent="-571500" algn="l" defTabSz="914400" rtl="0" eaLnBrk="1" latinLnBrk="0" hangingPunct="1">
              <a:lnSpc>
                <a:spcPct val="90000"/>
              </a:lnSpc>
              <a:spcBef>
                <a:spcPts val="1000"/>
              </a:spcBef>
              <a:buClr>
                <a:srgbClr val="F53C21"/>
              </a:buClr>
              <a:buFont typeface="Wingdings" pitchFamily="2" charset="2"/>
              <a:buChar char="Ø"/>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FF4D51"/>
              </a:buClr>
              <a:buSzPct val="100000"/>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FF4D51"/>
              </a:buClr>
              <a:buFont typeface="Wingdings" pitchFamily="2" charset="2"/>
              <a:buChar char="Ø"/>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FF4D51"/>
              </a:buClr>
              <a:buFont typeface="Wingdings" pitchFamily="2" charset="2"/>
              <a:buChar char="Ø"/>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FF4D51"/>
              </a:buClr>
              <a:buFont typeface="Wingdings" pitchFamily="2" charset="2"/>
              <a:buChar char="Ø"/>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Wingdings" pitchFamily="2" charset="2"/>
              <a:buNone/>
            </a:pPr>
            <a:r>
              <a:rPr lang="en-US" sz="2400" dirty="0">
                <a:latin typeface="Verdana" panose="020B0604030504040204" pitchFamily="34" charset="0"/>
              </a:rPr>
              <a:t>Some of the MVC pattern's advantages are:</a:t>
            </a:r>
          </a:p>
          <a:p>
            <a:r>
              <a:rPr lang="en-US" sz="2400" dirty="0">
                <a:latin typeface="Verdana" panose="020B0604030504040204" pitchFamily="34" charset="0"/>
              </a:rPr>
              <a:t>Separation of concerns (more focused).</a:t>
            </a:r>
          </a:p>
          <a:p>
            <a:r>
              <a:rPr lang="en-US" sz="2400" dirty="0">
                <a:latin typeface="Verdana" panose="020B0604030504040204" pitchFamily="34" charset="0"/>
              </a:rPr>
              <a:t>Makes it easier to test and manage the code.</a:t>
            </a:r>
          </a:p>
          <a:p>
            <a:r>
              <a:rPr lang="en-US" sz="2400" dirty="0">
                <a:latin typeface="Verdana" panose="020B0604030504040204" pitchFamily="34" charset="0"/>
              </a:rPr>
              <a:t>Promotes decoupling of the application's layers.</a:t>
            </a:r>
          </a:p>
          <a:p>
            <a:r>
              <a:rPr lang="en-US" sz="2400" dirty="0">
                <a:latin typeface="Verdana" panose="020B0604030504040204" pitchFamily="34" charset="0"/>
              </a:rPr>
              <a:t>Better code organization and reusability.</a:t>
            </a:r>
            <a:endParaRPr lang="en-GB" sz="2400" dirty="0">
              <a:latin typeface="Verdana" panose="020B0604030504040204" pitchFamily="34" charset="0"/>
            </a:endParaRPr>
          </a:p>
        </p:txBody>
      </p:sp>
      <p:sp>
        <p:nvSpPr>
          <p:cNvPr id="3" name="Content Placeholder 2">
            <a:extLst>
              <a:ext uri="{FF2B5EF4-FFF2-40B4-BE49-F238E27FC236}">
                <a16:creationId xmlns:a16="http://schemas.microsoft.com/office/drawing/2014/main" id="{C9FE39E6-E8EE-FB14-AF63-1E3B96AD2843}"/>
              </a:ext>
            </a:extLst>
          </p:cNvPr>
          <p:cNvSpPr txBox="1">
            <a:spLocks/>
          </p:cNvSpPr>
          <p:nvPr/>
        </p:nvSpPr>
        <p:spPr>
          <a:xfrm>
            <a:off x="816635" y="3968662"/>
            <a:ext cx="4096109" cy="2105882"/>
          </a:xfrm>
          <a:prstGeom prst="rect">
            <a:avLst/>
          </a:prstGeom>
          <a:ln>
            <a:solidFill>
              <a:srgbClr val="FF0000"/>
            </a:solidFill>
          </a:ln>
        </p:spPr>
        <p:txBody>
          <a:bodyPr vert="horz" lIns="91440" tIns="45720" rIns="91440" bIns="45720" rtlCol="0">
            <a:normAutofit fontScale="62500" lnSpcReduction="20000"/>
          </a:bodyPr>
          <a:lstStyle>
            <a:lvl1pPr marL="571500" indent="-571500" algn="l" defTabSz="914400" rtl="0" eaLnBrk="1" latinLnBrk="0" hangingPunct="1">
              <a:lnSpc>
                <a:spcPct val="90000"/>
              </a:lnSpc>
              <a:spcBef>
                <a:spcPts val="1000"/>
              </a:spcBef>
              <a:buClr>
                <a:srgbClr val="F53C21"/>
              </a:buClr>
              <a:buFont typeface="Wingdings" pitchFamily="2" charset="2"/>
              <a:buChar char="Ø"/>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FF4D51"/>
              </a:buClr>
              <a:buSzPct val="100000"/>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FF4D51"/>
              </a:buClr>
              <a:buFont typeface="Wingdings" pitchFamily="2" charset="2"/>
              <a:buChar char="Ø"/>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FF4D51"/>
              </a:buClr>
              <a:buFont typeface="Wingdings" pitchFamily="2" charset="2"/>
              <a:buChar char="Ø"/>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FF4D51"/>
              </a:buClr>
              <a:buFont typeface="Wingdings" pitchFamily="2" charset="2"/>
              <a:buChar char="Ø"/>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Wingdings" pitchFamily="2" charset="2"/>
              <a:buNone/>
            </a:pPr>
            <a:r>
              <a:rPr lang="en-US" sz="2400" b="1" dirty="0">
                <a:latin typeface="Verdana" panose="020B0604030504040204" pitchFamily="34" charset="0"/>
              </a:rPr>
              <a:t>When to Use MVC:</a:t>
            </a:r>
          </a:p>
          <a:p>
            <a:pPr marL="0" indent="0">
              <a:buFont typeface="Wingdings" pitchFamily="2" charset="2"/>
              <a:buNone/>
            </a:pPr>
            <a:r>
              <a:rPr lang="en-US" sz="2400" dirty="0">
                <a:latin typeface="Verdana" panose="020B0604030504040204" pitchFamily="34" charset="0"/>
              </a:rPr>
              <a:t>MVC is simply an implementation of Separation of Concerns. If your application needs to separate the data (model), the data crunching (controller), and data presentation (view), MVC will work well. </a:t>
            </a:r>
          </a:p>
          <a:p>
            <a:pPr marL="0" indent="0">
              <a:buFont typeface="Wingdings" pitchFamily="2" charset="2"/>
              <a:buNone/>
            </a:pPr>
            <a:r>
              <a:rPr lang="en-US" sz="2400" dirty="0">
                <a:latin typeface="Verdana" panose="020B0604030504040204" pitchFamily="34" charset="0"/>
              </a:rPr>
              <a:t>MVC also serves well in an application where the data source and/or the data presentation can change at any time.</a:t>
            </a:r>
            <a:endParaRPr lang="en-GB" sz="2400" dirty="0">
              <a:latin typeface="Verdana" panose="020B0604030504040204" pitchFamily="34" charset="0"/>
            </a:endParaRPr>
          </a:p>
        </p:txBody>
      </p:sp>
      <p:pic>
        <p:nvPicPr>
          <p:cNvPr id="16386" name="Picture 2" descr="MVC - MDN Web Docs Glossary: Definitions of Web-related terms | MDN">
            <a:extLst>
              <a:ext uri="{FF2B5EF4-FFF2-40B4-BE49-F238E27FC236}">
                <a16:creationId xmlns:a16="http://schemas.microsoft.com/office/drawing/2014/main" id="{B2485950-CEA1-7E49-8E27-00EA45F679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741765"/>
            <a:ext cx="3110372" cy="2332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63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D7B7B6-EA59-4FC2-BA27-3489BD6A94E5}"/>
              </a:ext>
            </a:extLst>
          </p:cNvPr>
          <p:cNvSpPr>
            <a:spLocks noGrp="1"/>
          </p:cNvSpPr>
          <p:nvPr>
            <p:ph type="title"/>
          </p:nvPr>
        </p:nvSpPr>
        <p:spPr/>
        <p:txBody>
          <a:bodyPr>
            <a:normAutofit/>
          </a:bodyPr>
          <a:lstStyle/>
          <a:p>
            <a:r>
              <a:rPr lang="en-GB" dirty="0"/>
              <a:t>Architectural Pattern:</a:t>
            </a:r>
            <a:br>
              <a:rPr lang="en-GB" dirty="0"/>
            </a:br>
            <a:r>
              <a:rPr lang="en-US" sz="2400" i="1" dirty="0"/>
              <a:t>MVC-</a:t>
            </a:r>
            <a:r>
              <a:rPr lang="en-GB" sz="2400" i="1" dirty="0"/>
              <a:t>&gt;</a:t>
            </a:r>
            <a:endParaRPr lang="en-US" i="1" dirty="0"/>
          </a:p>
        </p:txBody>
      </p:sp>
      <p:sp>
        <p:nvSpPr>
          <p:cNvPr id="8" name="Content Placeholder 2">
            <a:extLst>
              <a:ext uri="{FF2B5EF4-FFF2-40B4-BE49-F238E27FC236}">
                <a16:creationId xmlns:a16="http://schemas.microsoft.com/office/drawing/2014/main" id="{2642C82A-3BAF-D495-398B-5A1C7F3452A6}"/>
              </a:ext>
            </a:extLst>
          </p:cNvPr>
          <p:cNvSpPr>
            <a:spLocks noGrp="1"/>
          </p:cNvSpPr>
          <p:nvPr>
            <p:ph sz="half" idx="1"/>
          </p:nvPr>
        </p:nvSpPr>
        <p:spPr>
          <a:xfrm>
            <a:off x="838200" y="1577597"/>
            <a:ext cx="6219547" cy="2164168"/>
          </a:xfrm>
          <a:ln>
            <a:solidFill>
              <a:srgbClr val="FF0000"/>
            </a:solidFill>
          </a:ln>
        </p:spPr>
        <p:txBody>
          <a:bodyPr>
            <a:normAutofit fontScale="62500" lnSpcReduction="20000"/>
          </a:bodyPr>
          <a:lstStyle/>
          <a:p>
            <a:pPr marL="0" indent="0">
              <a:buNone/>
            </a:pPr>
            <a:r>
              <a:rPr lang="en-US" sz="2400" i="0" dirty="0">
                <a:effectLst/>
                <a:latin typeface="Verdana" panose="020B0604030504040204" pitchFamily="34" charset="0"/>
              </a:rPr>
              <a:t>The MVP pattern shares two components with MVC: model and view. It replaces the controller with the presenter. </a:t>
            </a:r>
          </a:p>
          <a:p>
            <a:r>
              <a:rPr lang="en-US" sz="2400" i="0" dirty="0">
                <a:effectLst/>
                <a:latin typeface="Verdana" panose="020B0604030504040204" pitchFamily="34" charset="0"/>
              </a:rPr>
              <a:t>The presenter is used to present something. </a:t>
            </a:r>
          </a:p>
          <a:p>
            <a:r>
              <a:rPr lang="en-US" sz="2400" i="0" dirty="0">
                <a:effectLst/>
                <a:latin typeface="Verdana" panose="020B0604030504040204" pitchFamily="34" charset="0"/>
              </a:rPr>
              <a:t>It allows you to mock the view more easily.</a:t>
            </a:r>
          </a:p>
          <a:p>
            <a:r>
              <a:rPr lang="en-US" sz="2400" i="0" dirty="0">
                <a:effectLst/>
                <a:latin typeface="Verdana" panose="020B0604030504040204" pitchFamily="34" charset="0"/>
              </a:rPr>
              <a:t>In MVP, the presenter has the functionality of the "middle-man" because all presentation logic is pushed to it. </a:t>
            </a:r>
          </a:p>
          <a:p>
            <a:r>
              <a:rPr lang="en-US" sz="2400" i="0" dirty="0">
                <a:effectLst/>
                <a:latin typeface="Verdana" panose="020B0604030504040204" pitchFamily="34" charset="0"/>
              </a:rPr>
              <a:t>The view and presenter in MVP are also independent of one another and interact via an interface.</a:t>
            </a:r>
            <a:endParaRPr lang="en-GB" sz="2400" dirty="0">
              <a:latin typeface="Verdana" panose="020B0604030504040204" pitchFamily="34" charset="0"/>
            </a:endParaRPr>
          </a:p>
        </p:txBody>
      </p:sp>
      <p:sp>
        <p:nvSpPr>
          <p:cNvPr id="3" name="Content Placeholder 2">
            <a:extLst>
              <a:ext uri="{FF2B5EF4-FFF2-40B4-BE49-F238E27FC236}">
                <a16:creationId xmlns:a16="http://schemas.microsoft.com/office/drawing/2014/main" id="{C9FE39E6-E8EE-FB14-AF63-1E3B96AD2843}"/>
              </a:ext>
            </a:extLst>
          </p:cNvPr>
          <p:cNvSpPr txBox="1">
            <a:spLocks/>
          </p:cNvSpPr>
          <p:nvPr/>
        </p:nvSpPr>
        <p:spPr>
          <a:xfrm>
            <a:off x="816635" y="3968662"/>
            <a:ext cx="6338767" cy="1115194"/>
          </a:xfrm>
          <a:prstGeom prst="rect">
            <a:avLst/>
          </a:prstGeom>
          <a:ln>
            <a:solidFill>
              <a:srgbClr val="FF0000"/>
            </a:solidFill>
          </a:ln>
        </p:spPr>
        <p:txBody>
          <a:bodyPr vert="horz" lIns="91440" tIns="45720" rIns="91440" bIns="45720" rtlCol="0">
            <a:normAutofit fontScale="62500" lnSpcReduction="20000"/>
          </a:bodyPr>
          <a:lstStyle>
            <a:lvl1pPr marL="571500" indent="-571500" algn="l" defTabSz="914400" rtl="0" eaLnBrk="1" latinLnBrk="0" hangingPunct="1">
              <a:lnSpc>
                <a:spcPct val="90000"/>
              </a:lnSpc>
              <a:spcBef>
                <a:spcPts val="1000"/>
              </a:spcBef>
              <a:buClr>
                <a:srgbClr val="F53C21"/>
              </a:buClr>
              <a:buFont typeface="Wingdings" pitchFamily="2" charset="2"/>
              <a:buChar char="Ø"/>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FF4D51"/>
              </a:buClr>
              <a:buSzPct val="100000"/>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FF4D51"/>
              </a:buClr>
              <a:buFont typeface="Wingdings" pitchFamily="2" charset="2"/>
              <a:buChar char="Ø"/>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FF4D51"/>
              </a:buClr>
              <a:buFont typeface="Wingdings" pitchFamily="2" charset="2"/>
              <a:buChar char="Ø"/>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FF4D51"/>
              </a:buClr>
              <a:buFont typeface="Wingdings" pitchFamily="2" charset="2"/>
              <a:buChar char="Ø"/>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Wingdings" pitchFamily="2" charset="2"/>
              <a:buNone/>
            </a:pPr>
            <a:r>
              <a:rPr lang="en-US" sz="2400" b="1" dirty="0">
                <a:latin typeface="Verdana" panose="020B0604030504040204" pitchFamily="34" charset="0"/>
              </a:rPr>
              <a:t>When to Use MVP:</a:t>
            </a:r>
          </a:p>
          <a:p>
            <a:pPr marL="0" indent="0">
              <a:buFont typeface="Wingdings" pitchFamily="2" charset="2"/>
              <a:buNone/>
            </a:pPr>
            <a:r>
              <a:rPr lang="en-US" sz="2400" dirty="0">
                <a:latin typeface="Verdana" panose="020B0604030504040204" pitchFamily="34" charset="0"/>
              </a:rPr>
              <a:t>You can use MVP when your application has a bidirectional flow. If user interactions need to request something from the model, and the result of this request will change the UI immediately, consider MVP.</a:t>
            </a:r>
            <a:endParaRPr lang="en-GB" sz="2400" dirty="0">
              <a:latin typeface="Verdana" panose="020B0604030504040204" pitchFamily="34" charset="0"/>
            </a:endParaRPr>
          </a:p>
        </p:txBody>
      </p:sp>
      <p:pic>
        <p:nvPicPr>
          <p:cNvPr id="17416" name="Picture 8" descr="GitHub - ahmedeltaher/Android-MVP-Architecture: MVP + Kotlin + Retrofit2 +  Dagger2 + Coroutines + Anko + Kotlin-Android-Extensions + RX-java + Mockk +  Espresso + Junit5">
            <a:extLst>
              <a:ext uri="{FF2B5EF4-FFF2-40B4-BE49-F238E27FC236}">
                <a16:creationId xmlns:a16="http://schemas.microsoft.com/office/drawing/2014/main" id="{1197F0D2-0D18-2EF3-937F-B76D0C44DF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8475" y="1894582"/>
            <a:ext cx="41529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19667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D7B7B6-EA59-4FC2-BA27-3489BD6A94E5}"/>
              </a:ext>
            </a:extLst>
          </p:cNvPr>
          <p:cNvSpPr>
            <a:spLocks noGrp="1"/>
          </p:cNvSpPr>
          <p:nvPr>
            <p:ph type="title"/>
          </p:nvPr>
        </p:nvSpPr>
        <p:spPr/>
        <p:txBody>
          <a:bodyPr>
            <a:normAutofit/>
          </a:bodyPr>
          <a:lstStyle/>
          <a:p>
            <a:r>
              <a:rPr lang="en-GB" dirty="0"/>
              <a:t>Architectural Pattern:</a:t>
            </a:r>
            <a:br>
              <a:rPr lang="en-GB" dirty="0"/>
            </a:br>
            <a:r>
              <a:rPr lang="en-US" sz="2400" i="1" dirty="0"/>
              <a:t>MVC-</a:t>
            </a:r>
            <a:r>
              <a:rPr lang="en-GB" sz="2400" i="1" dirty="0"/>
              <a:t>&gt;</a:t>
            </a:r>
            <a:endParaRPr lang="en-US" i="1" dirty="0"/>
          </a:p>
        </p:txBody>
      </p:sp>
      <p:sp>
        <p:nvSpPr>
          <p:cNvPr id="8" name="Content Placeholder 2">
            <a:extLst>
              <a:ext uri="{FF2B5EF4-FFF2-40B4-BE49-F238E27FC236}">
                <a16:creationId xmlns:a16="http://schemas.microsoft.com/office/drawing/2014/main" id="{2642C82A-3BAF-D495-398B-5A1C7F3452A6}"/>
              </a:ext>
            </a:extLst>
          </p:cNvPr>
          <p:cNvSpPr>
            <a:spLocks noGrp="1"/>
          </p:cNvSpPr>
          <p:nvPr>
            <p:ph sz="half" idx="1"/>
          </p:nvPr>
        </p:nvSpPr>
        <p:spPr>
          <a:xfrm>
            <a:off x="838200" y="1577597"/>
            <a:ext cx="6219547" cy="2164168"/>
          </a:xfrm>
          <a:ln>
            <a:solidFill>
              <a:srgbClr val="FF0000"/>
            </a:solidFill>
          </a:ln>
        </p:spPr>
        <p:txBody>
          <a:bodyPr>
            <a:normAutofit fontScale="55000" lnSpcReduction="20000"/>
          </a:bodyPr>
          <a:lstStyle/>
          <a:p>
            <a:pPr marL="0" indent="0">
              <a:buNone/>
            </a:pPr>
            <a:r>
              <a:rPr lang="en-US" sz="2400" i="0" dirty="0">
                <a:effectLst/>
                <a:latin typeface="Verdana" panose="020B0604030504040204" pitchFamily="34" charset="0"/>
              </a:rPr>
              <a:t>MVVM is the modern evolution of MVC. The main goal of MVVM is to provide a clear separation between the domain logic and presentation layer. </a:t>
            </a:r>
          </a:p>
          <a:p>
            <a:pPr marL="0" indent="0">
              <a:buNone/>
            </a:pPr>
            <a:r>
              <a:rPr lang="en-US" sz="2400" i="0" dirty="0">
                <a:effectLst/>
                <a:latin typeface="Verdana" panose="020B0604030504040204" pitchFamily="34" charset="0"/>
              </a:rPr>
              <a:t>MVVM supports two-way data binding between the view and </a:t>
            </a:r>
            <a:r>
              <a:rPr lang="en-US" sz="2400" i="0" dirty="0" err="1">
                <a:effectLst/>
                <a:latin typeface="Verdana" panose="020B0604030504040204" pitchFamily="34" charset="0"/>
              </a:rPr>
              <a:t>viewmodel</a:t>
            </a:r>
            <a:r>
              <a:rPr lang="en-US" sz="2400" i="0" dirty="0">
                <a:effectLst/>
                <a:latin typeface="Verdana" panose="020B0604030504040204" pitchFamily="34" charset="0"/>
              </a:rPr>
              <a:t>.</a:t>
            </a:r>
          </a:p>
          <a:p>
            <a:pPr marL="0" indent="0">
              <a:buNone/>
            </a:pPr>
            <a:endParaRPr lang="en-US" sz="2400" i="0" dirty="0">
              <a:effectLst/>
              <a:latin typeface="Verdana" panose="020B0604030504040204" pitchFamily="34" charset="0"/>
            </a:endParaRPr>
          </a:p>
          <a:p>
            <a:pPr marL="0" indent="0">
              <a:buNone/>
            </a:pPr>
            <a:r>
              <a:rPr lang="en-US" sz="2400" i="0" dirty="0">
                <a:effectLst/>
                <a:latin typeface="Verdana" panose="020B0604030504040204" pitchFamily="34" charset="0"/>
              </a:rPr>
              <a:t>The MVVM pattern allows you to separate your code’s view and model.</a:t>
            </a:r>
          </a:p>
          <a:p>
            <a:pPr marL="0" indent="0">
              <a:buNone/>
            </a:pPr>
            <a:r>
              <a:rPr lang="en-US" sz="2400" i="0" dirty="0">
                <a:effectLst/>
                <a:latin typeface="Verdana" panose="020B0604030504040204" pitchFamily="34" charset="0"/>
              </a:rPr>
              <a:t>This means that when the model changes the view doesn’t need to, and vice-versa. </a:t>
            </a:r>
          </a:p>
          <a:p>
            <a:pPr marL="0" indent="0">
              <a:buNone/>
            </a:pPr>
            <a:r>
              <a:rPr lang="en-US" sz="2400" i="0" dirty="0">
                <a:effectLst/>
                <a:latin typeface="Verdana" panose="020B0604030504040204" pitchFamily="34" charset="0"/>
              </a:rPr>
              <a:t>Using a </a:t>
            </a:r>
            <a:r>
              <a:rPr lang="en-US" sz="2400" i="0" dirty="0" err="1">
                <a:effectLst/>
                <a:latin typeface="Verdana" panose="020B0604030504040204" pitchFamily="34" charset="0"/>
              </a:rPr>
              <a:t>viewmodel</a:t>
            </a:r>
            <a:r>
              <a:rPr lang="en-US" sz="2400" i="0" dirty="0">
                <a:effectLst/>
                <a:latin typeface="Verdana" panose="020B0604030504040204" pitchFamily="34" charset="0"/>
              </a:rPr>
              <a:t>, you can do unit testing and test your logic behavior without involving your view.</a:t>
            </a:r>
            <a:endParaRPr lang="en-GB" sz="2400" dirty="0">
              <a:latin typeface="Verdana" panose="020B0604030504040204" pitchFamily="34" charset="0"/>
            </a:endParaRPr>
          </a:p>
        </p:txBody>
      </p:sp>
      <p:sp>
        <p:nvSpPr>
          <p:cNvPr id="3" name="Content Placeholder 2">
            <a:extLst>
              <a:ext uri="{FF2B5EF4-FFF2-40B4-BE49-F238E27FC236}">
                <a16:creationId xmlns:a16="http://schemas.microsoft.com/office/drawing/2014/main" id="{C9FE39E6-E8EE-FB14-AF63-1E3B96AD2843}"/>
              </a:ext>
            </a:extLst>
          </p:cNvPr>
          <p:cNvSpPr txBox="1">
            <a:spLocks/>
          </p:cNvSpPr>
          <p:nvPr/>
        </p:nvSpPr>
        <p:spPr>
          <a:xfrm>
            <a:off x="816636" y="3968661"/>
            <a:ext cx="6219548" cy="1863967"/>
          </a:xfrm>
          <a:prstGeom prst="rect">
            <a:avLst/>
          </a:prstGeom>
          <a:ln>
            <a:solidFill>
              <a:srgbClr val="FF0000"/>
            </a:solidFill>
          </a:ln>
        </p:spPr>
        <p:txBody>
          <a:bodyPr vert="horz" lIns="91440" tIns="45720" rIns="91440" bIns="45720" rtlCol="0">
            <a:normAutofit fontScale="55000" lnSpcReduction="20000"/>
          </a:bodyPr>
          <a:lstStyle>
            <a:lvl1pPr marL="571500" indent="-571500" algn="l" defTabSz="914400" rtl="0" eaLnBrk="1" latinLnBrk="0" hangingPunct="1">
              <a:lnSpc>
                <a:spcPct val="90000"/>
              </a:lnSpc>
              <a:spcBef>
                <a:spcPts val="1000"/>
              </a:spcBef>
              <a:buClr>
                <a:srgbClr val="F53C21"/>
              </a:buClr>
              <a:buFont typeface="Wingdings" pitchFamily="2" charset="2"/>
              <a:buChar char="Ø"/>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FF4D51"/>
              </a:buClr>
              <a:buSzPct val="100000"/>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FF4D51"/>
              </a:buClr>
              <a:buFont typeface="Wingdings" pitchFamily="2" charset="2"/>
              <a:buChar char="Ø"/>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FF4D51"/>
              </a:buClr>
              <a:buFont typeface="Wingdings" pitchFamily="2" charset="2"/>
              <a:buChar char="Ø"/>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FF4D51"/>
              </a:buClr>
              <a:buFont typeface="Wingdings" pitchFamily="2" charset="2"/>
              <a:buChar char="Ø"/>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Wingdings" pitchFamily="2" charset="2"/>
              <a:buNone/>
            </a:pPr>
            <a:r>
              <a:rPr lang="en-US" sz="2400" b="1" dirty="0">
                <a:latin typeface="Verdana" panose="020B0604030504040204" pitchFamily="34" charset="0"/>
              </a:rPr>
              <a:t>When to Use MVVP:</a:t>
            </a:r>
          </a:p>
          <a:p>
            <a:r>
              <a:rPr lang="en-US" sz="2400" dirty="0">
                <a:latin typeface="Verdana" panose="020B0604030504040204" pitchFamily="34" charset="0"/>
              </a:rPr>
              <a:t>You need to share a project with a designer and the design and development work can happen independently.</a:t>
            </a:r>
          </a:p>
          <a:p>
            <a:r>
              <a:rPr lang="en-US" sz="2400" dirty="0">
                <a:latin typeface="Verdana" panose="020B0604030504040204" pitchFamily="34" charset="0"/>
              </a:rPr>
              <a:t>You require unit testing for your solutions.</a:t>
            </a:r>
          </a:p>
          <a:p>
            <a:r>
              <a:rPr lang="en-US" sz="2400" dirty="0">
                <a:latin typeface="Verdana" panose="020B0604030504040204" pitchFamily="34" charset="0"/>
              </a:rPr>
              <a:t>You need to have reusable components, both within and across projects in your organization.</a:t>
            </a:r>
          </a:p>
          <a:p>
            <a:r>
              <a:rPr lang="en-US" sz="2400" dirty="0">
                <a:latin typeface="Verdana" panose="020B0604030504040204" pitchFamily="34" charset="0"/>
              </a:rPr>
              <a:t>You want more flexibility to change your views without having to refactor other logic in the code base</a:t>
            </a:r>
            <a:endParaRPr lang="en-GB" sz="2400" dirty="0">
              <a:latin typeface="Verdana" panose="020B0604030504040204" pitchFamily="34" charset="0"/>
            </a:endParaRPr>
          </a:p>
        </p:txBody>
      </p:sp>
      <p:pic>
        <p:nvPicPr>
          <p:cNvPr id="18436" name="Picture 4" descr="Android MVVM Design Pattern | DigitalOcean">
            <a:extLst>
              <a:ext uri="{FF2B5EF4-FFF2-40B4-BE49-F238E27FC236}">
                <a16:creationId xmlns:a16="http://schemas.microsoft.com/office/drawing/2014/main" id="{F9E211D2-8DBD-E219-95E5-B5F861E333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7545" y="2932176"/>
            <a:ext cx="4410994" cy="1813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6404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iagram&#10;&#10;Description automatically generated">
            <a:extLst>
              <a:ext uri="{FF2B5EF4-FFF2-40B4-BE49-F238E27FC236}">
                <a16:creationId xmlns:a16="http://schemas.microsoft.com/office/drawing/2014/main" id="{FCF26A5E-E55D-C439-A863-F3001AEE87B1}"/>
              </a:ext>
            </a:extLst>
          </p:cNvPr>
          <p:cNvPicPr>
            <a:picLocks noChangeAspect="1"/>
          </p:cNvPicPr>
          <p:nvPr/>
        </p:nvPicPr>
        <p:blipFill>
          <a:blip r:embed="rId2"/>
          <a:stretch>
            <a:fillRect/>
          </a:stretch>
        </p:blipFill>
        <p:spPr>
          <a:xfrm>
            <a:off x="7422672" y="43130"/>
            <a:ext cx="4743450" cy="3552825"/>
          </a:xfrm>
          <a:prstGeom prst="rect">
            <a:avLst/>
          </a:prstGeom>
        </p:spPr>
      </p:pic>
    </p:spTree>
    <p:extLst>
      <p:ext uri="{BB962C8B-B14F-4D97-AF65-F5344CB8AC3E}">
        <p14:creationId xmlns:p14="http://schemas.microsoft.com/office/powerpoint/2010/main" val="3849289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DA255-88F1-9B4A-AEFB-BA1B38477D7C}"/>
              </a:ext>
            </a:extLst>
          </p:cNvPr>
          <p:cNvSpPr>
            <a:spLocks noGrp="1"/>
          </p:cNvSpPr>
          <p:nvPr>
            <p:ph type="title"/>
          </p:nvPr>
        </p:nvSpPr>
        <p:spPr/>
        <p:txBody>
          <a:bodyPr>
            <a:normAutofit/>
          </a:bodyPr>
          <a:lstStyle/>
          <a:p>
            <a:r>
              <a:rPr lang="en-GB" dirty="0"/>
              <a:t>Functional and Non-functional Requirements:</a:t>
            </a:r>
            <a:br>
              <a:rPr lang="en-GB" dirty="0"/>
            </a:br>
            <a:r>
              <a:rPr kumimoji="0" lang="en-GB" sz="2400" b="0" i="1" u="none" strike="noStrike" kern="1200" cap="none" spc="0" normalizeH="0" baseline="0" noProof="0" dirty="0">
                <a:ln>
                  <a:noFill/>
                </a:ln>
                <a:solidFill>
                  <a:prstClr val="black"/>
                </a:solidFill>
                <a:effectLst/>
                <a:uLnTx/>
                <a:uFillTx/>
                <a:latin typeface="Calibri Light" panose="020F0302020204030204"/>
                <a:ea typeface="+mj-ea"/>
                <a:cs typeface="+mj-cs"/>
              </a:rPr>
              <a:t>Non-Functional requirements checklist</a:t>
            </a:r>
            <a:r>
              <a:rPr lang="en-GB" sz="2400" i="1" dirty="0">
                <a:solidFill>
                  <a:prstClr val="black"/>
                </a:solidFill>
              </a:rPr>
              <a:t>-</a:t>
            </a:r>
            <a:r>
              <a:rPr kumimoji="0" lang="en-GB" sz="2400" b="0" i="1" u="none" strike="noStrike" kern="1200" cap="none" spc="0" normalizeH="0" baseline="0" noProof="0" dirty="0">
                <a:ln>
                  <a:noFill/>
                </a:ln>
                <a:solidFill>
                  <a:prstClr val="black"/>
                </a:solidFill>
                <a:effectLst/>
                <a:uLnTx/>
                <a:uFillTx/>
                <a:latin typeface="Calibri Light" panose="020F0302020204030204"/>
                <a:ea typeface="+mj-ea"/>
                <a:cs typeface="+mj-cs"/>
              </a:rPr>
              <a:t>&gt;</a:t>
            </a:r>
            <a:endParaRPr lang="en-GB" dirty="0"/>
          </a:p>
        </p:txBody>
      </p:sp>
      <p:pic>
        <p:nvPicPr>
          <p:cNvPr id="3074" name="Picture 2" descr="What is Non-functional Requirements (NFRs)? Examples? | TIGO Software  Solutions">
            <a:extLst>
              <a:ext uri="{FF2B5EF4-FFF2-40B4-BE49-F238E27FC236}">
                <a16:creationId xmlns:a16="http://schemas.microsoft.com/office/drawing/2014/main" id="{A4B62C38-D6A5-31C6-66E6-C951E870AB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774" y="1621766"/>
            <a:ext cx="4743226" cy="416224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op 10 NFR in Software Architecture – Part 1 - Aspire Systems">
            <a:extLst>
              <a:ext uri="{FF2B5EF4-FFF2-40B4-BE49-F238E27FC236}">
                <a16:creationId xmlns:a16="http://schemas.microsoft.com/office/drawing/2014/main" id="{95F4AF83-984E-2BAB-24AD-21A6975B33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8809" y="2027208"/>
            <a:ext cx="4880587" cy="3358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712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 calcmode="lin" valueType="num">
                                      <p:cBhvr additive="base">
                                        <p:cTn id="7" dur="500" fill="hold"/>
                                        <p:tgtEl>
                                          <p:spTgt spid="3076"/>
                                        </p:tgtEl>
                                        <p:attrNameLst>
                                          <p:attrName>ppt_x</p:attrName>
                                        </p:attrNameLst>
                                      </p:cBhvr>
                                      <p:tavLst>
                                        <p:tav tm="0">
                                          <p:val>
                                            <p:strVal val="#ppt_x"/>
                                          </p:val>
                                        </p:tav>
                                        <p:tav tm="100000">
                                          <p:val>
                                            <p:strVal val="#ppt_x"/>
                                          </p:val>
                                        </p:tav>
                                      </p:tavLst>
                                    </p:anim>
                                    <p:anim calcmode="lin" valueType="num">
                                      <p:cBhvr additive="base">
                                        <p:cTn id="8"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DA255-88F1-9B4A-AEFB-BA1B38477D7C}"/>
              </a:ext>
            </a:extLst>
          </p:cNvPr>
          <p:cNvSpPr>
            <a:spLocks noGrp="1"/>
          </p:cNvSpPr>
          <p:nvPr>
            <p:ph type="title"/>
          </p:nvPr>
        </p:nvSpPr>
        <p:spPr/>
        <p:txBody>
          <a:bodyPr>
            <a:normAutofit fontScale="90000"/>
          </a:bodyPr>
          <a:lstStyle/>
          <a:p>
            <a:r>
              <a:rPr lang="en-GB" dirty="0"/>
              <a:t>Functional and Non-functional Requirements:</a:t>
            </a:r>
            <a:br>
              <a:rPr lang="en-GB" dirty="0"/>
            </a:br>
            <a:endParaRPr lang="en-GB" dirty="0"/>
          </a:p>
        </p:txBody>
      </p:sp>
      <p:pic>
        <p:nvPicPr>
          <p:cNvPr id="4098" name="Picture 2" descr="Functional and Non-functional Requirements: Specification and Types |  AltexSoft">
            <a:extLst>
              <a:ext uri="{FF2B5EF4-FFF2-40B4-BE49-F238E27FC236}">
                <a16:creationId xmlns:a16="http://schemas.microsoft.com/office/drawing/2014/main" id="{EA00F996-0FE5-7868-5F2B-6C5BBC9254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628"/>
          <a:stretch/>
        </p:blipFill>
        <p:spPr bwMode="auto">
          <a:xfrm>
            <a:off x="2790825" y="1196854"/>
            <a:ext cx="6610350" cy="4464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120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65992" y="3308278"/>
            <a:ext cx="6130247" cy="811659"/>
          </a:xfrm>
        </p:spPr>
        <p:txBody>
          <a:bodyPr>
            <a:normAutofit/>
          </a:bodyPr>
          <a:lstStyle/>
          <a:p>
            <a:r>
              <a:rPr lang="en-GB" dirty="0"/>
              <a:t>UML</a:t>
            </a:r>
            <a:endParaRPr lang="en-US" dirty="0"/>
          </a:p>
        </p:txBody>
      </p:sp>
      <p:sp>
        <p:nvSpPr>
          <p:cNvPr id="3" name="Subtitle 2"/>
          <p:cNvSpPr>
            <a:spLocks noGrp="1"/>
          </p:cNvSpPr>
          <p:nvPr>
            <p:ph type="subTitle" idx="1"/>
          </p:nvPr>
        </p:nvSpPr>
        <p:spPr>
          <a:xfrm>
            <a:off x="3115559" y="4269391"/>
            <a:ext cx="6631113" cy="353513"/>
          </a:xfrm>
        </p:spPr>
        <p:txBody>
          <a:bodyPr>
            <a:normAutofit/>
          </a:bodyPr>
          <a:lstStyle/>
          <a:p>
            <a:pPr algn="ctr"/>
            <a:r>
              <a:rPr lang="en-US" sz="1700" dirty="0">
                <a:solidFill>
                  <a:schemeClr val="tx1">
                    <a:lumMod val="50000"/>
                    <a:lumOff val="50000"/>
                  </a:schemeClr>
                </a:solidFill>
                <a:latin typeface="Helvetica Neue Light" charset="0"/>
                <a:ea typeface="Helvetica Neue Light" charset="0"/>
                <a:cs typeface="Helvetica Neue Light" charset="0"/>
              </a:rPr>
              <a:t>Art is a way of survival</a:t>
            </a:r>
          </a:p>
        </p:txBody>
      </p:sp>
      <p:pic>
        <p:nvPicPr>
          <p:cNvPr id="5122" name="Picture 2" descr="Create UML diagrams online in seconds, no special tools needed.">
            <a:extLst>
              <a:ext uri="{FF2B5EF4-FFF2-40B4-BE49-F238E27FC236}">
                <a16:creationId xmlns:a16="http://schemas.microsoft.com/office/drawing/2014/main" id="{4C6C3480-33B3-AB6B-05A7-8A7B83AC15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0061" y="3714107"/>
            <a:ext cx="1929700" cy="215076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Uml - Free business icons">
            <a:extLst>
              <a:ext uri="{FF2B5EF4-FFF2-40B4-BE49-F238E27FC236}">
                <a16:creationId xmlns:a16="http://schemas.microsoft.com/office/drawing/2014/main" id="{2DC95571-5812-BA73-85F4-BC2DBDD00A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4604" y="452842"/>
            <a:ext cx="2705982" cy="2705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874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D7B7B6-EA59-4FC2-BA27-3489BD6A94E5}"/>
              </a:ext>
            </a:extLst>
          </p:cNvPr>
          <p:cNvSpPr>
            <a:spLocks noGrp="1"/>
          </p:cNvSpPr>
          <p:nvPr>
            <p:ph type="title"/>
          </p:nvPr>
        </p:nvSpPr>
        <p:spPr/>
        <p:txBody>
          <a:bodyPr>
            <a:normAutofit/>
          </a:bodyPr>
          <a:lstStyle/>
          <a:p>
            <a:r>
              <a:rPr lang="en-GB" dirty="0"/>
              <a:t>UML:</a:t>
            </a:r>
            <a:br>
              <a:rPr lang="en-GB" dirty="0"/>
            </a:br>
            <a:r>
              <a:rPr lang="en-GB" sz="2400" i="1" dirty="0"/>
              <a:t>What is UML?  -&gt;</a:t>
            </a:r>
            <a:endParaRPr lang="en-US" i="1" dirty="0"/>
          </a:p>
        </p:txBody>
      </p:sp>
      <p:sp>
        <p:nvSpPr>
          <p:cNvPr id="8" name="Content Placeholder 2">
            <a:extLst>
              <a:ext uri="{FF2B5EF4-FFF2-40B4-BE49-F238E27FC236}">
                <a16:creationId xmlns:a16="http://schemas.microsoft.com/office/drawing/2014/main" id="{2642C82A-3BAF-D495-398B-5A1C7F3452A6}"/>
              </a:ext>
            </a:extLst>
          </p:cNvPr>
          <p:cNvSpPr>
            <a:spLocks noGrp="1"/>
          </p:cNvSpPr>
          <p:nvPr>
            <p:ph sz="half" idx="1"/>
          </p:nvPr>
        </p:nvSpPr>
        <p:spPr>
          <a:xfrm>
            <a:off x="937592" y="1957160"/>
            <a:ext cx="9803732" cy="3323517"/>
          </a:xfrm>
        </p:spPr>
        <p:txBody>
          <a:bodyPr>
            <a:normAutofit/>
          </a:bodyPr>
          <a:lstStyle/>
          <a:p>
            <a:pPr marL="0" indent="0">
              <a:buNone/>
            </a:pPr>
            <a:r>
              <a:rPr lang="en-US" sz="2400" b="1" i="0" dirty="0">
                <a:effectLst/>
                <a:latin typeface="Verdana" panose="020B0604030504040204" pitchFamily="34" charset="0"/>
              </a:rPr>
              <a:t>UML, short for Unified Modeling Language, </a:t>
            </a:r>
          </a:p>
          <a:p>
            <a:pPr marL="0" indent="0">
              <a:buNone/>
            </a:pPr>
            <a:r>
              <a:rPr lang="en-US" sz="2400" b="0" i="0" dirty="0">
                <a:effectLst/>
                <a:latin typeface="Verdana" panose="020B0604030504040204" pitchFamily="34" charset="0"/>
              </a:rPr>
              <a:t>is a standardized modeling language consisting of an integrated set of diagrams, developed to help system and software developers for specifying, visualizing, constructing, and documenting the artifacts of software systems, as well as for business modeling and other non-software systems. </a:t>
            </a:r>
            <a:endParaRPr lang="en-GB" sz="2400" dirty="0">
              <a:latin typeface="Verdana" panose="020B0604030504040204" pitchFamily="34" charset="0"/>
            </a:endParaRPr>
          </a:p>
        </p:txBody>
      </p:sp>
    </p:spTree>
    <p:extLst>
      <p:ext uri="{BB962C8B-B14F-4D97-AF65-F5344CB8AC3E}">
        <p14:creationId xmlns:p14="http://schemas.microsoft.com/office/powerpoint/2010/main" val="611835785"/>
      </p:ext>
    </p:extLst>
  </p:cSld>
  <p:clrMapOvr>
    <a:masterClrMapping/>
  </p:clrMapOvr>
</p:sld>
</file>

<file path=ppt/theme/theme1.xml><?xml version="1.0" encoding="utf-8"?>
<a:theme xmlns:a="http://schemas.openxmlformats.org/drawingml/2006/main" name="Coventr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____.potx" id="{E290311F-AC3A-4B28-9F0C-818993DD6C5E}" vid="{FE483AA6-53E1-4A8B-AA67-E0FD737A5197}"/>
    </a:ext>
  </a:extLst>
</a:theme>
</file>

<file path=ppt/theme/theme2.xml><?xml version="1.0" encoding="utf-8"?>
<a:theme xmlns:a="http://schemas.openxmlformats.org/drawingml/2006/main" name="1_Coventr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____.potx" id="{E290311F-AC3A-4B28-9F0C-818993DD6C5E}" vid="{23BE6FBD-DD1A-4BC2-9B5F-FBFD2640AD7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Computing Presentation Template</Template>
  <TotalTime>1294</TotalTime>
  <Words>2174</Words>
  <Application>Microsoft Office PowerPoint</Application>
  <PresentationFormat>Widescreen</PresentationFormat>
  <Paragraphs>164</Paragraphs>
  <Slides>56</Slides>
  <Notes>0</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56</vt:i4>
      </vt:variant>
    </vt:vector>
  </HeadingPairs>
  <TitlesOfParts>
    <vt:vector size="72" baseType="lpstr">
      <vt:lpstr>Arial</vt:lpstr>
      <vt:lpstr>Calibri</vt:lpstr>
      <vt:lpstr>Calibri Light</vt:lpstr>
      <vt:lpstr>Comic Sans MS</vt:lpstr>
      <vt:lpstr>Helvetica Neue</vt:lpstr>
      <vt:lpstr>Helvetica Neue Light</vt:lpstr>
      <vt:lpstr>Helvetica Neue Thin</vt:lpstr>
      <vt:lpstr>Helvetica Neue UltraLight</vt:lpstr>
      <vt:lpstr>IBM Plex Sans</vt:lpstr>
      <vt:lpstr>Open Sans</vt:lpstr>
      <vt:lpstr>proxima-nova</vt:lpstr>
      <vt:lpstr>Tahoma</vt:lpstr>
      <vt:lpstr>Verdana</vt:lpstr>
      <vt:lpstr>Wingdings</vt:lpstr>
      <vt:lpstr>Coventry</vt:lpstr>
      <vt:lpstr>1_Coventry</vt:lpstr>
      <vt:lpstr>Lecture 4  Mobile Patterns</vt:lpstr>
      <vt:lpstr>Lecture Outline</vt:lpstr>
      <vt:lpstr>Functional and Non-functional Requirements</vt:lpstr>
      <vt:lpstr>Functional and Non-functional Requirements: What are they? -&gt;</vt:lpstr>
      <vt:lpstr>Functional and Non-functional Requirements: Functional requirements-&gt;</vt:lpstr>
      <vt:lpstr>Functional and Non-functional Requirements: Non-Functional requirements checklist-&gt;</vt:lpstr>
      <vt:lpstr>Functional and Non-functional Requirements: </vt:lpstr>
      <vt:lpstr>UML</vt:lpstr>
      <vt:lpstr>UML: What is UML?  -&gt;</vt:lpstr>
      <vt:lpstr>UML: Why UML?  -&gt;</vt:lpstr>
      <vt:lpstr>UML: UML Types -&gt;</vt:lpstr>
      <vt:lpstr>UML: Use Case  -&gt;</vt:lpstr>
      <vt:lpstr>UML: Use Case Example -&gt;</vt:lpstr>
      <vt:lpstr>UML: Use Case Notation -&gt;</vt:lpstr>
      <vt:lpstr>UML: Use Case Notation -&gt;</vt:lpstr>
      <vt:lpstr>UML: Use Case Notation -&gt;</vt:lpstr>
      <vt:lpstr>UML: Use Case Notation -&gt;</vt:lpstr>
      <vt:lpstr>UML: Use Case Notation -&gt;</vt:lpstr>
      <vt:lpstr>UML: Use Case Quiz -&gt;</vt:lpstr>
      <vt:lpstr>UML: Use Case Quiz -&gt;</vt:lpstr>
      <vt:lpstr>UML: Use Case Scenario  -&gt;</vt:lpstr>
      <vt:lpstr>UML: Activity Diagram-&gt;</vt:lpstr>
      <vt:lpstr>UML: Activity Diagram Example -&gt;</vt:lpstr>
      <vt:lpstr>UML: Activity Diagram Notations-&gt;</vt:lpstr>
      <vt:lpstr>UML: Activity Diagram Notations-&gt;</vt:lpstr>
      <vt:lpstr>UML: Activity Diagram Notations-&gt;</vt:lpstr>
      <vt:lpstr>UML: Activity Diagram Notations-&gt;</vt:lpstr>
      <vt:lpstr>UML: Activity Diagram Notations-&gt;</vt:lpstr>
      <vt:lpstr>UML: Activity Diagram Notations-&gt;</vt:lpstr>
      <vt:lpstr>UML: Activity Diagram Notations-&gt;</vt:lpstr>
      <vt:lpstr>UML: Activity Diagram Notations-&gt;</vt:lpstr>
      <vt:lpstr>UML: Activity Diagram Notations-&gt;</vt:lpstr>
      <vt:lpstr>UML: Activity Diagram Notations-&gt;</vt:lpstr>
      <vt:lpstr>UML: Activity Diagram Notations-&gt;</vt:lpstr>
      <vt:lpstr>UML: Activity Diagram Notations-&gt;</vt:lpstr>
      <vt:lpstr>UML: Activity Diagram Notations-&gt;</vt:lpstr>
      <vt:lpstr>UML: Activity Diagram Quiz -&gt;</vt:lpstr>
      <vt:lpstr>UML: Activity Diagram Quiz -&gt;</vt:lpstr>
      <vt:lpstr>Design Patterns</vt:lpstr>
      <vt:lpstr>Design Patterns: What is Design Patterns?  -&gt;</vt:lpstr>
      <vt:lpstr>Design Patterns: Design Types  -&gt;</vt:lpstr>
      <vt:lpstr>Design Patterns: Design Types  -&gt;</vt:lpstr>
      <vt:lpstr>Design Patterns: Design Types  -&gt;</vt:lpstr>
      <vt:lpstr>Design Patterns: Singleton Design Pattern -&gt;</vt:lpstr>
      <vt:lpstr>Design Patterns: Singleton Design Pattern -&gt;</vt:lpstr>
      <vt:lpstr>Design Patterns: Adapter Design Pattern -&gt;</vt:lpstr>
      <vt:lpstr>Design Patterns: Observer Design Pattern -&gt;</vt:lpstr>
      <vt:lpstr>Architectural Pattern</vt:lpstr>
      <vt:lpstr>Architectural Pattern: What Is Mobile App Architecture -&gt;</vt:lpstr>
      <vt:lpstr>Architectural Pattern: What Makes a Good Mobile App Architecture -&gt;</vt:lpstr>
      <vt:lpstr>Architectural Pattern: The Difference Between Architectural and Design Pattern-&gt;</vt:lpstr>
      <vt:lpstr>Architectural Pattern: The three most popular architectural patterns -&gt;</vt:lpstr>
      <vt:lpstr>Architectural Pattern: MVC-&gt;</vt:lpstr>
      <vt:lpstr>Architectural Pattern: MVC-&gt;</vt:lpstr>
      <vt:lpstr>Architectural Pattern: MVC-&gt;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 to App Development</dc:title>
  <dc:creator>Amir Tarek</dc:creator>
  <cp:lastModifiedBy>Amir Tarek</cp:lastModifiedBy>
  <cp:revision>119</cp:revision>
  <dcterms:created xsi:type="dcterms:W3CDTF">2023-02-11T22:00:13Z</dcterms:created>
  <dcterms:modified xsi:type="dcterms:W3CDTF">2023-03-12T04:58:50Z</dcterms:modified>
</cp:coreProperties>
</file>