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85" r:id="rId3"/>
    <p:sldId id="257" r:id="rId4"/>
    <p:sldId id="258" r:id="rId5"/>
    <p:sldId id="259" r:id="rId6"/>
    <p:sldId id="260" r:id="rId7"/>
    <p:sldId id="262" r:id="rId8"/>
    <p:sldId id="263" r:id="rId9"/>
    <p:sldId id="288" r:id="rId10"/>
    <p:sldId id="264" r:id="rId11"/>
    <p:sldId id="265" r:id="rId12"/>
    <p:sldId id="266" r:id="rId13"/>
    <p:sldId id="267" r:id="rId14"/>
    <p:sldId id="284" r:id="rId15"/>
    <p:sldId id="268" r:id="rId16"/>
    <p:sldId id="269" r:id="rId17"/>
    <p:sldId id="270" r:id="rId18"/>
    <p:sldId id="271" r:id="rId19"/>
    <p:sldId id="275" r:id="rId20"/>
    <p:sldId id="289" r:id="rId21"/>
    <p:sldId id="276" r:id="rId22"/>
    <p:sldId id="277" r:id="rId23"/>
    <p:sldId id="279" r:id="rId24"/>
    <p:sldId id="281" r:id="rId25"/>
    <p:sldId id="272" r:id="rId26"/>
    <p:sldId id="290" r:id="rId27"/>
    <p:sldId id="291" r:id="rId28"/>
    <p:sldId id="287" r:id="rId29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7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B5475-81C6-054B-883C-68B5747134A7}" type="datetimeFigureOut">
              <a:rPr lang="es-ES" smtClean="0"/>
              <a:t>7/6/14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DBA1F-D484-BF41-B606-B0E3FE2B82D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2154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* [Libro en español](http://</a:t>
            </a:r>
            <a:r>
              <a:rPr lang="es-ES" dirty="0" err="1" smtClean="0"/>
              <a:t>goo.gl</a:t>
            </a:r>
            <a:r>
              <a:rPr lang="es-ES" dirty="0" smtClean="0"/>
              <a:t>/</a:t>
            </a:r>
            <a:r>
              <a:rPr lang="es-ES" dirty="0" err="1" smtClean="0"/>
              <a:t>MKTb</a:t>
            </a:r>
            <a:r>
              <a:rPr lang="es-ES" dirty="0" smtClean="0"/>
              <a:t>)</a:t>
            </a:r>
          </a:p>
          <a:p>
            <a:r>
              <a:rPr lang="es-ES" dirty="0" smtClean="0"/>
              <a:t>* [Referencia rápida en inglés](http://</a:t>
            </a:r>
            <a:r>
              <a:rPr lang="es-ES" dirty="0" err="1" smtClean="0"/>
              <a:t>goo.gl</a:t>
            </a:r>
            <a:r>
              <a:rPr lang="es-ES" dirty="0" smtClean="0"/>
              <a:t>/HJi66O)</a:t>
            </a:r>
          </a:p>
          <a:p>
            <a:r>
              <a:rPr lang="es-ES" dirty="0" smtClean="0"/>
              <a:t>* [</a:t>
            </a:r>
            <a:r>
              <a:rPr lang="es-ES" dirty="0" err="1" smtClean="0"/>
              <a:t>Cocoa</a:t>
            </a:r>
            <a:r>
              <a:rPr lang="es-ES" dirty="0" smtClean="0"/>
              <a:t> Apps para OSX e IOS, libro en inglés](http://</a:t>
            </a:r>
            <a:r>
              <a:rPr lang="es-ES" dirty="0" err="1" smtClean="0"/>
              <a:t>www.it-ebooks.info</a:t>
            </a:r>
            <a:r>
              <a:rPr lang="es-ES" dirty="0" smtClean="0"/>
              <a:t>/</a:t>
            </a:r>
            <a:r>
              <a:rPr lang="es-ES" dirty="0" err="1" smtClean="0"/>
              <a:t>book</a:t>
            </a:r>
            <a:r>
              <a:rPr lang="es-ES" dirty="0" smtClean="0"/>
              <a:t>/3323/)</a:t>
            </a:r>
          </a:p>
          <a:p>
            <a:r>
              <a:rPr lang="es-ES" dirty="0" smtClean="0"/>
              <a:t>* [Tutorial en video para desarrollo de Apps](http://</a:t>
            </a:r>
            <a:r>
              <a:rPr lang="es-ES" dirty="0" err="1" smtClean="0"/>
              <a:t>goo.gl</a:t>
            </a:r>
            <a:r>
              <a:rPr lang="es-ES" dirty="0" smtClean="0"/>
              <a:t>/8Cnhbh)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DBA1F-D484-BF41-B606-B0E3FE2B82D1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8547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5A07-DD41-D542-90AC-8AC537E9E27E}" type="datetimeFigureOut">
              <a:t>7/6/14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4AAA-6146-F048-8056-F2A3778448F5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9125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Haga clic para modificar el estilo de texto del patrón</a:t>
            </a:r>
          </a:p>
          <a:p>
            <a:pPr lvl="1"/>
            <a:r>
              <a:rPr lang="x-none"/>
              <a:t>Segundo nivel</a:t>
            </a:r>
          </a:p>
          <a:p>
            <a:pPr lvl="2"/>
            <a:r>
              <a:rPr lang="x-none"/>
              <a:t>Tercer nivel</a:t>
            </a:r>
          </a:p>
          <a:p>
            <a:pPr lvl="3"/>
            <a:r>
              <a:rPr lang="x-none"/>
              <a:t>Cuarto nivel</a:t>
            </a:r>
          </a:p>
          <a:p>
            <a:pPr lvl="4"/>
            <a:r>
              <a:rPr lang="x-none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5A07-DD41-D542-90AC-8AC537E9E27E}" type="datetimeFigureOut">
              <a:t>7/6/14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4AAA-6146-F048-8056-F2A3778448F5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2780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Haga clic para modificar el estilo de texto del patrón</a:t>
            </a:r>
          </a:p>
          <a:p>
            <a:pPr lvl="1"/>
            <a:r>
              <a:rPr lang="x-none"/>
              <a:t>Segundo nivel</a:t>
            </a:r>
          </a:p>
          <a:p>
            <a:pPr lvl="2"/>
            <a:r>
              <a:rPr lang="x-none"/>
              <a:t>Tercer nivel</a:t>
            </a:r>
          </a:p>
          <a:p>
            <a:pPr lvl="3"/>
            <a:r>
              <a:rPr lang="x-none"/>
              <a:t>Cuarto nivel</a:t>
            </a:r>
          </a:p>
          <a:p>
            <a:pPr lvl="4"/>
            <a:r>
              <a:rPr lang="x-none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5A07-DD41-D542-90AC-8AC537E9E27E}" type="datetimeFigureOut">
              <a:t>7/6/14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4AAA-6146-F048-8056-F2A3778448F5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3495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Haga clic para modificar el estilo de texto del patrón</a:t>
            </a:r>
          </a:p>
          <a:p>
            <a:pPr lvl="1"/>
            <a:r>
              <a:rPr lang="x-none"/>
              <a:t>Segundo nivel</a:t>
            </a:r>
          </a:p>
          <a:p>
            <a:pPr lvl="2"/>
            <a:r>
              <a:rPr lang="x-none"/>
              <a:t>Tercer nivel</a:t>
            </a:r>
          </a:p>
          <a:p>
            <a:pPr lvl="3"/>
            <a:r>
              <a:rPr lang="x-none"/>
              <a:t>Cuarto nivel</a:t>
            </a:r>
          </a:p>
          <a:p>
            <a:pPr lvl="4"/>
            <a:r>
              <a:rPr lang="x-none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5A07-DD41-D542-90AC-8AC537E9E27E}" type="datetimeFigureOut">
              <a:t>7/6/14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4AAA-6146-F048-8056-F2A3778448F5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0694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5A07-DD41-D542-90AC-8AC537E9E27E}" type="datetimeFigureOut">
              <a:t>7/6/14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4AAA-6146-F048-8056-F2A3778448F5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2458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Haga clic para modificar el estilo de texto del patrón</a:t>
            </a:r>
          </a:p>
          <a:p>
            <a:pPr lvl="1"/>
            <a:r>
              <a:rPr lang="x-none"/>
              <a:t>Segundo nivel</a:t>
            </a:r>
          </a:p>
          <a:p>
            <a:pPr lvl="2"/>
            <a:r>
              <a:rPr lang="x-none"/>
              <a:t>Tercer nivel</a:t>
            </a:r>
          </a:p>
          <a:p>
            <a:pPr lvl="3"/>
            <a:r>
              <a:rPr lang="x-none"/>
              <a:t>Cuarto nivel</a:t>
            </a:r>
          </a:p>
          <a:p>
            <a:pPr lvl="4"/>
            <a:r>
              <a:rPr lang="x-none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Haga clic para modificar el estilo de texto del patrón</a:t>
            </a:r>
          </a:p>
          <a:p>
            <a:pPr lvl="1"/>
            <a:r>
              <a:rPr lang="x-none"/>
              <a:t>Segundo nivel</a:t>
            </a:r>
          </a:p>
          <a:p>
            <a:pPr lvl="2"/>
            <a:r>
              <a:rPr lang="x-none"/>
              <a:t>Tercer nivel</a:t>
            </a:r>
          </a:p>
          <a:p>
            <a:pPr lvl="3"/>
            <a:r>
              <a:rPr lang="x-none"/>
              <a:t>Cuarto nivel</a:t>
            </a:r>
          </a:p>
          <a:p>
            <a:pPr lvl="4"/>
            <a:r>
              <a:rPr lang="x-none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5A07-DD41-D542-90AC-8AC537E9E27E}" type="datetimeFigureOut">
              <a:t>7/6/14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4AAA-6146-F048-8056-F2A3778448F5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5021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Haga clic para modificar el estilo de texto del patrón</a:t>
            </a:r>
          </a:p>
          <a:p>
            <a:pPr lvl="1"/>
            <a:r>
              <a:rPr lang="x-none"/>
              <a:t>Segundo nivel</a:t>
            </a:r>
          </a:p>
          <a:p>
            <a:pPr lvl="2"/>
            <a:r>
              <a:rPr lang="x-none"/>
              <a:t>Tercer nivel</a:t>
            </a:r>
          </a:p>
          <a:p>
            <a:pPr lvl="3"/>
            <a:r>
              <a:rPr lang="x-none"/>
              <a:t>Cuarto nivel</a:t>
            </a:r>
          </a:p>
          <a:p>
            <a:pPr lvl="4"/>
            <a:r>
              <a:rPr lang="x-none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Haga clic para modificar el estilo de texto del patrón</a:t>
            </a:r>
          </a:p>
          <a:p>
            <a:pPr lvl="1"/>
            <a:r>
              <a:rPr lang="x-none"/>
              <a:t>Segundo nivel</a:t>
            </a:r>
          </a:p>
          <a:p>
            <a:pPr lvl="2"/>
            <a:r>
              <a:rPr lang="x-none"/>
              <a:t>Tercer nivel</a:t>
            </a:r>
          </a:p>
          <a:p>
            <a:pPr lvl="3"/>
            <a:r>
              <a:rPr lang="x-none"/>
              <a:t>Cuarto nivel</a:t>
            </a:r>
          </a:p>
          <a:p>
            <a:pPr lvl="4"/>
            <a:r>
              <a:rPr lang="x-none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5A07-DD41-D542-90AC-8AC537E9E27E}" type="datetimeFigureOut">
              <a:t>7/6/14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4AAA-6146-F048-8056-F2A3778448F5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4214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5A07-DD41-D542-90AC-8AC537E9E27E}" type="datetimeFigureOut">
              <a:t>7/6/14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4AAA-6146-F048-8056-F2A3778448F5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239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5A07-DD41-D542-90AC-8AC537E9E27E}" type="datetimeFigureOut">
              <a:t>7/6/14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4AAA-6146-F048-8056-F2A3778448F5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4167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Haga clic para modificar el estilo de texto del patrón</a:t>
            </a:r>
          </a:p>
          <a:p>
            <a:pPr lvl="1"/>
            <a:r>
              <a:rPr lang="x-none"/>
              <a:t>Segundo nivel</a:t>
            </a:r>
          </a:p>
          <a:p>
            <a:pPr lvl="2"/>
            <a:r>
              <a:rPr lang="x-none"/>
              <a:t>Tercer nivel</a:t>
            </a:r>
          </a:p>
          <a:p>
            <a:pPr lvl="3"/>
            <a:r>
              <a:rPr lang="x-none"/>
              <a:t>Cuarto nivel</a:t>
            </a:r>
          </a:p>
          <a:p>
            <a:pPr lvl="4"/>
            <a:r>
              <a:rPr lang="x-none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5A07-DD41-D542-90AC-8AC537E9E27E}" type="datetimeFigureOut">
              <a:t>7/6/14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4AAA-6146-F048-8056-F2A3778448F5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4520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5A07-DD41-D542-90AC-8AC537E9E27E}" type="datetimeFigureOut">
              <a:t>7/6/14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4AAA-6146-F048-8056-F2A3778448F5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2277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Haga clic para modificar el estilo de texto del patrón</a:t>
            </a:r>
          </a:p>
          <a:p>
            <a:pPr lvl="1"/>
            <a:r>
              <a:rPr lang="x-none"/>
              <a:t>Segundo nivel</a:t>
            </a:r>
          </a:p>
          <a:p>
            <a:pPr lvl="2"/>
            <a:r>
              <a:rPr lang="x-none"/>
              <a:t>Tercer nivel</a:t>
            </a:r>
          </a:p>
          <a:p>
            <a:pPr lvl="3"/>
            <a:r>
              <a:rPr lang="x-none"/>
              <a:t>Cuarto nivel</a:t>
            </a:r>
          </a:p>
          <a:p>
            <a:pPr lvl="4"/>
            <a:r>
              <a:rPr lang="x-none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55A07-DD41-D542-90AC-8AC537E9E27E}" type="datetimeFigureOut">
              <a:t>7/6/14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84AAA-6146-F048-8056-F2A3778448F5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3392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oo.gl/hp8DC" TargetMode="Externa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Relationship Id="rId3" Type="http://schemas.openxmlformats.org/officeDocument/2006/relationships/image" Target="../media/image13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oo.gl/bzfOdF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MKTb" TargetMode="External"/><Relationship Id="rId4" Type="http://schemas.openxmlformats.org/officeDocument/2006/relationships/hyperlink" Target="http://goo.gl/HJi66O" TargetMode="External"/><Relationship Id="rId5" Type="http://schemas.openxmlformats.org/officeDocument/2006/relationships/hyperlink" Target="http://www.it-ebooks.info/book/3323/" TargetMode="External"/><Relationship Id="rId6" Type="http://schemas.openxmlformats.org/officeDocument/2006/relationships/hyperlink" Target="http://goo.gl/8Cnhbh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/>
              <a:t>Introducción a Objective-C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6458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Declaración de clases (Java)</a:t>
            </a:r>
          </a:p>
        </p:txBody>
      </p:sp>
      <p:pic>
        <p:nvPicPr>
          <p:cNvPr id="3" name="Imagen 2" descr="Screen Shot 2012-04-04 at 1.04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658" y="1628588"/>
            <a:ext cx="5323158" cy="433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008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Declaración de clases (Objective-C)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016" y="1279264"/>
            <a:ext cx="5073984" cy="544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268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Declaración de clases (1/2)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sz="2400"/>
              <a:t>La declaración de la clase y su definición deben ir en archivos diferentes ( *.h y *.m respectivamente ). </a:t>
            </a:r>
          </a:p>
          <a:p>
            <a:r>
              <a:rPr lang="es-ES" sz="2400"/>
              <a:t>La declaración de la clase cumple con la siguiente plantilla:</a:t>
            </a:r>
            <a:br>
              <a:rPr lang="es-ES" sz="2400"/>
            </a:br>
            <a:endParaRPr lang="es-ES" sz="2400"/>
          </a:p>
          <a:p>
            <a:endParaRPr lang="es-ES" sz="2400"/>
          </a:p>
          <a:p>
            <a:endParaRPr lang="es-ES"/>
          </a:p>
          <a:p>
            <a:pPr marL="0" indent="0">
              <a:buNone/>
            </a:pPr>
            <a:endParaRPr lang="es-ES" sz="2400"/>
          </a:p>
          <a:p>
            <a:endParaRPr lang="es-ES" sz="2400"/>
          </a:p>
          <a:p>
            <a:endParaRPr lang="es-ES" sz="2400"/>
          </a:p>
          <a:p>
            <a:r>
              <a:rPr lang="es-ES" sz="2400"/>
              <a:t>Con respecto a los tipos:</a:t>
            </a:r>
          </a:p>
          <a:p>
            <a:pPr lvl="1"/>
            <a:r>
              <a:rPr lang="es-ES" sz="2000"/>
              <a:t>Son los mismos tipos usados en C ( int, float, … </a:t>
            </a:r>
            <a:r>
              <a:rPr lang="es-ES" sz="2000">
                <a:hlinkClick r:id="rId2"/>
              </a:rPr>
              <a:t>http://goo.gl/hp8DC</a:t>
            </a:r>
            <a:r>
              <a:rPr lang="es-ES" sz="2000"/>
              <a:t> )</a:t>
            </a:r>
          </a:p>
          <a:p>
            <a:pPr lvl="1"/>
            <a:r>
              <a:rPr lang="es-ES" sz="2000"/>
              <a:t>typedef a tipos de C (</a:t>
            </a:r>
            <a:r>
              <a:rPr lang="es-ES" sz="2000">
                <a:solidFill>
                  <a:srgbClr val="A61390"/>
                </a:solidFill>
                <a:effectLst/>
              </a:rPr>
              <a:t>typedef</a:t>
            </a:r>
            <a:r>
              <a:rPr lang="es-ES" sz="2000"/>
              <a:t> </a:t>
            </a:r>
            <a:r>
              <a:rPr lang="es-ES" sz="2000">
                <a:solidFill>
                  <a:srgbClr val="A61390"/>
                </a:solidFill>
                <a:effectLst/>
              </a:rPr>
              <a:t>long</a:t>
            </a:r>
            <a:r>
              <a:rPr lang="es-ES" sz="2000"/>
              <a:t> NSInteger; )</a:t>
            </a:r>
          </a:p>
          <a:p>
            <a:pPr lvl="1"/>
            <a:r>
              <a:rPr lang="es-ES" sz="2000"/>
              <a:t>Apuntadores a clases ( NSString * )</a:t>
            </a:r>
          </a:p>
          <a:p>
            <a:pPr lvl="1"/>
            <a:r>
              <a:rPr lang="es-ES" sz="2000"/>
              <a:t>Apuntadores instancias sin tipo ( id )</a:t>
            </a:r>
          </a:p>
        </p:txBody>
      </p:sp>
      <p:pic>
        <p:nvPicPr>
          <p:cNvPr id="5" name="Imagen 4" descr="Screen Shot 2012-04-04 at 7.51.1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23" y="2802501"/>
            <a:ext cx="5016388" cy="165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065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Declaración de clases (2/2)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/>
              <a:t>La definición de la clase cumple con la plantilla:</a:t>
            </a:r>
            <a:br>
              <a:rPr lang="es-ES" sz="2400"/>
            </a:br>
            <a:endParaRPr lang="es-ES" sz="2400"/>
          </a:p>
          <a:p>
            <a:endParaRPr lang="es-ES" sz="2400"/>
          </a:p>
          <a:p>
            <a:endParaRPr lang="es-ES" sz="2400"/>
          </a:p>
          <a:p>
            <a:endParaRPr lang="es-ES" sz="2400"/>
          </a:p>
          <a:p>
            <a:pPr marL="0" indent="0">
              <a:buNone/>
            </a:pPr>
            <a:endParaRPr lang="es-ES" sz="2400"/>
          </a:p>
        </p:txBody>
      </p:sp>
      <p:pic>
        <p:nvPicPr>
          <p:cNvPr id="8" name="Marcador de contenido 5" descr="Screen Shot 2012-04-04 at 8.10.43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7367" y="2064588"/>
            <a:ext cx="6309574" cy="336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70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200"/>
              <a:t>Creación de instancias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976946"/>
              </p:ext>
            </p:extLst>
          </p:nvPr>
        </p:nvGraphicFramePr>
        <p:xfrm>
          <a:off x="457200" y="1468864"/>
          <a:ext cx="8229600" cy="1376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2596"/>
                <a:gridCol w="686700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50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500"/>
                        <a:t>String </a:t>
                      </a:r>
                      <a:r>
                        <a:rPr lang="es-ES" sz="1500" baseline="0"/>
                        <a:t> nuevo = new String("Hola Mundo")</a:t>
                      </a:r>
                      <a:r>
                        <a:rPr lang="es-ES" sz="1500"/>
                        <a:t>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500"/>
                        <a:t>Objective-c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 </a:t>
                      </a:r>
                      <a:r>
                        <a:rPr lang="es-ES" sz="1500" dirty="0" err="1"/>
                        <a:t>NSString</a:t>
                      </a:r>
                      <a:r>
                        <a:rPr lang="es-ES" sz="1500" dirty="0"/>
                        <a:t> *s = [[</a:t>
                      </a:r>
                      <a:r>
                        <a:rPr lang="es-ES" sz="1500" dirty="0" err="1"/>
                        <a:t>NSString</a:t>
                      </a:r>
                      <a:r>
                        <a:rPr lang="es-ES" sz="1500" dirty="0"/>
                        <a:t> </a:t>
                      </a:r>
                      <a:r>
                        <a:rPr lang="es-ES" sz="1500" dirty="0" err="1"/>
                        <a:t>alloc</a:t>
                      </a:r>
                      <a:r>
                        <a:rPr lang="es-ES" sz="1500" dirty="0"/>
                        <a:t>] </a:t>
                      </a:r>
                      <a:r>
                        <a:rPr lang="es-ES" sz="1500" dirty="0" err="1"/>
                        <a:t>initWithString</a:t>
                      </a:r>
                      <a:r>
                        <a:rPr lang="es-ES" sz="1500" dirty="0"/>
                        <a:t>:@"Hola Mundo"]; // Contador</a:t>
                      </a:r>
                      <a:r>
                        <a:rPr lang="es-ES" sz="1500" baseline="0" dirty="0"/>
                        <a:t> de referencias en 1</a:t>
                      </a:r>
                      <a:endParaRPr lang="es-ES" sz="1500" dirty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 </a:t>
                      </a:r>
                      <a:r>
                        <a:rPr lang="es-ES" sz="1500" dirty="0" err="1"/>
                        <a:t>NSString</a:t>
                      </a:r>
                      <a:r>
                        <a:rPr lang="es-ES" sz="1500" dirty="0"/>
                        <a:t> *s = [</a:t>
                      </a:r>
                      <a:r>
                        <a:rPr lang="es-ES" sz="1500" dirty="0" err="1"/>
                        <a:t>NSString</a:t>
                      </a:r>
                      <a:r>
                        <a:rPr lang="es-ES" sz="1500" dirty="0"/>
                        <a:t> </a:t>
                      </a:r>
                      <a:r>
                        <a:rPr lang="es-ES" sz="1500" dirty="0" err="1"/>
                        <a:t>stringWithString</a:t>
                      </a:r>
                      <a:r>
                        <a:rPr lang="es-ES" sz="1500" dirty="0"/>
                        <a:t>:@"Hola Mundo"]; // Lo</a:t>
                      </a:r>
                      <a:r>
                        <a:rPr lang="es-ES" sz="1500" baseline="0" dirty="0"/>
                        <a:t> manda al </a:t>
                      </a:r>
                      <a:r>
                        <a:rPr lang="es-ES" sz="1500" baseline="0" dirty="0" err="1"/>
                        <a:t>autorelease</a:t>
                      </a:r>
                      <a:r>
                        <a:rPr lang="es-ES" sz="1500" baseline="0" dirty="0"/>
                        <a:t> pool</a:t>
                      </a:r>
                      <a:endParaRPr lang="es-E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CuadroTexto 3"/>
          <p:cNvSpPr txBox="1"/>
          <p:nvPr/>
        </p:nvSpPr>
        <p:spPr>
          <a:xfrm>
            <a:off x="457200" y="3270584"/>
            <a:ext cx="79710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Notas:</a:t>
            </a:r>
          </a:p>
          <a:p>
            <a:pPr marL="285750" indent="-285750">
              <a:buFont typeface="Arial"/>
              <a:buChar char="•"/>
            </a:pPr>
            <a:r>
              <a:rPr lang="es-ES" dirty="0" err="1"/>
              <a:t>alloc</a:t>
            </a:r>
            <a:r>
              <a:rPr lang="es-ES" dirty="0"/>
              <a:t>: Asigna la memoria a la nueva instancia</a:t>
            </a:r>
          </a:p>
          <a:p>
            <a:pPr marL="285750" indent="-285750">
              <a:buFont typeface="Arial"/>
              <a:buChar char="•"/>
            </a:pPr>
            <a:r>
              <a:rPr lang="es-ES" dirty="0" err="1"/>
              <a:t>init</a:t>
            </a:r>
            <a:r>
              <a:rPr lang="es-ES" dirty="0"/>
              <a:t>* : Los métodos que </a:t>
            </a:r>
            <a:r>
              <a:rPr lang="es-ES" dirty="0" smtClean="0"/>
              <a:t>empieza </a:t>
            </a:r>
            <a:r>
              <a:rPr lang="es-ES" dirty="0"/>
              <a:t>con '</a:t>
            </a:r>
            <a:r>
              <a:rPr lang="es-ES" dirty="0" err="1"/>
              <a:t>init</a:t>
            </a:r>
            <a:r>
              <a:rPr lang="es-ES" dirty="0"/>
              <a:t>' inician la memoria </a:t>
            </a:r>
            <a:r>
              <a:rPr lang="es-ES" dirty="0" err="1"/>
              <a:t>recien</a:t>
            </a:r>
            <a:r>
              <a:rPr lang="es-ES" dirty="0"/>
              <a:t> conseguida</a:t>
            </a:r>
          </a:p>
          <a:p>
            <a:pPr marL="285750" indent="-285750">
              <a:buFont typeface="Arial"/>
              <a:buChar char="•"/>
            </a:pPr>
            <a:r>
              <a:rPr lang="es-ES" dirty="0" err="1"/>
              <a:t>autorelease</a:t>
            </a:r>
            <a:r>
              <a:rPr lang="es-ES" dirty="0"/>
              <a:t> pool: </a:t>
            </a:r>
            <a:r>
              <a:rPr lang="es-ES" dirty="0" err="1"/>
              <a:t>area</a:t>
            </a:r>
            <a:r>
              <a:rPr lang="es-ES" dirty="0"/>
              <a:t> donde los objetos creados viven temporalmente según que tan frecuentemente el pool se limpie.</a:t>
            </a:r>
          </a:p>
        </p:txBody>
      </p:sp>
    </p:spTree>
    <p:extLst>
      <p:ext uri="{BB962C8B-B14F-4D97-AF65-F5344CB8AC3E}">
        <p14:creationId xmlns:p14="http://schemas.microsoft.com/office/powerpoint/2010/main" val="122574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Modificadores de acceso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00" y="1315647"/>
            <a:ext cx="3065636" cy="522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137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Modificadores de acceso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87642" y="1525843"/>
            <a:ext cx="8099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/>
              <a:t>Los modificadores de acceso (@private, @protected, @public ) se aplican sólo a los atributos de instancia. Todos métodos declarados son públicos</a:t>
            </a:r>
          </a:p>
          <a:p>
            <a:pPr marL="285750" indent="-285750">
              <a:buFont typeface="Arial"/>
              <a:buChar char="•"/>
            </a:pPr>
            <a:r>
              <a:rPr lang="es-ES">
                <a:solidFill>
                  <a:srgbClr val="FF0000"/>
                </a:solidFill>
              </a:rPr>
              <a:t>Métodos privados ( manejados con categoría )</a:t>
            </a:r>
          </a:p>
          <a:p>
            <a:pPr marL="285750" indent="-285750">
              <a:buFont typeface="Arial"/>
              <a:buChar char="•"/>
            </a:pPr>
            <a:endParaRPr lang="es-E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315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Métodos inicializadores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752" y="1228713"/>
            <a:ext cx="3385045" cy="539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201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Métodos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998" y="1417638"/>
            <a:ext cx="3470948" cy="52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638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Mensajes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726" y="1279580"/>
            <a:ext cx="6129626" cy="54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638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latin typeface="Calibri" charset="0"/>
              </a:rPr>
              <a:t>Hola!</a:t>
            </a:r>
          </a:p>
        </p:txBody>
      </p:sp>
      <p:pic>
        <p:nvPicPr>
          <p:cNvPr id="14338" name="Marcador de contenido 3" descr="flavors-1024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91" b="8591"/>
          <a:stretch>
            <a:fillRect/>
          </a:stretch>
        </p:blipFill>
        <p:spPr>
          <a:xfrm>
            <a:off x="0" y="1417638"/>
            <a:ext cx="9144000" cy="5029200"/>
          </a:xfrm>
        </p:spPr>
      </p:pic>
      <p:sp>
        <p:nvSpPr>
          <p:cNvPr id="14339" name="CuadroTexto 4"/>
          <p:cNvSpPr txBox="1">
            <a:spLocks noChangeArrowheads="1"/>
          </p:cNvSpPr>
          <p:nvPr/>
        </p:nvSpPr>
        <p:spPr bwMode="auto">
          <a:xfrm>
            <a:off x="179388" y="1857375"/>
            <a:ext cx="6492875" cy="175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s-ES" sz="1800" dirty="0">
                <a:solidFill>
                  <a:schemeClr val="bg1"/>
                </a:solidFill>
              </a:rPr>
              <a:t>Consultor en adaptación de tecnologías móviles</a:t>
            </a:r>
          </a:p>
          <a:p>
            <a:pPr eaLnBrk="1" hangingPunct="1"/>
            <a:r>
              <a:rPr lang="es-ES" sz="1800" dirty="0">
                <a:solidFill>
                  <a:schemeClr val="bg1"/>
                </a:solidFill>
              </a:rPr>
              <a:t>Ingeniero </a:t>
            </a:r>
            <a:r>
              <a:rPr lang="es-ES" sz="1800" dirty="0" err="1">
                <a:solidFill>
                  <a:schemeClr val="bg1"/>
                </a:solidFill>
              </a:rPr>
              <a:t>especalista</a:t>
            </a:r>
            <a:r>
              <a:rPr lang="es-ES" sz="1800" dirty="0">
                <a:solidFill>
                  <a:schemeClr val="bg1"/>
                </a:solidFill>
              </a:rPr>
              <a:t> en </a:t>
            </a:r>
            <a:r>
              <a:rPr lang="es-ES" sz="1800" dirty="0" err="1">
                <a:solidFill>
                  <a:schemeClr val="bg1"/>
                </a:solidFill>
              </a:rPr>
              <a:t>iOS</a:t>
            </a:r>
            <a:r>
              <a:rPr lang="es-ES" sz="1800" dirty="0">
                <a:solidFill>
                  <a:schemeClr val="bg1"/>
                </a:solidFill>
              </a:rPr>
              <a:t> y </a:t>
            </a:r>
            <a:r>
              <a:rPr lang="es-ES" sz="1800" dirty="0" err="1">
                <a:solidFill>
                  <a:schemeClr val="bg1"/>
                </a:solidFill>
              </a:rPr>
              <a:t>Android</a:t>
            </a:r>
            <a:endParaRPr lang="es-ES" sz="1800" dirty="0">
              <a:solidFill>
                <a:schemeClr val="bg1"/>
              </a:solidFill>
            </a:endParaRPr>
          </a:p>
          <a:p>
            <a:pPr eaLnBrk="1" hangingPunct="1"/>
            <a:r>
              <a:rPr lang="es-ES" sz="1800" dirty="0" err="1" smtClean="0">
                <a:solidFill>
                  <a:schemeClr val="bg1"/>
                </a:solidFill>
              </a:rPr>
              <a:t>Twitter</a:t>
            </a:r>
            <a:r>
              <a:rPr lang="es-ES" sz="1800" dirty="0">
                <a:solidFill>
                  <a:schemeClr val="bg1"/>
                </a:solidFill>
              </a:rPr>
              <a:t>: @</a:t>
            </a:r>
            <a:r>
              <a:rPr lang="es-ES" sz="1800" dirty="0" err="1" smtClean="0">
                <a:solidFill>
                  <a:schemeClr val="bg1"/>
                </a:solidFill>
              </a:rPr>
              <a:t>omargomez</a:t>
            </a:r>
            <a:endParaRPr lang="es-ES" sz="1800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es-ES" sz="1800" dirty="0" err="1" smtClean="0">
                <a:solidFill>
                  <a:schemeClr val="bg1"/>
                </a:solidFill>
              </a:rPr>
              <a:t>LinkedIn</a:t>
            </a:r>
            <a:r>
              <a:rPr lang="es-ES" sz="1800" dirty="0">
                <a:solidFill>
                  <a:schemeClr val="bg1"/>
                </a:solidFill>
              </a:rPr>
              <a:t>: http://</a:t>
            </a:r>
            <a:r>
              <a:rPr lang="es-ES" sz="1800" dirty="0" err="1">
                <a:solidFill>
                  <a:schemeClr val="bg1"/>
                </a:solidFill>
              </a:rPr>
              <a:t>co.linkedin.com</a:t>
            </a:r>
            <a:r>
              <a:rPr lang="es-ES" sz="1800" dirty="0">
                <a:solidFill>
                  <a:schemeClr val="bg1"/>
                </a:solidFill>
              </a:rPr>
              <a:t>/in/</a:t>
            </a:r>
            <a:r>
              <a:rPr lang="es-ES" sz="1800" dirty="0" err="1">
                <a:solidFill>
                  <a:schemeClr val="bg1"/>
                </a:solidFill>
              </a:rPr>
              <a:t>themobileworld</a:t>
            </a:r>
            <a:r>
              <a:rPr lang="es-ES" sz="1800" dirty="0" smtClean="0">
                <a:solidFill>
                  <a:schemeClr val="bg1"/>
                </a:solidFill>
              </a:rPr>
              <a:t>/  </a:t>
            </a:r>
            <a:endParaRPr lang="es-ES" sz="1800" dirty="0">
              <a:solidFill>
                <a:schemeClr val="bg1"/>
              </a:solidFill>
            </a:endParaRPr>
          </a:p>
          <a:p>
            <a:pPr eaLnBrk="1" hangingPunct="1"/>
            <a:r>
              <a:rPr lang="es-ES" sz="1800" dirty="0">
                <a:solidFill>
                  <a:schemeClr val="bg1"/>
                </a:solidFill>
              </a:rPr>
              <a:t>Correo: </a:t>
            </a:r>
            <a:r>
              <a:rPr lang="es-ES" sz="1800" dirty="0" err="1">
                <a:solidFill>
                  <a:schemeClr val="bg1"/>
                </a:solidFill>
              </a:rPr>
              <a:t>omargomez@</a:t>
            </a:r>
            <a:r>
              <a:rPr lang="es-ES" sz="1800" dirty="0" err="1" smtClean="0">
                <a:solidFill>
                  <a:schemeClr val="bg1"/>
                </a:solidFill>
              </a:rPr>
              <a:t>gmail.com</a:t>
            </a:r>
            <a:endParaRPr lang="es-ES" sz="1800" dirty="0" smtClean="0">
              <a:solidFill>
                <a:schemeClr val="bg1"/>
              </a:solidFill>
            </a:endParaRPr>
          </a:p>
          <a:p>
            <a:pPr eaLnBrk="1" hangingPunct="1"/>
            <a:endParaRPr lang="es-E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800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69813"/>
            <a:ext cx="8229600" cy="1143000"/>
          </a:xfrm>
        </p:spPr>
        <p:txBody>
          <a:bodyPr/>
          <a:lstStyle/>
          <a:p>
            <a:r>
              <a:rPr lang="es-ES" dirty="0" err="1"/>
              <a:t>Ej</a:t>
            </a:r>
            <a:r>
              <a:rPr lang="es-ES" dirty="0"/>
              <a:t> 01 - Mi primera clase</a:t>
            </a:r>
          </a:p>
        </p:txBody>
      </p:sp>
    </p:spTree>
    <p:extLst>
      <p:ext uri="{BB962C8B-B14F-4D97-AF65-F5344CB8AC3E}">
        <p14:creationId xmlns:p14="http://schemas.microsoft.com/office/powerpoint/2010/main" val="3293802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Manejo de memoria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48" y="1417638"/>
            <a:ext cx="7668344" cy="423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227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400"/>
              <a:t>Escenario #1: Yo creo yo destruyo (alloc/init/release)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92824"/>
            <a:ext cx="4033682" cy="488850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882" y="3043104"/>
            <a:ext cx="4298268" cy="147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266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400"/>
              <a:t>Escenario #2: Yo creo, otro destruye ( alloc/init/autorelease 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29992"/>
            <a:ext cx="3853859" cy="320574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681" y="2616200"/>
            <a:ext cx="3661119" cy="105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602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400"/>
              <a:t>Escenario #3: Composicion de instancias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3427006" cy="249493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489" y="1417638"/>
            <a:ext cx="3592312" cy="531956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" y="4368800"/>
            <a:ext cx="4139821" cy="119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681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Uso de propiedades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3775"/>
            <a:ext cx="9144000" cy="447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568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Protocolos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587642" y="1525843"/>
            <a:ext cx="8099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dirty="0" smtClean="0"/>
              <a:t>Un protocolo es un conjunto de métodos que establece un contrato entre dos clases que interactúan para una razón determinada.</a:t>
            </a:r>
            <a:endParaRPr lang="es-ES" dirty="0"/>
          </a:p>
          <a:p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5065806" y="4766237"/>
            <a:ext cx="2181412" cy="6723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Clase que presta</a:t>
            </a:r>
          </a:p>
          <a:p>
            <a:pPr algn="ctr"/>
            <a:r>
              <a:rPr lang="es-ES" dirty="0" smtClean="0"/>
              <a:t>Un servicio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1333500" y="4769225"/>
            <a:ext cx="2181412" cy="6723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Clase que usa</a:t>
            </a:r>
          </a:p>
          <a:p>
            <a:pPr algn="ctr"/>
            <a:r>
              <a:rPr lang="es-ES" dirty="0" smtClean="0"/>
              <a:t>Un servicio</a:t>
            </a:r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3975100" y="3309785"/>
            <a:ext cx="2181412" cy="6723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Protocolo</a:t>
            </a:r>
            <a:endParaRPr lang="es-ES" dirty="0"/>
          </a:p>
        </p:txBody>
      </p:sp>
      <p:cxnSp>
        <p:nvCxnSpPr>
          <p:cNvPr id="11" name="Conector recto de flecha 10"/>
          <p:cNvCxnSpPr>
            <a:stCxn id="5" idx="0"/>
            <a:endCxn id="7" idx="2"/>
          </p:cNvCxnSpPr>
          <p:nvPr/>
        </p:nvCxnSpPr>
        <p:spPr>
          <a:xfrm flipH="1" flipV="1">
            <a:off x="5065806" y="3982138"/>
            <a:ext cx="1090706" cy="7840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446603" y="3909502"/>
            <a:ext cx="1324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Implementa</a:t>
            </a:r>
            <a:endParaRPr lang="es-E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3785235" y="5037275"/>
            <a:ext cx="533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Usa</a:t>
            </a:r>
            <a:endParaRPr lang="es-ES" dirty="0"/>
          </a:p>
        </p:txBody>
      </p:sp>
      <p:cxnSp>
        <p:nvCxnSpPr>
          <p:cNvPr id="14" name="Conector recto de flecha 13"/>
          <p:cNvCxnSpPr>
            <a:stCxn id="6" idx="3"/>
            <a:endCxn id="5" idx="1"/>
          </p:cNvCxnSpPr>
          <p:nvPr/>
        </p:nvCxnSpPr>
        <p:spPr>
          <a:xfrm flipV="1">
            <a:off x="3514912" y="5102414"/>
            <a:ext cx="1550894" cy="29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Imagen 20" descr="Screen Shot 2014-07-05 at 12.15.2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12" y="2449173"/>
            <a:ext cx="2755900" cy="1193800"/>
          </a:xfrm>
          <a:prstGeom prst="rect">
            <a:avLst/>
          </a:prstGeom>
        </p:spPr>
      </p:pic>
      <p:pic>
        <p:nvPicPr>
          <p:cNvPr id="22" name="Imagen 21" descr="Screen Shot 2014-07-05 at 12.15.5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806" y="6006355"/>
            <a:ext cx="3898900" cy="647700"/>
          </a:xfrm>
          <a:prstGeom prst="rect">
            <a:avLst/>
          </a:prstGeom>
        </p:spPr>
      </p:pic>
      <p:cxnSp>
        <p:nvCxnSpPr>
          <p:cNvPr id="27" name="Conector recto 26"/>
          <p:cNvCxnSpPr>
            <a:stCxn id="21" idx="3"/>
            <a:endCxn id="7" idx="1"/>
          </p:cNvCxnSpPr>
          <p:nvPr/>
        </p:nvCxnSpPr>
        <p:spPr>
          <a:xfrm>
            <a:off x="2970012" y="3046073"/>
            <a:ext cx="1005088" cy="599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>
            <a:stCxn id="22" idx="0"/>
            <a:endCxn id="5" idx="2"/>
          </p:cNvCxnSpPr>
          <p:nvPr/>
        </p:nvCxnSpPr>
        <p:spPr>
          <a:xfrm flipH="1" flipV="1">
            <a:off x="6156512" y="5438590"/>
            <a:ext cx="858744" cy="5677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468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Protocolos (Ejemplo)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1404471" y="2659529"/>
            <a:ext cx="62149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dirty="0" smtClean="0"/>
              <a:t>Bajar </a:t>
            </a:r>
            <a:r>
              <a:rPr lang="es-ES" sz="3200" dirty="0" err="1" smtClean="0"/>
              <a:t>projecto</a:t>
            </a:r>
            <a:r>
              <a:rPr lang="es-ES" sz="3200" dirty="0"/>
              <a:t>: </a:t>
            </a:r>
            <a:r>
              <a:rPr lang="es-ES" sz="3200" dirty="0">
                <a:hlinkClick r:id="rId2"/>
              </a:rPr>
              <a:t>http://goo.gl/</a:t>
            </a:r>
            <a:r>
              <a:rPr lang="es-ES" sz="3200" dirty="0" smtClean="0">
                <a:hlinkClick r:id="rId2"/>
              </a:rPr>
              <a:t>bzfOdF</a:t>
            </a:r>
            <a:endParaRPr lang="es-ES" sz="3200" dirty="0" smtClean="0"/>
          </a:p>
          <a:p>
            <a:pPr algn="ctr"/>
            <a:endParaRPr lang="es-ES" sz="3200" dirty="0"/>
          </a:p>
          <a:p>
            <a:pPr algn="ctr"/>
            <a:r>
              <a:rPr lang="es-ES" sz="3200" dirty="0" smtClean="0"/>
              <a:t>(Crear un data </a:t>
            </a:r>
            <a:r>
              <a:rPr lang="es-ES" sz="3200" dirty="0" err="1" smtClean="0"/>
              <a:t>source</a:t>
            </a:r>
            <a:r>
              <a:rPr lang="es-ES" sz="3200" dirty="0" smtClean="0"/>
              <a:t>)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2803837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Referencias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u="sng" dirty="0">
                <a:hlinkClick r:id="rId3"/>
              </a:rPr>
              <a:t>Libro en español</a:t>
            </a:r>
          </a:p>
          <a:p>
            <a:r>
              <a:rPr lang="es-ES" u="sng" dirty="0">
                <a:hlinkClick r:id="rId4"/>
              </a:rPr>
              <a:t>Referencia rápida en inglés</a:t>
            </a:r>
          </a:p>
          <a:p>
            <a:r>
              <a:rPr lang="es-ES" u="sng" dirty="0">
                <a:hlinkClick r:id="rId5"/>
              </a:rPr>
              <a:t>Cocoa Apps para OSX e IOS, libro en inglés</a:t>
            </a:r>
          </a:p>
          <a:p>
            <a:r>
              <a:rPr lang="es-ES" u="sng" dirty="0">
                <a:hlinkClick r:id="rId6"/>
              </a:rPr>
              <a:t>Tutorial en video para desarrollo de </a:t>
            </a:r>
            <a:r>
              <a:rPr lang="es-ES" u="sng" dirty="0" smtClean="0">
                <a:hlinkClick r:id="rId6"/>
              </a:rPr>
              <a:t>Apps</a:t>
            </a:r>
            <a:endParaRPr lang="es-ES" u="sng" dirty="0" smtClean="0"/>
          </a:p>
          <a:p>
            <a:pPr marL="0" indent="0">
              <a:buNone/>
            </a:pPr>
            <a:endParaRPr lang="es-ES" u="sng" dirty="0"/>
          </a:p>
        </p:txBody>
      </p:sp>
    </p:spTree>
    <p:extLst>
      <p:ext uri="{BB962C8B-B14F-4D97-AF65-F5344CB8AC3E}">
        <p14:creationId xmlns:p14="http://schemas.microsoft.com/office/powerpoint/2010/main" val="3859069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/>
              <a:t>Árbol genealógico de Objetive-C</a:t>
            </a:r>
          </a:p>
        </p:txBody>
      </p:sp>
      <p:pic>
        <p:nvPicPr>
          <p:cNvPr id="9" name="Imagen 8" descr="Screen Shot 2012-04-04 at 11.32.2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670" y="1232044"/>
            <a:ext cx="6090856" cy="544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569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Llamando métodos sin parámetros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16550"/>
              </p:ext>
            </p:extLst>
          </p:nvPr>
        </p:nvGraphicFramePr>
        <p:xfrm>
          <a:off x="457200" y="1468864"/>
          <a:ext cx="82296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6709"/>
                <a:gridCol w="6102891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int l</a:t>
                      </a:r>
                      <a:r>
                        <a:rPr lang="es-ES" baseline="0"/>
                        <a:t> = str</a:t>
                      </a:r>
                      <a:r>
                        <a:rPr lang="es-ES" baseline="0">
                          <a:solidFill>
                            <a:srgbClr val="FF0000"/>
                          </a:solidFill>
                        </a:rPr>
                        <a:t>.</a:t>
                      </a:r>
                      <a:r>
                        <a:rPr lang="es-ES" baseline="0"/>
                        <a:t>length</a:t>
                      </a:r>
                      <a:r>
                        <a:rPr lang="es-ES" baseline="0">
                          <a:solidFill>
                            <a:srgbClr val="FF0000"/>
                          </a:solidFill>
                        </a:rPr>
                        <a:t>()</a:t>
                      </a:r>
                      <a:r>
                        <a:rPr lang="es-ES" baseline="0"/>
                        <a:t>;</a:t>
                      </a:r>
                      <a:endParaRPr lang="es-E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Objective</a:t>
                      </a:r>
                      <a:r>
                        <a:rPr lang="es-ES" dirty="0"/>
                        <a:t>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int</a:t>
                      </a:r>
                      <a:r>
                        <a:rPr lang="es-ES" dirty="0"/>
                        <a:t> l = </a:t>
                      </a:r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[</a:t>
                      </a:r>
                      <a:r>
                        <a:rPr lang="es-ES" dirty="0" err="1"/>
                        <a:t>str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length</a:t>
                      </a:r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]</a:t>
                      </a:r>
                      <a:r>
                        <a:rPr lang="es-ES" dirty="0"/>
                        <a:t>;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CuadroTexto 3"/>
          <p:cNvSpPr txBox="1"/>
          <p:nvPr/>
        </p:nvSpPr>
        <p:spPr>
          <a:xfrm>
            <a:off x="587642" y="2928481"/>
            <a:ext cx="79710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Diferencias:</a:t>
            </a:r>
          </a:p>
          <a:p>
            <a:pPr marL="285750" indent="-285750">
              <a:buFont typeface="Arial"/>
              <a:buChar char="•"/>
            </a:pPr>
            <a:r>
              <a:rPr lang="es-ES"/>
              <a:t>El llamado de las operaciones se debe hacer entre corchetes ‘[]’</a:t>
            </a:r>
          </a:p>
          <a:p>
            <a:pPr marL="285750" indent="-285750">
              <a:buFont typeface="Arial"/>
              <a:buChar char="•"/>
            </a:pPr>
            <a:r>
              <a:rPr lang="es-ES"/>
              <a:t>No se usan paréntesis para agrupar los parámtros</a:t>
            </a:r>
          </a:p>
          <a:p>
            <a:pPr marL="285750" indent="-285750">
              <a:buFont typeface="Arial"/>
              <a:buChar char="•"/>
            </a:pPr>
            <a:r>
              <a:rPr lang="es-ES"/>
              <a:t>No se usa el punto. Se separa el nombre del método con uno o más espacios</a:t>
            </a:r>
          </a:p>
        </p:txBody>
      </p:sp>
    </p:spTree>
    <p:extLst>
      <p:ext uri="{BB962C8B-B14F-4D97-AF65-F5344CB8AC3E}">
        <p14:creationId xmlns:p14="http://schemas.microsoft.com/office/powerpoint/2010/main" val="2571691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/>
              <a:t>Llamando métodos con un parámetro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699527"/>
              </p:ext>
            </p:extLst>
          </p:nvPr>
        </p:nvGraphicFramePr>
        <p:xfrm>
          <a:off x="457200" y="1468864"/>
          <a:ext cx="82296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6709"/>
                <a:gridCol w="6102891"/>
              </a:tblGrid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String sub = str.substring(1);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Objective-c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NSString</a:t>
                      </a:r>
                      <a:r>
                        <a:rPr lang="es-ES" baseline="0"/>
                        <a:t> *sub = [str </a:t>
                      </a:r>
                      <a:r>
                        <a:rPr lang="es-ES"/>
                        <a:t>substringFromIndex</a:t>
                      </a:r>
                      <a:r>
                        <a:rPr lang="es-ES">
                          <a:solidFill>
                            <a:srgbClr val="FF0000"/>
                          </a:solidFill>
                        </a:rPr>
                        <a:t>:</a:t>
                      </a:r>
                      <a:r>
                        <a:rPr lang="es-ES"/>
                        <a:t>1</a:t>
                      </a:r>
                      <a:r>
                        <a:rPr lang="es-ES" baseline="0"/>
                        <a:t>];</a:t>
                      </a:r>
                      <a:endParaRPr lang="es-E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CuadroTexto 3"/>
          <p:cNvSpPr txBox="1"/>
          <p:nvPr/>
        </p:nvSpPr>
        <p:spPr>
          <a:xfrm>
            <a:off x="587642" y="2928481"/>
            <a:ext cx="7971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Diferencias:</a:t>
            </a:r>
          </a:p>
          <a:p>
            <a:pPr marL="285750" indent="-285750">
              <a:buFont typeface="Arial"/>
              <a:buChar char="•"/>
            </a:pPr>
            <a:r>
              <a:rPr lang="es-ES"/>
              <a:t>Se usan los dos puntos ‘:’ para separar el nombre del método del parámetro</a:t>
            </a:r>
          </a:p>
        </p:txBody>
      </p:sp>
    </p:spTree>
    <p:extLst>
      <p:ext uri="{BB962C8B-B14F-4D97-AF65-F5344CB8AC3E}">
        <p14:creationId xmlns:p14="http://schemas.microsoft.com/office/powerpoint/2010/main" val="1628505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200"/>
              <a:t>Llamando métodos con dos o más parámetros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593067"/>
              </p:ext>
            </p:extLst>
          </p:nvPr>
        </p:nvGraphicFramePr>
        <p:xfrm>
          <a:off x="457200" y="1468864"/>
          <a:ext cx="82296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2596"/>
                <a:gridCol w="686700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50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500"/>
                        <a:t>String new = str.replace('a', 'A');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500"/>
                        <a:t>Objective-c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/>
                        <a:t>NSString</a:t>
                      </a:r>
                      <a:r>
                        <a:rPr lang="es-ES" sz="1500" baseline="0"/>
                        <a:t> *new = [str </a:t>
                      </a:r>
                      <a:r>
                        <a:rPr lang="es-ES" sz="1500"/>
                        <a:t>stringByReplacingOccurrencesOfString:@"a" </a:t>
                      </a:r>
                      <a:r>
                        <a:rPr lang="es-ES" sz="1500">
                          <a:solidFill>
                            <a:srgbClr val="FF0000"/>
                          </a:solidFill>
                        </a:rPr>
                        <a:t>withString:</a:t>
                      </a:r>
                      <a:r>
                        <a:rPr lang="es-ES" sz="1500"/>
                        <a:t>@"A"</a:t>
                      </a:r>
                      <a:r>
                        <a:rPr lang="es-ES" sz="1500" baseline="0"/>
                        <a:t>];</a:t>
                      </a:r>
                      <a:endParaRPr lang="es-ES" sz="15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CuadroTexto 3"/>
          <p:cNvSpPr txBox="1"/>
          <p:nvPr/>
        </p:nvSpPr>
        <p:spPr>
          <a:xfrm>
            <a:off x="587642" y="2663125"/>
            <a:ext cx="79710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Diferencias:</a:t>
            </a:r>
          </a:p>
          <a:p>
            <a:pPr marL="285750" indent="-285750">
              <a:buFont typeface="Arial"/>
              <a:buChar char="•"/>
            </a:pPr>
            <a:r>
              <a:rPr lang="es-ES"/>
              <a:t>El segundo y los siguientes parámetros deben separarse de los anteriores mediante una cadena con la estructura "indentificador:". La idea del identificador es que ayude a que el código sea más legible</a:t>
            </a:r>
            <a:br>
              <a:rPr lang="es-ES"/>
            </a:br>
            <a:endParaRPr lang="es-ES"/>
          </a:p>
          <a:p>
            <a:pPr marL="285750" indent="-285750">
              <a:buFont typeface="Arial"/>
              <a:buChar char="•"/>
            </a:pPr>
            <a:r>
              <a:rPr lang="es-ES"/>
              <a:t>Nótese que cuando existe un solo parámetro, el nombre del método es a su vez el prefijo del primer parámetro</a:t>
            </a:r>
          </a:p>
        </p:txBody>
      </p:sp>
    </p:spTree>
    <p:extLst>
      <p:ext uri="{BB962C8B-B14F-4D97-AF65-F5344CB8AC3E}">
        <p14:creationId xmlns:p14="http://schemas.microsoft.com/office/powerpoint/2010/main" val="3931096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200"/>
              <a:t>Firma de métodos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587642" y="1741044"/>
            <a:ext cx="797108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En java la firma de un método es el conjunto formado por su nombre y los tipos de sus parámetros, por eso pueden existir dos métodos con nombres iguales pero tipos de parámetros diferentes:</a:t>
            </a:r>
          </a:p>
          <a:p>
            <a:endParaRPr lang="es-ES"/>
          </a:p>
          <a:p>
            <a:pPr marL="285750" indent="-285750">
              <a:buFont typeface="Arial"/>
              <a:buChar char="•"/>
            </a:pPr>
            <a:r>
              <a:rPr lang="es-ES"/>
              <a:t>indexOf(int ch)   -&gt; La firma es </a:t>
            </a:r>
            <a:r>
              <a:rPr lang="es-ES" i="1"/>
              <a:t>('indexOf', int)</a:t>
            </a:r>
          </a:p>
          <a:p>
            <a:pPr marL="285750" indent="-285750">
              <a:buFont typeface="Arial"/>
              <a:buChar char="•"/>
            </a:pPr>
            <a:r>
              <a:rPr lang="es-ES"/>
              <a:t>indexOf(int ch, int fromIndex)  -&gt; la firma es </a:t>
            </a:r>
            <a:r>
              <a:rPr lang="es-ES" i="1"/>
              <a:t>('indexOf', int, int)</a:t>
            </a:r>
          </a:p>
          <a:p>
            <a:pPr marL="285750" indent="-285750">
              <a:buFont typeface="Arial"/>
              <a:buChar char="•"/>
            </a:pPr>
            <a:endParaRPr lang="es-ES"/>
          </a:p>
          <a:p>
            <a:r>
              <a:rPr lang="es-ES"/>
              <a:t>En Objective-C la firma del método es el conjunto formado por los nombres del métodos y los identificadores de los parámetros:</a:t>
            </a:r>
          </a:p>
          <a:p>
            <a:endParaRPr lang="es-ES"/>
          </a:p>
          <a:p>
            <a:pPr marL="285750" indent="-285750">
              <a:buFont typeface="Arial"/>
              <a:buChar char="•"/>
            </a:pPr>
            <a:r>
              <a:rPr lang="es-ES"/>
              <a:t>- (NSRange)rangeOfString:(NSString *)aString -&gt; La firma es "</a:t>
            </a:r>
            <a:r>
              <a:rPr lang="es-ES" i="1"/>
              <a:t>rangeOfString:</a:t>
            </a:r>
            <a:r>
              <a:rPr lang="es-ES"/>
              <a:t>"</a:t>
            </a:r>
          </a:p>
          <a:p>
            <a:pPr marL="285750" indent="-285750">
              <a:buFont typeface="Arial"/>
              <a:buChar char="•"/>
            </a:pPr>
            <a:r>
              <a:rPr lang="es-ES"/>
              <a:t>- (NSRange)rangeOfString:(NSString *)aString options:(NSStringCompareOptions)mask -&gt; La firma es "</a:t>
            </a:r>
            <a:r>
              <a:rPr lang="es-ES" i="1"/>
              <a:t>rangeOfString:options:</a:t>
            </a:r>
            <a:r>
              <a:rPr lang="es-ES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620569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Organización de fuentes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203066" y="5904347"/>
            <a:ext cx="66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/>
              <a:t>Java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663949" y="1553131"/>
            <a:ext cx="1661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MiClase.java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63950" y="4544352"/>
            <a:ext cx="1661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OtraClase.java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5668389" y="5904347"/>
            <a:ext cx="1331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/>
              <a:t>Objective-C</a:t>
            </a:r>
          </a:p>
        </p:txBody>
      </p:sp>
      <p:grpSp>
        <p:nvGrpSpPr>
          <p:cNvPr id="22" name="Agrupar 21"/>
          <p:cNvGrpSpPr/>
          <p:nvPr/>
        </p:nvGrpSpPr>
        <p:grpSpPr>
          <a:xfrm>
            <a:off x="663949" y="1955133"/>
            <a:ext cx="1661898" cy="781824"/>
            <a:chOff x="4157764" y="1819640"/>
            <a:chExt cx="1661898" cy="781824"/>
          </a:xfrm>
        </p:grpSpPr>
        <p:sp>
          <p:nvSpPr>
            <p:cNvPr id="16" name="Recortar rectángulo de esquina sencilla 15"/>
            <p:cNvSpPr/>
            <p:nvPr/>
          </p:nvSpPr>
          <p:spPr>
            <a:xfrm>
              <a:off x="4157764" y="1819640"/>
              <a:ext cx="1661898" cy="710514"/>
            </a:xfrm>
            <a:prstGeom prst="snip1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4157764" y="1955133"/>
              <a:ext cx="16618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/>
                <a:t>class MiClase {</a:t>
              </a:r>
            </a:p>
            <a:p>
              <a:r>
                <a:rPr lang="es-ES"/>
                <a:t>……</a:t>
              </a:r>
            </a:p>
          </p:txBody>
        </p:sp>
      </p:grpSp>
      <p:grpSp>
        <p:nvGrpSpPr>
          <p:cNvPr id="21" name="Agrupar 20"/>
          <p:cNvGrpSpPr/>
          <p:nvPr/>
        </p:nvGrpSpPr>
        <p:grpSpPr>
          <a:xfrm>
            <a:off x="580415" y="3531942"/>
            <a:ext cx="2020189" cy="991533"/>
            <a:chOff x="3619282" y="5187655"/>
            <a:chExt cx="2020189" cy="991533"/>
          </a:xfrm>
        </p:grpSpPr>
        <p:sp>
          <p:nvSpPr>
            <p:cNvPr id="19" name="Recortar rectángulo de esquina sencilla 18"/>
            <p:cNvSpPr/>
            <p:nvPr/>
          </p:nvSpPr>
          <p:spPr>
            <a:xfrm>
              <a:off x="3619283" y="5203793"/>
              <a:ext cx="2020188" cy="975395"/>
            </a:xfrm>
            <a:prstGeom prst="snip1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3619282" y="5187655"/>
              <a:ext cx="18559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/>
                <a:t>class OtraClase{</a:t>
              </a:r>
            </a:p>
            <a:p>
              <a:r>
                <a:rPr lang="es-ES"/>
                <a:t>……</a:t>
              </a:r>
            </a:p>
          </p:txBody>
        </p:sp>
      </p:grpSp>
      <p:cxnSp>
        <p:nvCxnSpPr>
          <p:cNvPr id="24" name="Conector recto de flecha 23"/>
          <p:cNvCxnSpPr>
            <a:stCxn id="20" idx="0"/>
            <a:endCxn id="18" idx="2"/>
          </p:cNvCxnSpPr>
          <p:nvPr/>
        </p:nvCxnSpPr>
        <p:spPr>
          <a:xfrm flipH="1" flipV="1">
            <a:off x="1494898" y="2736957"/>
            <a:ext cx="13486" cy="794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ortar rectángulo de esquina sencilla 25"/>
          <p:cNvSpPr/>
          <p:nvPr/>
        </p:nvSpPr>
        <p:spPr>
          <a:xfrm>
            <a:off x="6559599" y="4318624"/>
            <a:ext cx="2127202" cy="725140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CuadroTexto 27"/>
          <p:cNvSpPr txBox="1"/>
          <p:nvPr/>
        </p:nvSpPr>
        <p:spPr>
          <a:xfrm>
            <a:off x="5214939" y="1905960"/>
            <a:ext cx="207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mi_clase.h</a:t>
            </a:r>
          </a:p>
        </p:txBody>
      </p:sp>
      <p:grpSp>
        <p:nvGrpSpPr>
          <p:cNvPr id="31" name="Agrupar 30"/>
          <p:cNvGrpSpPr/>
          <p:nvPr/>
        </p:nvGrpSpPr>
        <p:grpSpPr>
          <a:xfrm>
            <a:off x="5336923" y="2329625"/>
            <a:ext cx="2303179" cy="521251"/>
            <a:chOff x="5829033" y="2378798"/>
            <a:chExt cx="2303179" cy="521251"/>
          </a:xfrm>
        </p:grpSpPr>
        <p:sp>
          <p:nvSpPr>
            <p:cNvPr id="25" name="Recortar rectángulo de esquina sencilla 24"/>
            <p:cNvSpPr/>
            <p:nvPr/>
          </p:nvSpPr>
          <p:spPr>
            <a:xfrm>
              <a:off x="5829033" y="2378798"/>
              <a:ext cx="2303179" cy="521251"/>
            </a:xfrm>
            <a:prstGeom prst="snip1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CuadroTexto 29"/>
            <p:cNvSpPr txBox="1"/>
            <p:nvPr/>
          </p:nvSpPr>
          <p:spPr>
            <a:xfrm>
              <a:off x="5859449" y="2386969"/>
              <a:ext cx="2272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/>
                <a:t>@interface MiClase</a:t>
              </a:r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4077566" y="4248847"/>
            <a:ext cx="2140818" cy="970126"/>
            <a:chOff x="4077566" y="4605817"/>
            <a:chExt cx="2140818" cy="970126"/>
          </a:xfrm>
        </p:grpSpPr>
        <p:sp>
          <p:nvSpPr>
            <p:cNvPr id="27" name="Recortar rectángulo de esquina sencilla 26"/>
            <p:cNvSpPr/>
            <p:nvPr/>
          </p:nvSpPr>
          <p:spPr>
            <a:xfrm>
              <a:off x="4096521" y="4653058"/>
              <a:ext cx="2121863" cy="521251"/>
            </a:xfrm>
            <a:prstGeom prst="snip1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4096522" y="5206611"/>
              <a:ext cx="20744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/>
                <a:t>mi_clase.m</a:t>
              </a:r>
            </a:p>
          </p:txBody>
        </p:sp>
        <p:sp>
          <p:nvSpPr>
            <p:cNvPr id="33" name="CuadroTexto 32"/>
            <p:cNvSpPr txBox="1"/>
            <p:nvPr/>
          </p:nvSpPr>
          <p:spPr>
            <a:xfrm>
              <a:off x="4077566" y="4605817"/>
              <a:ext cx="20744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/>
                <a:t>@implementation MiClase</a:t>
              </a:r>
            </a:p>
          </p:txBody>
        </p:sp>
      </p:grpSp>
      <p:sp>
        <p:nvSpPr>
          <p:cNvPr id="34" name="CuadroTexto 33"/>
          <p:cNvSpPr txBox="1"/>
          <p:nvPr/>
        </p:nvSpPr>
        <p:spPr>
          <a:xfrm>
            <a:off x="1567491" y="2928101"/>
            <a:ext cx="1661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import MiClase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6657113" y="5023452"/>
            <a:ext cx="207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otra_clase.m</a:t>
            </a:r>
          </a:p>
        </p:txBody>
      </p:sp>
      <p:sp>
        <p:nvSpPr>
          <p:cNvPr id="37" name="CuadroTexto 36"/>
          <p:cNvSpPr txBox="1"/>
          <p:nvPr/>
        </p:nvSpPr>
        <p:spPr>
          <a:xfrm>
            <a:off x="6612327" y="4397432"/>
            <a:ext cx="2074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@implementation OtraClase</a:t>
            </a:r>
          </a:p>
        </p:txBody>
      </p:sp>
      <p:cxnSp>
        <p:nvCxnSpPr>
          <p:cNvPr id="39" name="Conector recto de flecha 38"/>
          <p:cNvCxnSpPr>
            <a:stCxn id="33" idx="0"/>
            <a:endCxn id="25" idx="1"/>
          </p:cNvCxnSpPr>
          <p:nvPr/>
        </p:nvCxnSpPr>
        <p:spPr>
          <a:xfrm flipV="1">
            <a:off x="5114803" y="2850876"/>
            <a:ext cx="1373710" cy="13979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>
            <a:stCxn id="26" idx="3"/>
            <a:endCxn id="25" idx="1"/>
          </p:cNvCxnSpPr>
          <p:nvPr/>
        </p:nvCxnSpPr>
        <p:spPr>
          <a:xfrm flipH="1" flipV="1">
            <a:off x="6488513" y="2850876"/>
            <a:ext cx="1134687" cy="1467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CuadroTexto 41"/>
          <p:cNvSpPr txBox="1"/>
          <p:nvPr/>
        </p:nvSpPr>
        <p:spPr>
          <a:xfrm>
            <a:off x="6817404" y="2947157"/>
            <a:ext cx="235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#import "mi_clase.h"</a:t>
            </a:r>
          </a:p>
        </p:txBody>
      </p:sp>
    </p:spTree>
    <p:extLst>
      <p:ext uri="{BB962C8B-B14F-4D97-AF65-F5344CB8AC3E}">
        <p14:creationId xmlns:p14="http://schemas.microsoft.com/office/powerpoint/2010/main" val="2231408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6612" y="2753100"/>
            <a:ext cx="8229600" cy="1143000"/>
          </a:xfrm>
        </p:spPr>
        <p:txBody>
          <a:bodyPr/>
          <a:lstStyle/>
          <a:p>
            <a:r>
              <a:rPr lang="es-ES" dirty="0" smtClean="0"/>
              <a:t>Ejercicio: </a:t>
            </a:r>
            <a:r>
              <a:rPr lang="es-ES" dirty="0" err="1" smtClean="0"/>
              <a:t>Ej</a:t>
            </a:r>
            <a:r>
              <a:rPr lang="es-ES" dirty="0" smtClean="0"/>
              <a:t> 00 </a:t>
            </a:r>
            <a:r>
              <a:rPr lang="es-ES" dirty="0" err="1" smtClean="0"/>
              <a:t>uso_metodos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67969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8233</TotalTime>
  <Words>766</Words>
  <Application>Microsoft Macintosh PowerPoint</Application>
  <PresentationFormat>Presentación en pantalla (4:3)</PresentationFormat>
  <Paragraphs>125</Paragraphs>
  <Slides>28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29" baseType="lpstr">
      <vt:lpstr>Tema de Office</vt:lpstr>
      <vt:lpstr>Introducción a Objective-C</vt:lpstr>
      <vt:lpstr>Hola!</vt:lpstr>
      <vt:lpstr>Árbol genealógico de Objetive-C</vt:lpstr>
      <vt:lpstr>Llamando métodos sin parámetros</vt:lpstr>
      <vt:lpstr>Llamando métodos con un parámetro</vt:lpstr>
      <vt:lpstr>Llamando métodos con dos o más parámetros</vt:lpstr>
      <vt:lpstr>Firma de métodos</vt:lpstr>
      <vt:lpstr>Organización de fuentes</vt:lpstr>
      <vt:lpstr>Ejercicio: Ej 00 uso_metodos</vt:lpstr>
      <vt:lpstr>Declaración de clases (Java)</vt:lpstr>
      <vt:lpstr>Declaración de clases (Objective-C)</vt:lpstr>
      <vt:lpstr>Declaración de clases (1/2)</vt:lpstr>
      <vt:lpstr>Declaración de clases (2/2)</vt:lpstr>
      <vt:lpstr>Creación de instancias</vt:lpstr>
      <vt:lpstr>Modificadores de acceso</vt:lpstr>
      <vt:lpstr>Modificadores de acceso</vt:lpstr>
      <vt:lpstr>Métodos inicializadores</vt:lpstr>
      <vt:lpstr>Métodos</vt:lpstr>
      <vt:lpstr>Mensajes</vt:lpstr>
      <vt:lpstr>Ej 01 - Mi primera clase</vt:lpstr>
      <vt:lpstr>Manejo de memoria</vt:lpstr>
      <vt:lpstr>Escenario #1: Yo creo yo destruyo (alloc/init/release)</vt:lpstr>
      <vt:lpstr>Escenario #2: Yo creo, otro destruye ( alloc/init/autorelease )</vt:lpstr>
      <vt:lpstr>Escenario #3: Composicion de instancias</vt:lpstr>
      <vt:lpstr>Uso de propiedades</vt:lpstr>
      <vt:lpstr>Protocolos</vt:lpstr>
      <vt:lpstr>Protocolos (Ejemplo)</vt:lpstr>
      <vt:lpstr>Referencias</vt:lpstr>
    </vt:vector>
  </TitlesOfParts>
  <Company>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Omar Gomez</dc:creator>
  <cp:lastModifiedBy>Tyler Durden</cp:lastModifiedBy>
  <cp:revision>91</cp:revision>
  <dcterms:created xsi:type="dcterms:W3CDTF">2012-04-03T13:15:15Z</dcterms:created>
  <dcterms:modified xsi:type="dcterms:W3CDTF">2014-07-06T16:56:16Z</dcterms:modified>
</cp:coreProperties>
</file>