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6A4FAE-688D-4D2C-9AFF-DD21D120BDE4}">
  <a:tblStyle styleId="{CE6A4FAE-688D-4D2C-9AFF-DD21D120BD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ca97e4d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cca97e4d9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ca97e4d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cca97e4d9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ca97e4d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cca97e4d9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ca97e4d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cca97e4d9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ca97e4d9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cca97e4d9f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ca97e4d9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cca97e4d9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ca97e4d9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cca97e4d9f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7" y="-811550"/>
            <a:ext cx="2325467" cy="2325467"/>
          </a:xfrm>
          <a:prstGeom prst="rect">
            <a:avLst/>
          </a:prstGeom>
          <a:noFill/>
          <a:ln>
            <a:noFill/>
          </a:ln>
        </p:spPr>
      </p:pic>
      <p:sp>
        <p:nvSpPr>
          <p:cNvPr id="85" name="Google Shape;85;p13"/>
          <p:cNvSpPr txBox="1"/>
          <p:nvPr/>
        </p:nvSpPr>
        <p:spPr>
          <a:xfrm>
            <a:off x="1214607" y="971268"/>
            <a:ext cx="8873700" cy="55443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rgbClr val="FF6600"/>
                </a:solidFill>
                <a:latin typeface="Calibri"/>
                <a:ea typeface="Calibri"/>
                <a:cs typeface="Calibri"/>
                <a:sym typeface="Calibri"/>
              </a:rPr>
              <a:t>Hate Speech detection using Transformers</a:t>
            </a:r>
            <a:endParaRPr>
              <a:solidFill>
                <a:srgbClr val="FF6600"/>
              </a:solidFill>
            </a:endParaRPr>
          </a:p>
          <a:p>
            <a:pPr indent="0" lvl="0" marL="0" marR="0" rtl="0" algn="l">
              <a:spcBef>
                <a:spcPts val="0"/>
              </a:spcBef>
              <a:spcAft>
                <a:spcPts val="0"/>
              </a:spcAft>
              <a:buNone/>
            </a:pPr>
            <a:r>
              <a:t/>
            </a:r>
            <a:endParaRPr sz="4000">
              <a:solidFill>
                <a:srgbClr val="FF6600"/>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en-US" sz="1800">
                <a:solidFill>
                  <a:srgbClr val="FF6600"/>
                </a:solidFill>
              </a:rPr>
              <a:t>Group Name: OMAJO</a:t>
            </a:r>
            <a:endParaRPr sz="1800">
              <a:solidFill>
                <a:srgbClr val="FF6600"/>
              </a:solidFill>
            </a:endParaRPr>
          </a:p>
          <a:p>
            <a:pPr indent="0" lvl="0" marL="0" rtl="0" algn="ctr">
              <a:lnSpc>
                <a:spcPct val="115000"/>
              </a:lnSpc>
              <a:spcBef>
                <a:spcPts val="0"/>
              </a:spcBef>
              <a:spcAft>
                <a:spcPts val="0"/>
              </a:spcAft>
              <a:buClr>
                <a:schemeClr val="dk1"/>
              </a:buClr>
              <a:buSzPts val="1100"/>
              <a:buFont typeface="Arial"/>
              <a:buNone/>
            </a:pPr>
            <a:r>
              <a:rPr lang="en-US" sz="1800">
                <a:solidFill>
                  <a:srgbClr val="FF6600"/>
                </a:solidFill>
              </a:rPr>
              <a:t>Name:Omar Hamdan</a:t>
            </a:r>
            <a:endParaRPr sz="1800">
              <a:solidFill>
                <a:srgbClr val="FF6600"/>
              </a:solidFill>
            </a:endParaRPr>
          </a:p>
          <a:p>
            <a:pPr indent="0" lvl="0" marL="0" rtl="0" algn="ctr">
              <a:lnSpc>
                <a:spcPct val="115000"/>
              </a:lnSpc>
              <a:spcBef>
                <a:spcPts val="0"/>
              </a:spcBef>
              <a:spcAft>
                <a:spcPts val="0"/>
              </a:spcAft>
              <a:buClr>
                <a:schemeClr val="dk1"/>
              </a:buClr>
              <a:buSzPts val="1100"/>
              <a:buFont typeface="Arial"/>
              <a:buNone/>
            </a:pPr>
            <a:r>
              <a:rPr lang="en-US" sz="1800">
                <a:solidFill>
                  <a:srgbClr val="FF6600"/>
                </a:solidFill>
              </a:rPr>
              <a:t>Email: o.hamdaan10@gmail.com</a:t>
            </a:r>
            <a:endParaRPr sz="1800">
              <a:solidFill>
                <a:srgbClr val="FF6600"/>
              </a:solidFill>
            </a:endParaRPr>
          </a:p>
          <a:p>
            <a:pPr indent="0" lvl="0" marL="0" rtl="0" algn="ctr">
              <a:lnSpc>
                <a:spcPct val="115000"/>
              </a:lnSpc>
              <a:spcBef>
                <a:spcPts val="0"/>
              </a:spcBef>
              <a:spcAft>
                <a:spcPts val="0"/>
              </a:spcAft>
              <a:buClr>
                <a:schemeClr val="dk1"/>
              </a:buClr>
              <a:buSzPts val="1100"/>
              <a:buFont typeface="Arial"/>
              <a:buNone/>
            </a:pPr>
            <a:r>
              <a:rPr lang="en-US" sz="1800">
                <a:solidFill>
                  <a:srgbClr val="FF6600"/>
                </a:solidFill>
              </a:rPr>
              <a:t>Country: Jordan</a:t>
            </a:r>
            <a:endParaRPr sz="1800">
              <a:solidFill>
                <a:srgbClr val="FF6600"/>
              </a:solidFill>
            </a:endParaRPr>
          </a:p>
          <a:p>
            <a:pPr indent="0" lvl="0" marL="0" rtl="0" algn="ctr">
              <a:lnSpc>
                <a:spcPct val="115000"/>
              </a:lnSpc>
              <a:spcBef>
                <a:spcPts val="0"/>
              </a:spcBef>
              <a:spcAft>
                <a:spcPts val="0"/>
              </a:spcAft>
              <a:buClr>
                <a:schemeClr val="dk1"/>
              </a:buClr>
              <a:buSzPts val="1100"/>
              <a:buFont typeface="Arial"/>
              <a:buNone/>
            </a:pPr>
            <a:r>
              <a:rPr lang="en-US" sz="1800">
                <a:solidFill>
                  <a:srgbClr val="FF6600"/>
                </a:solidFill>
              </a:rPr>
              <a:t>College: Princess Sumaya University For Technology </a:t>
            </a:r>
            <a:endParaRPr sz="1800">
              <a:solidFill>
                <a:srgbClr val="FF6600"/>
              </a:solidFill>
            </a:endParaRPr>
          </a:p>
          <a:p>
            <a:pPr indent="0" lvl="0" marL="0" rtl="0" algn="ctr">
              <a:lnSpc>
                <a:spcPct val="115000"/>
              </a:lnSpc>
              <a:spcBef>
                <a:spcPts val="0"/>
              </a:spcBef>
              <a:spcAft>
                <a:spcPts val="0"/>
              </a:spcAft>
              <a:buClr>
                <a:schemeClr val="dk1"/>
              </a:buClr>
              <a:buSzPts val="1100"/>
              <a:buFont typeface="Arial"/>
              <a:buNone/>
            </a:pPr>
            <a:r>
              <a:rPr lang="en-US" sz="1800">
                <a:solidFill>
                  <a:srgbClr val="FF6600"/>
                </a:solidFill>
              </a:rPr>
              <a:t>Specialization: NLP</a:t>
            </a:r>
            <a:endParaRPr sz="1800">
              <a:solidFill>
                <a:srgbClr val="FF6600"/>
              </a:solidFill>
            </a:endParaRPr>
          </a:p>
          <a:p>
            <a:pPr indent="0" lvl="0" marL="0" marR="0" rtl="0" algn="l">
              <a:spcBef>
                <a:spcPts val="0"/>
              </a:spcBef>
              <a:spcAft>
                <a:spcPts val="0"/>
              </a:spcAft>
              <a:buNone/>
            </a:pPr>
            <a:r>
              <a:t/>
            </a:r>
            <a:endParaRPr b="1" sz="2800">
              <a:solidFill>
                <a:srgbClr val="FF6600"/>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sz="2800">
                <a:solidFill>
                  <a:srgbClr val="FF6600"/>
                </a:solidFill>
                <a:latin typeface="Calibri"/>
                <a:ea typeface="Calibri"/>
                <a:cs typeface="Calibri"/>
                <a:sym typeface="Calibri"/>
              </a:rPr>
              <a:t>16/04/2024</a:t>
            </a:r>
            <a:endParaRPr b="1" sz="2800">
              <a:solidFill>
                <a:srgbClr val="FF6600"/>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6600"/>
              </a:buClr>
              <a:buSzPts val="6600"/>
              <a:buFont typeface="Arial"/>
              <a:buNone/>
            </a:pPr>
            <a:r>
              <a:t/>
            </a:r>
            <a:endParaRPr sz="6600">
              <a:solidFill>
                <a:srgbClr val="FF6600"/>
              </a:solidFill>
            </a:endParaRPr>
          </a:p>
          <a:p>
            <a:pPr indent="0" lvl="0" marL="0" rtl="0" algn="ctr">
              <a:spcBef>
                <a:spcPts val="0"/>
              </a:spcBef>
              <a:spcAft>
                <a:spcPts val="0"/>
              </a:spcAft>
              <a:buClr>
                <a:srgbClr val="FF6600"/>
              </a:buClr>
              <a:buSzPts val="6600"/>
              <a:buFont typeface="Arial"/>
              <a:buNone/>
            </a:pPr>
            <a:r>
              <a:t/>
            </a:r>
            <a:endParaRPr sz="6600">
              <a:solidFill>
                <a:srgbClr val="FF6600"/>
              </a:solidFill>
            </a:endParaRPr>
          </a:p>
          <a:p>
            <a:pPr indent="0" lvl="0" marL="0" rtl="0" algn="ctr">
              <a:spcBef>
                <a:spcPts val="0"/>
              </a:spcBef>
              <a:spcAft>
                <a:spcPts val="0"/>
              </a:spcAft>
              <a:buClr>
                <a:srgbClr val="FF6600"/>
              </a:buClr>
              <a:buSzPts val="6600"/>
              <a:buFont typeface="Arial"/>
              <a:buNone/>
            </a:pPr>
            <a:r>
              <a:t/>
            </a:r>
            <a:endParaRPr sz="6600">
              <a:solidFill>
                <a:srgbClr val="FF6600"/>
              </a:solidFill>
            </a:endParaRPr>
          </a:p>
          <a:p>
            <a:pPr indent="0" lvl="0" marL="0" rtl="0" algn="ctr">
              <a:spcBef>
                <a:spcPts val="0"/>
              </a:spcBef>
              <a:spcAft>
                <a:spcPts val="0"/>
              </a:spcAft>
              <a:buClr>
                <a:srgbClr val="FF6600"/>
              </a:buClr>
              <a:buSzPts val="6600"/>
              <a:buFont typeface="Arial"/>
              <a:buNone/>
            </a:pPr>
            <a:r>
              <a:rPr lang="en-US" sz="6600">
                <a:solidFill>
                  <a:srgbClr val="FF6600"/>
                </a:solidFill>
              </a:rPr>
              <a:t>Thank You</a:t>
            </a:r>
            <a:endParaRPr sz="2400"/>
          </a:p>
          <a:p>
            <a:pPr indent="0" lvl="0" marL="0" rtl="0" algn="ctr">
              <a:spcBef>
                <a:spcPts val="1000"/>
              </a:spcBef>
              <a:spcAft>
                <a:spcPts val="0"/>
              </a:spcAft>
              <a:buClr>
                <a:schemeClr val="dk1"/>
              </a:buClr>
              <a:buSzPts val="6600"/>
              <a:buFont typeface="Arial"/>
              <a:buNone/>
            </a:pPr>
            <a:r>
              <a:t/>
            </a:r>
            <a:endParaRPr sz="6600">
              <a:solidFill>
                <a:srgbClr val="FF6600"/>
              </a:solidFill>
            </a:endParaRPr>
          </a:p>
          <a:p>
            <a:pPr indent="0" lvl="0" marL="0" rtl="0" algn="l">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151" name="Google Shape;151;p2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r>
              <a:rPr lang="en-US" sz="2800"/>
              <a:t> Problem Statement</a:t>
            </a:r>
            <a:endParaRPr/>
          </a:p>
          <a:p>
            <a:pPr indent="0" lvl="0" marL="0" rtl="0" algn="just">
              <a:lnSpc>
                <a:spcPct val="90000"/>
              </a:lnSpc>
              <a:spcBef>
                <a:spcPts val="1000"/>
              </a:spcBef>
              <a:spcAft>
                <a:spcPts val="0"/>
              </a:spcAft>
              <a:buClr>
                <a:srgbClr val="FF6600"/>
              </a:buClr>
              <a:buSzPts val="2800"/>
              <a:buNone/>
            </a:pPr>
            <a:r>
              <a:rPr lang="en-US" sz="2800"/>
              <a:t>      EDA - Dataset Overview</a:t>
            </a:r>
            <a:endParaRPr sz="2800"/>
          </a:p>
          <a:p>
            <a:pPr indent="0" lvl="0" marL="0" rtl="0" algn="just">
              <a:lnSpc>
                <a:spcPct val="90000"/>
              </a:lnSpc>
              <a:spcBef>
                <a:spcPts val="1000"/>
              </a:spcBef>
              <a:spcAft>
                <a:spcPts val="0"/>
              </a:spcAft>
              <a:buClr>
                <a:srgbClr val="FF6600"/>
              </a:buClr>
              <a:buSzPts val="2800"/>
              <a:buNone/>
            </a:pPr>
            <a:r>
              <a:rPr lang="en-US" sz="2800"/>
              <a:t>	EDA - Statistical Summary</a:t>
            </a:r>
            <a:endParaRPr sz="2800"/>
          </a:p>
          <a:p>
            <a:pPr indent="0" lvl="0" marL="0" rtl="0" algn="just">
              <a:lnSpc>
                <a:spcPct val="90000"/>
              </a:lnSpc>
              <a:spcBef>
                <a:spcPts val="1000"/>
              </a:spcBef>
              <a:spcAft>
                <a:spcPts val="0"/>
              </a:spcAft>
              <a:buClr>
                <a:srgbClr val="FF6600"/>
              </a:buClr>
              <a:buSzPts val="2800"/>
              <a:buNone/>
            </a:pPr>
            <a:r>
              <a:rPr lang="en-US" sz="2800"/>
              <a:t>	EDA - Label Distribution</a:t>
            </a:r>
            <a:r>
              <a:rPr lang="en-US" sz="2800"/>
              <a:t> &amp; Data Integrity</a:t>
            </a:r>
            <a:endParaRPr sz="2800"/>
          </a:p>
          <a:p>
            <a:pPr indent="0" lvl="0" marL="0" rtl="0" algn="just">
              <a:lnSpc>
                <a:spcPct val="90000"/>
              </a:lnSpc>
              <a:spcBef>
                <a:spcPts val="1000"/>
              </a:spcBef>
              <a:spcAft>
                <a:spcPts val="0"/>
              </a:spcAft>
              <a:buClr>
                <a:srgbClr val="FF6600"/>
              </a:buClr>
              <a:buSzPts val="2800"/>
              <a:buNone/>
            </a:pPr>
            <a:r>
              <a:rPr lang="en-US" sz="2800"/>
              <a:t>	EDA - Tweet Length Distribution</a:t>
            </a:r>
            <a:endParaRPr sz="2800"/>
          </a:p>
          <a:p>
            <a:pPr indent="0" lvl="0" marL="0" rtl="0" algn="just">
              <a:lnSpc>
                <a:spcPct val="90000"/>
              </a:lnSpc>
              <a:spcBef>
                <a:spcPts val="1000"/>
              </a:spcBef>
              <a:spcAft>
                <a:spcPts val="0"/>
              </a:spcAft>
              <a:buClr>
                <a:srgbClr val="FF6600"/>
              </a:buClr>
              <a:buSzPts val="2800"/>
              <a:buNone/>
            </a:pPr>
            <a:r>
              <a:rPr lang="en-US" sz="2800"/>
              <a:t>	EDA - Word Frequency Analysis</a:t>
            </a:r>
            <a:endParaRPr sz="2800"/>
          </a:p>
          <a:p>
            <a:pPr indent="0" lvl="0" marL="0" rtl="0" algn="just">
              <a:lnSpc>
                <a:spcPct val="90000"/>
              </a:lnSpc>
              <a:spcBef>
                <a:spcPts val="1000"/>
              </a:spcBef>
              <a:spcAft>
                <a:spcPts val="0"/>
              </a:spcAft>
              <a:buClr>
                <a:srgbClr val="FF6600"/>
              </a:buClr>
              <a:buSzPts val="2800"/>
              <a:buNone/>
            </a:pPr>
            <a:r>
              <a:rPr lang="en-US" sz="2800"/>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Problem Statement</a:t>
            </a:r>
            <a:endParaRPr/>
          </a:p>
        </p:txBody>
      </p:sp>
      <p:sp>
        <p:nvSpPr>
          <p:cNvPr id="98" name="Google Shape;98;p15"/>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In today's digital landscape, the rise of hate speech on social media threatens individual well-being and societal peace. With over 60% of users encountering hate speech, impacting 30% of them significantly, there's an urgent need for intervention. Our project aims to employ advanced machine learning to develop a model that detects hate speech on Twitter, helping platforms moderate content effectively. Designed to adapt to the evolving digital communication patterns, our model seeks to balance content moderation with free speech, envisioning social media as safe spaces for respectful and open dialogue.</a:t>
            </a:r>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 - Dataset Overview </a:t>
            </a:r>
            <a:endParaRPr/>
          </a:p>
        </p:txBody>
      </p:sp>
      <p:sp>
        <p:nvSpPr>
          <p:cNvPr id="105" name="Google Shape;105;p16"/>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1000"/>
              </a:spcBef>
              <a:spcAft>
                <a:spcPts val="0"/>
              </a:spcAft>
              <a:buClr>
                <a:srgbClr val="FF6600"/>
              </a:buClr>
              <a:buSzPts val="1680"/>
              <a:buNone/>
            </a:pPr>
            <a:r>
              <a:t/>
            </a:r>
            <a:endParaRPr sz="1979"/>
          </a:p>
          <a:p>
            <a:pPr indent="0" lvl="0" marL="0" rtl="0" algn="just">
              <a:lnSpc>
                <a:spcPct val="70000"/>
              </a:lnSpc>
              <a:spcBef>
                <a:spcPts val="1000"/>
              </a:spcBef>
              <a:spcAft>
                <a:spcPts val="0"/>
              </a:spcAft>
              <a:buClr>
                <a:srgbClr val="FF6600"/>
              </a:buClr>
              <a:buSzPts val="1960"/>
              <a:buNone/>
            </a:pPr>
            <a:r>
              <a:rPr lang="en-US" sz="2260">
                <a:solidFill>
                  <a:srgbClr val="FF6600"/>
                </a:solidFill>
              </a:rPr>
              <a:t>    </a:t>
            </a:r>
            <a:r>
              <a:rPr lang="en-US" sz="2260"/>
              <a:t>  </a:t>
            </a:r>
            <a:r>
              <a:rPr b="1" lang="en-US" sz="1070">
                <a:latin typeface="Arial"/>
                <a:ea typeface="Arial"/>
                <a:cs typeface="Arial"/>
                <a:sym typeface="Arial"/>
              </a:rPr>
              <a:t>Dataset Overview</a:t>
            </a:r>
            <a:endParaRPr b="1" sz="1070">
              <a:latin typeface="Arial"/>
              <a:ea typeface="Arial"/>
              <a:cs typeface="Arial"/>
              <a:sym typeface="Arial"/>
            </a:endParaRPr>
          </a:p>
          <a:p>
            <a:pPr indent="0" lvl="0" marL="0" rtl="0" algn="l">
              <a:lnSpc>
                <a:spcPct val="95000"/>
              </a:lnSpc>
              <a:spcBef>
                <a:spcPts val="0"/>
              </a:spcBef>
              <a:spcAft>
                <a:spcPts val="0"/>
              </a:spcAft>
              <a:buClr>
                <a:schemeClr val="dk1"/>
              </a:buClr>
              <a:buSzPts val="770"/>
              <a:buFont typeface="Arial"/>
              <a:buNone/>
            </a:pPr>
            <a:r>
              <a:rPr lang="en-US" sz="1035">
                <a:latin typeface="Arial"/>
                <a:ea typeface="Arial"/>
                <a:cs typeface="Arial"/>
                <a:sym typeface="Arial"/>
              </a:rPr>
              <a:t>We embarked on an initial exploratory data analysis to understand our dataset structure, types of data contained, and any immediate observations that could inform our subsequent analysis and modeling efforts. Here are our findings:</a:t>
            </a:r>
            <a:endParaRPr sz="1035">
              <a:latin typeface="Arial"/>
              <a:ea typeface="Arial"/>
              <a:cs typeface="Arial"/>
              <a:sym typeface="Arial"/>
            </a:endParaRPr>
          </a:p>
          <a:p>
            <a:pPr indent="0" lvl="0" marL="457200" rtl="0" algn="l">
              <a:lnSpc>
                <a:spcPct val="95000"/>
              </a:lnSpc>
              <a:spcBef>
                <a:spcPts val="1100"/>
              </a:spcBef>
              <a:spcAft>
                <a:spcPts val="0"/>
              </a:spcAft>
              <a:buNone/>
            </a:pPr>
            <a:r>
              <a:rPr b="1" lang="en-US" sz="1035">
                <a:latin typeface="Arial"/>
                <a:ea typeface="Arial"/>
                <a:cs typeface="Arial"/>
                <a:sym typeface="Arial"/>
              </a:rPr>
              <a:t>Dataset Composition</a:t>
            </a:r>
            <a:r>
              <a:rPr lang="en-US" sz="1035">
                <a:latin typeface="Arial"/>
                <a:ea typeface="Arial"/>
                <a:cs typeface="Arial"/>
                <a:sym typeface="Arial"/>
              </a:rPr>
              <a:t>: Our dataset includes tweets categorized into hate speech (</a:t>
            </a:r>
            <a:r>
              <a:rPr lang="en-US" sz="1035">
                <a:latin typeface="Roboto Mono"/>
                <a:ea typeface="Roboto Mono"/>
                <a:cs typeface="Roboto Mono"/>
                <a:sym typeface="Roboto Mono"/>
              </a:rPr>
              <a:t>1</a:t>
            </a:r>
            <a:r>
              <a:rPr lang="en-US" sz="1035">
                <a:latin typeface="Arial"/>
                <a:ea typeface="Arial"/>
                <a:cs typeface="Arial"/>
                <a:sym typeface="Arial"/>
              </a:rPr>
              <a:t>) and non-hate speech (</a:t>
            </a:r>
            <a:r>
              <a:rPr lang="en-US" sz="1035">
                <a:latin typeface="Roboto Mono"/>
                <a:ea typeface="Roboto Mono"/>
                <a:cs typeface="Roboto Mono"/>
                <a:sym typeface="Roboto Mono"/>
              </a:rPr>
              <a:t>0</a:t>
            </a:r>
            <a:r>
              <a:rPr lang="en-US" sz="1035">
                <a:latin typeface="Arial"/>
                <a:ea typeface="Arial"/>
                <a:cs typeface="Arial"/>
                <a:sym typeface="Arial"/>
              </a:rPr>
              <a:t>). Each tweet is uniquely identified by an </a:t>
            </a:r>
            <a:r>
              <a:rPr lang="en-US" sz="1035">
                <a:latin typeface="Roboto Mono"/>
                <a:ea typeface="Roboto Mono"/>
                <a:cs typeface="Roboto Mono"/>
                <a:sym typeface="Roboto Mono"/>
              </a:rPr>
              <a:t>id</a:t>
            </a:r>
            <a:r>
              <a:rPr lang="en-US" sz="1035">
                <a:latin typeface="Arial"/>
                <a:ea typeface="Arial"/>
                <a:cs typeface="Arial"/>
                <a:sym typeface="Arial"/>
              </a:rPr>
              <a:t> and is presented in both original (</a:t>
            </a:r>
            <a:r>
              <a:rPr lang="en-US" sz="1035">
                <a:latin typeface="Roboto Mono"/>
                <a:ea typeface="Roboto Mono"/>
                <a:cs typeface="Roboto Mono"/>
                <a:sym typeface="Roboto Mono"/>
              </a:rPr>
              <a:t>tweet</a:t>
            </a:r>
            <a:r>
              <a:rPr lang="en-US" sz="1035">
                <a:latin typeface="Arial"/>
                <a:ea typeface="Arial"/>
                <a:cs typeface="Arial"/>
                <a:sym typeface="Arial"/>
              </a:rPr>
              <a:t>) and pre-processed (</a:t>
            </a:r>
            <a:r>
              <a:rPr lang="en-US" sz="1035">
                <a:latin typeface="Roboto Mono"/>
                <a:ea typeface="Roboto Mono"/>
                <a:cs typeface="Roboto Mono"/>
                <a:sym typeface="Roboto Mono"/>
              </a:rPr>
              <a:t>cleaned_tweet</a:t>
            </a:r>
            <a:r>
              <a:rPr lang="en-US" sz="1035">
                <a:latin typeface="Arial"/>
                <a:ea typeface="Arial"/>
                <a:cs typeface="Arial"/>
                <a:sym typeface="Arial"/>
              </a:rPr>
              <a:t>) forms.</a:t>
            </a:r>
            <a:endParaRPr sz="1035">
              <a:latin typeface="Arial"/>
              <a:ea typeface="Arial"/>
              <a:cs typeface="Arial"/>
              <a:sym typeface="Arial"/>
            </a:endParaRPr>
          </a:p>
          <a:p>
            <a:pPr indent="0" lvl="0" marL="457200" rtl="0" algn="l">
              <a:lnSpc>
                <a:spcPct val="95000"/>
              </a:lnSpc>
              <a:spcBef>
                <a:spcPts val="1100"/>
              </a:spcBef>
              <a:spcAft>
                <a:spcPts val="0"/>
              </a:spcAft>
              <a:buNone/>
            </a:pPr>
            <a:r>
              <a:rPr b="1" lang="en-US" sz="1035">
                <a:latin typeface="Arial"/>
                <a:ea typeface="Arial"/>
                <a:cs typeface="Arial"/>
                <a:sym typeface="Arial"/>
              </a:rPr>
              <a:t>Initial Peek</a:t>
            </a:r>
            <a:r>
              <a:rPr lang="en-US" sz="1035">
                <a:latin typeface="Arial"/>
                <a:ea typeface="Arial"/>
                <a:cs typeface="Arial"/>
                <a:sym typeface="Arial"/>
              </a:rPr>
              <a:t>:</a:t>
            </a:r>
            <a:endParaRPr sz="1035">
              <a:latin typeface="Arial"/>
              <a:ea typeface="Arial"/>
              <a:cs typeface="Arial"/>
              <a:sym typeface="Arial"/>
            </a:endParaRPr>
          </a:p>
          <a:p>
            <a:pPr indent="-294322" lvl="1" marL="914400" rtl="0" algn="l">
              <a:lnSpc>
                <a:spcPct val="95000"/>
              </a:lnSpc>
              <a:spcBef>
                <a:spcPts val="1100"/>
              </a:spcBef>
              <a:spcAft>
                <a:spcPts val="0"/>
              </a:spcAft>
              <a:buSzPts val="1035"/>
              <a:buChar char="➢"/>
            </a:pPr>
            <a:r>
              <a:rPr lang="en-US" sz="1035">
                <a:latin typeface="Arial"/>
                <a:ea typeface="Arial"/>
                <a:cs typeface="Arial"/>
                <a:sym typeface="Arial"/>
              </a:rPr>
              <a:t>The dataset comprises four main columns: </a:t>
            </a:r>
            <a:r>
              <a:rPr lang="en-US" sz="1035">
                <a:latin typeface="Roboto Mono"/>
                <a:ea typeface="Roboto Mono"/>
                <a:cs typeface="Roboto Mono"/>
                <a:sym typeface="Roboto Mono"/>
              </a:rPr>
              <a:t>id</a:t>
            </a:r>
            <a:r>
              <a:rPr lang="en-US" sz="1035">
                <a:latin typeface="Arial"/>
                <a:ea typeface="Arial"/>
                <a:cs typeface="Arial"/>
                <a:sym typeface="Arial"/>
              </a:rPr>
              <a:t>, </a:t>
            </a:r>
            <a:r>
              <a:rPr lang="en-US" sz="1035">
                <a:latin typeface="Roboto Mono"/>
                <a:ea typeface="Roboto Mono"/>
                <a:cs typeface="Roboto Mono"/>
                <a:sym typeface="Roboto Mono"/>
              </a:rPr>
              <a:t>label</a:t>
            </a:r>
            <a:r>
              <a:rPr lang="en-US" sz="1035">
                <a:latin typeface="Arial"/>
                <a:ea typeface="Arial"/>
                <a:cs typeface="Arial"/>
                <a:sym typeface="Arial"/>
              </a:rPr>
              <a:t>, </a:t>
            </a:r>
            <a:r>
              <a:rPr lang="en-US" sz="1035">
                <a:latin typeface="Roboto Mono"/>
                <a:ea typeface="Roboto Mono"/>
                <a:cs typeface="Roboto Mono"/>
                <a:sym typeface="Roboto Mono"/>
              </a:rPr>
              <a:t>tweet</a:t>
            </a:r>
            <a:r>
              <a:rPr lang="en-US" sz="1035">
                <a:latin typeface="Arial"/>
                <a:ea typeface="Arial"/>
                <a:cs typeface="Arial"/>
                <a:sym typeface="Arial"/>
              </a:rPr>
              <a:t>, and </a:t>
            </a:r>
            <a:r>
              <a:rPr lang="en-US" sz="1035">
                <a:latin typeface="Roboto Mono"/>
                <a:ea typeface="Roboto Mono"/>
                <a:cs typeface="Roboto Mono"/>
                <a:sym typeface="Roboto Mono"/>
              </a:rPr>
              <a:t>cleaned_tweet</a:t>
            </a:r>
            <a:r>
              <a:rPr lang="en-US" sz="1035">
                <a:latin typeface="Arial"/>
                <a:ea typeface="Arial"/>
                <a:cs typeface="Arial"/>
                <a:sym typeface="Arial"/>
              </a:rPr>
              <a:t>.</a:t>
            </a:r>
            <a:endParaRPr sz="1035">
              <a:latin typeface="Arial"/>
              <a:ea typeface="Arial"/>
              <a:cs typeface="Arial"/>
              <a:sym typeface="Arial"/>
            </a:endParaRPr>
          </a:p>
          <a:p>
            <a:pPr indent="-294322" lvl="1" marL="914400" rtl="0" algn="l">
              <a:lnSpc>
                <a:spcPct val="95000"/>
              </a:lnSpc>
              <a:spcBef>
                <a:spcPts val="0"/>
              </a:spcBef>
              <a:spcAft>
                <a:spcPts val="0"/>
              </a:spcAft>
              <a:buSzPts val="1035"/>
              <a:buChar char="➢"/>
            </a:pPr>
            <a:r>
              <a:rPr lang="en-US" sz="1035">
                <a:latin typeface="Roboto Mono"/>
                <a:ea typeface="Roboto Mono"/>
                <a:cs typeface="Roboto Mono"/>
                <a:sym typeface="Roboto Mono"/>
              </a:rPr>
              <a:t>id</a:t>
            </a:r>
            <a:r>
              <a:rPr lang="en-US" sz="1035">
                <a:latin typeface="Arial"/>
                <a:ea typeface="Arial"/>
                <a:cs typeface="Arial"/>
                <a:sym typeface="Arial"/>
              </a:rPr>
              <a:t>: Unique identifier for each tweet.</a:t>
            </a:r>
            <a:endParaRPr sz="1035">
              <a:latin typeface="Arial"/>
              <a:ea typeface="Arial"/>
              <a:cs typeface="Arial"/>
              <a:sym typeface="Arial"/>
            </a:endParaRPr>
          </a:p>
          <a:p>
            <a:pPr indent="-294322" lvl="1" marL="914400" rtl="0" algn="l">
              <a:lnSpc>
                <a:spcPct val="95000"/>
              </a:lnSpc>
              <a:spcBef>
                <a:spcPts val="0"/>
              </a:spcBef>
              <a:spcAft>
                <a:spcPts val="0"/>
              </a:spcAft>
              <a:buSzPts val="1035"/>
              <a:buChar char="➢"/>
            </a:pPr>
            <a:r>
              <a:rPr lang="en-US" sz="1035">
                <a:latin typeface="Roboto Mono"/>
                <a:ea typeface="Roboto Mono"/>
                <a:cs typeface="Roboto Mono"/>
                <a:sym typeface="Roboto Mono"/>
              </a:rPr>
              <a:t>label</a:t>
            </a:r>
            <a:r>
              <a:rPr lang="en-US" sz="1035">
                <a:latin typeface="Arial"/>
                <a:ea typeface="Arial"/>
                <a:cs typeface="Arial"/>
                <a:sym typeface="Arial"/>
              </a:rPr>
              <a:t>: Indicates hate speech (</a:t>
            </a:r>
            <a:r>
              <a:rPr lang="en-US" sz="1035">
                <a:latin typeface="Roboto Mono"/>
                <a:ea typeface="Roboto Mono"/>
                <a:cs typeface="Roboto Mono"/>
                <a:sym typeface="Roboto Mono"/>
              </a:rPr>
              <a:t>1</a:t>
            </a:r>
            <a:r>
              <a:rPr lang="en-US" sz="1035">
                <a:latin typeface="Arial"/>
                <a:ea typeface="Arial"/>
                <a:cs typeface="Arial"/>
                <a:sym typeface="Arial"/>
              </a:rPr>
              <a:t>) or not (</a:t>
            </a:r>
            <a:r>
              <a:rPr lang="en-US" sz="1035">
                <a:latin typeface="Roboto Mono"/>
                <a:ea typeface="Roboto Mono"/>
                <a:cs typeface="Roboto Mono"/>
                <a:sym typeface="Roboto Mono"/>
              </a:rPr>
              <a:t>0</a:t>
            </a:r>
            <a:r>
              <a:rPr lang="en-US" sz="1035">
                <a:latin typeface="Arial"/>
                <a:ea typeface="Arial"/>
                <a:cs typeface="Arial"/>
                <a:sym typeface="Arial"/>
              </a:rPr>
              <a:t>).</a:t>
            </a:r>
            <a:endParaRPr sz="1035">
              <a:latin typeface="Arial"/>
              <a:ea typeface="Arial"/>
              <a:cs typeface="Arial"/>
              <a:sym typeface="Arial"/>
            </a:endParaRPr>
          </a:p>
          <a:p>
            <a:pPr indent="-294322" lvl="1" marL="914400" rtl="0" algn="l">
              <a:lnSpc>
                <a:spcPct val="95000"/>
              </a:lnSpc>
              <a:spcBef>
                <a:spcPts val="0"/>
              </a:spcBef>
              <a:spcAft>
                <a:spcPts val="0"/>
              </a:spcAft>
              <a:buSzPts val="1035"/>
              <a:buChar char="➢"/>
            </a:pPr>
            <a:r>
              <a:rPr lang="en-US" sz="1035">
                <a:latin typeface="Roboto Mono"/>
                <a:ea typeface="Roboto Mono"/>
                <a:cs typeface="Roboto Mono"/>
                <a:sym typeface="Roboto Mono"/>
              </a:rPr>
              <a:t>tweet</a:t>
            </a:r>
            <a:r>
              <a:rPr lang="en-US" sz="1035">
                <a:latin typeface="Arial"/>
                <a:ea typeface="Arial"/>
                <a:cs typeface="Arial"/>
                <a:sym typeface="Arial"/>
              </a:rPr>
              <a:t>: Original tweet text.</a:t>
            </a:r>
            <a:endParaRPr sz="1035">
              <a:latin typeface="Arial"/>
              <a:ea typeface="Arial"/>
              <a:cs typeface="Arial"/>
              <a:sym typeface="Arial"/>
            </a:endParaRPr>
          </a:p>
          <a:p>
            <a:pPr indent="-294322" lvl="1" marL="914400" rtl="0" algn="l">
              <a:lnSpc>
                <a:spcPct val="95000"/>
              </a:lnSpc>
              <a:spcBef>
                <a:spcPts val="0"/>
              </a:spcBef>
              <a:spcAft>
                <a:spcPts val="0"/>
              </a:spcAft>
              <a:buSzPts val="1035"/>
              <a:buChar char="➢"/>
            </a:pPr>
            <a:r>
              <a:rPr lang="en-US" sz="1035">
                <a:latin typeface="Roboto Mono"/>
                <a:ea typeface="Roboto Mono"/>
                <a:cs typeface="Roboto Mono"/>
                <a:sym typeface="Roboto Mono"/>
              </a:rPr>
              <a:t>cleaned_tweet</a:t>
            </a:r>
            <a:r>
              <a:rPr lang="en-US" sz="1035">
                <a:latin typeface="Arial"/>
                <a:ea typeface="Arial"/>
                <a:cs typeface="Arial"/>
                <a:sym typeface="Arial"/>
              </a:rPr>
              <a:t>: Pre-processed tweet text.</a:t>
            </a:r>
            <a:endParaRPr sz="1035">
              <a:latin typeface="Arial"/>
              <a:ea typeface="Arial"/>
              <a:cs typeface="Arial"/>
              <a:sym typeface="Arial"/>
            </a:endParaRPr>
          </a:p>
          <a:p>
            <a:pPr indent="0" lvl="0" marL="457200" rtl="0" algn="l">
              <a:lnSpc>
                <a:spcPct val="95000"/>
              </a:lnSpc>
              <a:spcBef>
                <a:spcPts val="1100"/>
              </a:spcBef>
              <a:spcAft>
                <a:spcPts val="0"/>
              </a:spcAft>
              <a:buNone/>
            </a:pPr>
            <a:r>
              <a:rPr b="1" lang="en-US" sz="1035">
                <a:latin typeface="Arial"/>
                <a:ea typeface="Arial"/>
                <a:cs typeface="Arial"/>
                <a:sym typeface="Arial"/>
              </a:rPr>
              <a:t>Dataset Shape</a:t>
            </a:r>
            <a:r>
              <a:rPr lang="en-US" sz="1035">
                <a:latin typeface="Arial"/>
                <a:ea typeface="Arial"/>
                <a:cs typeface="Arial"/>
                <a:sym typeface="Arial"/>
              </a:rPr>
              <a:t>:</a:t>
            </a:r>
            <a:endParaRPr sz="1035">
              <a:latin typeface="Arial"/>
              <a:ea typeface="Arial"/>
              <a:cs typeface="Arial"/>
              <a:sym typeface="Arial"/>
            </a:endParaRPr>
          </a:p>
          <a:p>
            <a:pPr indent="-294322" lvl="1" marL="914400" rtl="0" algn="l">
              <a:lnSpc>
                <a:spcPct val="95000"/>
              </a:lnSpc>
              <a:spcBef>
                <a:spcPts val="1100"/>
              </a:spcBef>
              <a:spcAft>
                <a:spcPts val="0"/>
              </a:spcAft>
              <a:buSzPts val="1035"/>
              <a:buChar char="➢"/>
            </a:pPr>
            <a:r>
              <a:rPr lang="en-US" sz="1035">
                <a:latin typeface="Arial"/>
                <a:ea typeface="Arial"/>
                <a:cs typeface="Arial"/>
                <a:sym typeface="Arial"/>
              </a:rPr>
              <a:t>Contains 31,962 rows and 4 columns.</a:t>
            </a:r>
            <a:endParaRPr sz="1035">
              <a:latin typeface="Arial"/>
              <a:ea typeface="Arial"/>
              <a:cs typeface="Arial"/>
              <a:sym typeface="Arial"/>
            </a:endParaRPr>
          </a:p>
          <a:p>
            <a:pPr indent="0" lvl="0" marL="457200" rtl="0" algn="l">
              <a:lnSpc>
                <a:spcPct val="95000"/>
              </a:lnSpc>
              <a:spcBef>
                <a:spcPts val="1100"/>
              </a:spcBef>
              <a:spcAft>
                <a:spcPts val="0"/>
              </a:spcAft>
              <a:buNone/>
            </a:pPr>
            <a:r>
              <a:rPr b="1" lang="en-US" sz="1035">
                <a:latin typeface="Arial"/>
                <a:ea typeface="Arial"/>
                <a:cs typeface="Arial"/>
                <a:sym typeface="Arial"/>
              </a:rPr>
              <a:t>Data Types and Completeness</a:t>
            </a:r>
            <a:r>
              <a:rPr lang="en-US" sz="1035">
                <a:latin typeface="Arial"/>
                <a:ea typeface="Arial"/>
                <a:cs typeface="Arial"/>
                <a:sym typeface="Arial"/>
              </a:rPr>
              <a:t>:</a:t>
            </a:r>
            <a:endParaRPr sz="1035">
              <a:latin typeface="Arial"/>
              <a:ea typeface="Arial"/>
              <a:cs typeface="Arial"/>
              <a:sym typeface="Arial"/>
            </a:endParaRPr>
          </a:p>
          <a:p>
            <a:pPr indent="-294322" lvl="1" marL="914400" rtl="0" algn="l">
              <a:lnSpc>
                <a:spcPct val="95000"/>
              </a:lnSpc>
              <a:spcBef>
                <a:spcPts val="1100"/>
              </a:spcBef>
              <a:spcAft>
                <a:spcPts val="0"/>
              </a:spcAft>
              <a:buSzPts val="1035"/>
              <a:buChar char="➢"/>
            </a:pPr>
            <a:r>
              <a:rPr lang="en-US" sz="1035">
                <a:latin typeface="Arial"/>
                <a:ea typeface="Arial"/>
                <a:cs typeface="Arial"/>
                <a:sym typeface="Arial"/>
              </a:rPr>
              <a:t>No missing values detected across all columns.</a:t>
            </a:r>
            <a:endParaRPr sz="1035">
              <a:latin typeface="Arial"/>
              <a:ea typeface="Arial"/>
              <a:cs typeface="Arial"/>
              <a:sym typeface="Arial"/>
            </a:endParaRPr>
          </a:p>
          <a:p>
            <a:pPr indent="-294322" lvl="1" marL="914400" rtl="0" algn="l">
              <a:lnSpc>
                <a:spcPct val="95000"/>
              </a:lnSpc>
              <a:spcBef>
                <a:spcPts val="0"/>
              </a:spcBef>
              <a:spcAft>
                <a:spcPts val="0"/>
              </a:spcAft>
              <a:buSzPts val="1035"/>
              <a:buChar char="➢"/>
            </a:pPr>
            <a:r>
              <a:rPr lang="en-US" sz="1035">
                <a:latin typeface="Arial"/>
                <a:ea typeface="Arial"/>
                <a:cs typeface="Arial"/>
                <a:sym typeface="Arial"/>
              </a:rPr>
              <a:t>Columns include two integers (</a:t>
            </a:r>
            <a:r>
              <a:rPr lang="en-US" sz="1035">
                <a:latin typeface="Roboto Mono"/>
                <a:ea typeface="Roboto Mono"/>
                <a:cs typeface="Roboto Mono"/>
                <a:sym typeface="Roboto Mono"/>
              </a:rPr>
              <a:t>id</a:t>
            </a:r>
            <a:r>
              <a:rPr lang="en-US" sz="1035">
                <a:latin typeface="Arial"/>
                <a:ea typeface="Arial"/>
                <a:cs typeface="Arial"/>
                <a:sym typeface="Arial"/>
              </a:rPr>
              <a:t>, </a:t>
            </a:r>
            <a:r>
              <a:rPr lang="en-US" sz="1035">
                <a:latin typeface="Roboto Mono"/>
                <a:ea typeface="Roboto Mono"/>
                <a:cs typeface="Roboto Mono"/>
                <a:sym typeface="Roboto Mono"/>
              </a:rPr>
              <a:t>label</a:t>
            </a:r>
            <a:r>
              <a:rPr lang="en-US" sz="1035">
                <a:latin typeface="Arial"/>
                <a:ea typeface="Arial"/>
                <a:cs typeface="Arial"/>
                <a:sym typeface="Arial"/>
              </a:rPr>
              <a:t>) and two strings (</a:t>
            </a:r>
            <a:r>
              <a:rPr lang="en-US" sz="1035">
                <a:latin typeface="Roboto Mono"/>
                <a:ea typeface="Roboto Mono"/>
                <a:cs typeface="Roboto Mono"/>
                <a:sym typeface="Roboto Mono"/>
              </a:rPr>
              <a:t>tweet</a:t>
            </a:r>
            <a:r>
              <a:rPr lang="en-US" sz="1035">
                <a:latin typeface="Arial"/>
                <a:ea typeface="Arial"/>
                <a:cs typeface="Arial"/>
                <a:sym typeface="Arial"/>
              </a:rPr>
              <a:t>, </a:t>
            </a:r>
            <a:r>
              <a:rPr lang="en-US" sz="1035">
                <a:latin typeface="Roboto Mono"/>
                <a:ea typeface="Roboto Mono"/>
                <a:cs typeface="Roboto Mono"/>
                <a:sym typeface="Roboto Mono"/>
              </a:rPr>
              <a:t>cleaned_tweet</a:t>
            </a:r>
            <a:r>
              <a:rPr lang="en-US" sz="1035">
                <a:latin typeface="Arial"/>
                <a:ea typeface="Arial"/>
                <a:cs typeface="Arial"/>
                <a:sym typeface="Arial"/>
              </a:rPr>
              <a:t>).</a:t>
            </a:r>
            <a:endParaRPr sz="1035">
              <a:latin typeface="Arial"/>
              <a:ea typeface="Arial"/>
              <a:cs typeface="Arial"/>
              <a:sym typeface="Arial"/>
            </a:endParaRPr>
          </a:p>
          <a:p>
            <a:pPr indent="0" lvl="0" marL="0" rtl="0" algn="l">
              <a:lnSpc>
                <a:spcPct val="95000"/>
              </a:lnSpc>
              <a:spcBef>
                <a:spcPts val="1100"/>
              </a:spcBef>
              <a:spcAft>
                <a:spcPts val="0"/>
              </a:spcAft>
              <a:buClr>
                <a:schemeClr val="dk1"/>
              </a:buClr>
              <a:buSzPts val="770"/>
              <a:buFont typeface="Arial"/>
              <a:buNone/>
            </a:pPr>
            <a:r>
              <a:t/>
            </a:r>
            <a:endParaRPr sz="1035">
              <a:latin typeface="Arial"/>
              <a:ea typeface="Arial"/>
              <a:cs typeface="Arial"/>
              <a:sym typeface="Arial"/>
            </a:endParaRPr>
          </a:p>
          <a:p>
            <a:pPr indent="0" lvl="0" marL="0" rtl="0" algn="just">
              <a:lnSpc>
                <a:spcPct val="70000"/>
              </a:lnSpc>
              <a:spcBef>
                <a:spcPts val="1000"/>
              </a:spcBef>
              <a:spcAft>
                <a:spcPts val="0"/>
              </a:spcAft>
              <a:buClr>
                <a:srgbClr val="FF6600"/>
              </a:buClr>
              <a:buSzPts val="1960"/>
              <a:buNone/>
            </a:pPr>
            <a:r>
              <a:t/>
            </a:r>
            <a:endParaRPr sz="2260">
              <a:solidFill>
                <a:srgbClr val="FF6600"/>
              </a:solidFill>
            </a:endParaRPr>
          </a:p>
          <a:p>
            <a:pPr indent="0" lvl="0" marL="0" rtl="0" algn="ctr">
              <a:lnSpc>
                <a:spcPct val="70000"/>
              </a:lnSpc>
              <a:spcBef>
                <a:spcPts val="1000"/>
              </a:spcBef>
              <a:spcAft>
                <a:spcPts val="0"/>
              </a:spcAft>
              <a:buClr>
                <a:schemeClr val="dk1"/>
              </a:buClr>
              <a:buSzPts val="2240"/>
              <a:buNone/>
            </a:pPr>
            <a:r>
              <a:t/>
            </a:r>
            <a:endParaRPr sz="2540">
              <a:solidFill>
                <a:srgbClr val="FF6600"/>
              </a:solidFill>
            </a:endParaRPr>
          </a:p>
          <a:p>
            <a:pPr indent="0" lvl="0" marL="0" rtl="0" algn="ctr">
              <a:lnSpc>
                <a:spcPct val="70000"/>
              </a:lnSpc>
              <a:spcBef>
                <a:spcPts val="1000"/>
              </a:spcBef>
              <a:spcAft>
                <a:spcPts val="0"/>
              </a:spcAft>
              <a:buClr>
                <a:schemeClr val="dk1"/>
              </a:buClr>
              <a:buSzPts val="1680"/>
              <a:buNone/>
            </a:pPr>
            <a:r>
              <a:t/>
            </a:r>
            <a:endParaRPr sz="1979">
              <a:solidFill>
                <a:srgbClr val="FF6600"/>
              </a:solidFill>
            </a:endParaRPr>
          </a:p>
          <a:p>
            <a:pPr indent="0" lvl="0" marL="0" rtl="0" algn="ctr">
              <a:lnSpc>
                <a:spcPct val="70000"/>
              </a:lnSpc>
              <a:spcBef>
                <a:spcPts val="1000"/>
              </a:spcBef>
              <a:spcAft>
                <a:spcPts val="0"/>
              </a:spcAft>
              <a:buClr>
                <a:schemeClr val="dk1"/>
              </a:buClr>
              <a:buSzPts val="1680"/>
              <a:buNone/>
            </a:pPr>
            <a:r>
              <a:t/>
            </a:r>
            <a:endParaRPr sz="1979">
              <a:solidFill>
                <a:srgbClr val="FF6600"/>
              </a:solidFill>
            </a:endParaRPr>
          </a:p>
        </p:txBody>
      </p:sp>
      <p:pic>
        <p:nvPicPr>
          <p:cNvPr id="106" name="Google Shape;106;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76"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 - Statistical Summary </a:t>
            </a:r>
            <a:endParaRPr/>
          </a:p>
        </p:txBody>
      </p:sp>
      <p:sp>
        <p:nvSpPr>
          <p:cNvPr id="112" name="Google Shape;112;p17"/>
          <p:cNvSpPr txBox="1"/>
          <p:nvPr>
            <p:ph idx="1" type="subTitle"/>
          </p:nvPr>
        </p:nvSpPr>
        <p:spPr>
          <a:xfrm>
            <a:off x="5733068" y="0"/>
            <a:ext cx="6459000" cy="6858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1050">
                <a:latin typeface="Arial"/>
                <a:ea typeface="Arial"/>
                <a:cs typeface="Arial"/>
                <a:sym typeface="Arial"/>
              </a:rPr>
              <a:t>Offers a numerical overview of the dataset, particularly useful for the </a:t>
            </a:r>
            <a:r>
              <a:rPr lang="en-US" sz="1050">
                <a:solidFill>
                  <a:srgbClr val="188038"/>
                </a:solidFill>
                <a:latin typeface="Roboto Mono"/>
                <a:ea typeface="Roboto Mono"/>
                <a:cs typeface="Roboto Mono"/>
                <a:sym typeface="Roboto Mono"/>
              </a:rPr>
              <a:t>label</a:t>
            </a:r>
            <a:r>
              <a:rPr lang="en-US" sz="1050">
                <a:latin typeface="Arial"/>
                <a:ea typeface="Arial"/>
                <a:cs typeface="Arial"/>
                <a:sym typeface="Arial"/>
              </a:rPr>
              <a:t> distribution.</a:t>
            </a:r>
            <a:endParaRPr sz="1050">
              <a:latin typeface="Arial"/>
              <a:ea typeface="Arial"/>
              <a:cs typeface="Arial"/>
              <a:sym typeface="Arial"/>
            </a:endParaRPr>
          </a:p>
          <a:p>
            <a:pPr indent="0" lvl="0" marL="0" rtl="0" algn="l">
              <a:lnSpc>
                <a:spcPct val="115000"/>
              </a:lnSpc>
              <a:spcBef>
                <a:spcPts val="1100"/>
              </a:spcBef>
              <a:spcAft>
                <a:spcPts val="0"/>
              </a:spcAft>
              <a:buNone/>
            </a:pPr>
            <a:r>
              <a:t/>
            </a:r>
            <a:endParaRPr sz="1050">
              <a:latin typeface="Arial"/>
              <a:ea typeface="Arial"/>
              <a:cs typeface="Arial"/>
              <a:sym typeface="Arial"/>
            </a:endParaRPr>
          </a:p>
          <a:p>
            <a:pPr indent="0" lvl="0" marL="0" rtl="0" algn="l">
              <a:lnSpc>
                <a:spcPct val="115000"/>
              </a:lnSpc>
              <a:spcBef>
                <a:spcPts val="1100"/>
              </a:spcBef>
              <a:spcAft>
                <a:spcPts val="0"/>
              </a:spcAft>
              <a:buNone/>
            </a:pPr>
            <a:r>
              <a:t/>
            </a:r>
            <a:endParaRPr sz="1050">
              <a:latin typeface="Arial"/>
              <a:ea typeface="Arial"/>
              <a:cs typeface="Arial"/>
              <a:sym typeface="Arial"/>
            </a:endParaRPr>
          </a:p>
          <a:p>
            <a:pPr indent="0" lvl="0" marL="0" rtl="0" algn="ctr">
              <a:lnSpc>
                <a:spcPct val="70000"/>
              </a:lnSpc>
              <a:spcBef>
                <a:spcPts val="1100"/>
              </a:spcBef>
              <a:spcAft>
                <a:spcPts val="0"/>
              </a:spcAft>
              <a:buClr>
                <a:schemeClr val="dk1"/>
              </a:buClr>
              <a:buSzPts val="1680"/>
              <a:buNone/>
            </a:pPr>
            <a:r>
              <a:t/>
            </a:r>
            <a:endParaRPr sz="1979"/>
          </a:p>
        </p:txBody>
      </p:sp>
      <p:pic>
        <p:nvPicPr>
          <p:cNvPr id="113" name="Google Shape;113;p17"/>
          <p:cNvPicPr preferRelativeResize="0"/>
          <p:nvPr/>
        </p:nvPicPr>
        <p:blipFill rotWithShape="1">
          <a:blip r:embed="rId3">
            <a:alphaModFix/>
          </a:blip>
          <a:srcRect b="0" l="0" r="0" t="0"/>
          <a:stretch/>
        </p:blipFill>
        <p:spPr>
          <a:xfrm>
            <a:off x="-75" y="5863771"/>
            <a:ext cx="1654627" cy="994232"/>
          </a:xfrm>
          <a:prstGeom prst="rect">
            <a:avLst/>
          </a:prstGeom>
          <a:noFill/>
          <a:ln>
            <a:noFill/>
          </a:ln>
        </p:spPr>
      </p:pic>
      <p:graphicFrame>
        <p:nvGraphicFramePr>
          <p:cNvPr id="114" name="Google Shape;114;p17"/>
          <p:cNvGraphicFramePr/>
          <p:nvPr/>
        </p:nvGraphicFramePr>
        <p:xfrm>
          <a:off x="5856525" y="557375"/>
          <a:ext cx="3000000" cy="3000000"/>
        </p:xfrm>
        <a:graphic>
          <a:graphicData uri="http://schemas.openxmlformats.org/drawingml/2006/table">
            <a:tbl>
              <a:tblPr>
                <a:noFill/>
                <a:tableStyleId>{CE6A4FAE-688D-4D2C-9AFF-DD21D120BDE4}</a:tableStyleId>
              </a:tblPr>
              <a:tblGrid>
                <a:gridCol w="1807225"/>
                <a:gridCol w="1807225"/>
                <a:gridCol w="1807225"/>
              </a:tblGrid>
              <a:tr h="3937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ID</a:t>
                      </a:r>
                      <a:endParaRPr/>
                    </a:p>
                  </a:txBody>
                  <a:tcPr marT="91425" marB="91425" marR="91425" marL="91425"/>
                </a:tc>
                <a:tc>
                  <a:txBody>
                    <a:bodyPr/>
                    <a:lstStyle/>
                    <a:p>
                      <a:pPr indent="0" lvl="0" marL="0" rtl="0" algn="l">
                        <a:spcBef>
                          <a:spcPts val="0"/>
                        </a:spcBef>
                        <a:spcAft>
                          <a:spcPts val="0"/>
                        </a:spcAft>
                        <a:buNone/>
                      </a:pPr>
                      <a:r>
                        <a:rPr lang="en-US"/>
                        <a:t>LABEL</a:t>
                      </a:r>
                      <a:endParaRPr/>
                    </a:p>
                  </a:txBody>
                  <a:tcPr marT="91425" marB="91425" marR="91425" marL="91425"/>
                </a:tc>
              </a:tr>
              <a:tr h="393775">
                <a:tc>
                  <a:txBody>
                    <a:bodyPr/>
                    <a:lstStyle/>
                    <a:p>
                      <a:pPr indent="0" lvl="0" marL="0" rtl="0" algn="l">
                        <a:spcBef>
                          <a:spcPts val="0"/>
                        </a:spcBef>
                        <a:spcAft>
                          <a:spcPts val="0"/>
                        </a:spcAft>
                        <a:buNone/>
                      </a:pPr>
                      <a:r>
                        <a:rPr lang="en-US"/>
                        <a:t>Count</a:t>
                      </a:r>
                      <a:endParaRPr/>
                    </a:p>
                  </a:txBody>
                  <a:tcPr marT="91425" marB="91425" marR="91425" marL="91425"/>
                </a:tc>
                <a:tc>
                  <a:txBody>
                    <a:bodyPr/>
                    <a:lstStyle/>
                    <a:p>
                      <a:pPr indent="0" lvl="0" marL="0" rtl="0" algn="l">
                        <a:spcBef>
                          <a:spcPts val="0"/>
                        </a:spcBef>
                        <a:spcAft>
                          <a:spcPts val="0"/>
                        </a:spcAft>
                        <a:buNone/>
                      </a:pPr>
                      <a:r>
                        <a:rPr lang="en-US"/>
                        <a:t>31962</a:t>
                      </a:r>
                      <a:endParaRPr/>
                    </a:p>
                  </a:txBody>
                  <a:tcPr marT="91425" marB="91425" marR="91425" marL="91425"/>
                </a:tc>
                <a:tc>
                  <a:txBody>
                    <a:bodyPr/>
                    <a:lstStyle/>
                    <a:p>
                      <a:pPr indent="0" lvl="0" marL="0" rtl="0" algn="l">
                        <a:spcBef>
                          <a:spcPts val="0"/>
                        </a:spcBef>
                        <a:spcAft>
                          <a:spcPts val="0"/>
                        </a:spcAft>
                        <a:buNone/>
                      </a:pPr>
                      <a:r>
                        <a:rPr lang="en-US"/>
                        <a:t>31962</a:t>
                      </a:r>
                      <a:endParaRPr/>
                    </a:p>
                  </a:txBody>
                  <a:tcPr marT="91425" marB="91425" marR="91425" marL="91425"/>
                </a:tc>
              </a:tr>
              <a:tr h="393775">
                <a:tc>
                  <a:txBody>
                    <a:bodyPr/>
                    <a:lstStyle/>
                    <a:p>
                      <a:pPr indent="0" lvl="0" marL="0" rtl="0" algn="l">
                        <a:spcBef>
                          <a:spcPts val="0"/>
                        </a:spcBef>
                        <a:spcAft>
                          <a:spcPts val="0"/>
                        </a:spcAft>
                        <a:buNone/>
                      </a:pPr>
                      <a:r>
                        <a:rPr lang="en-US"/>
                        <a:t>Mean</a:t>
                      </a:r>
                      <a:endParaRPr/>
                    </a:p>
                  </a:txBody>
                  <a:tcPr marT="91425" marB="91425" marR="91425" marL="91425"/>
                </a:tc>
                <a:tc>
                  <a:txBody>
                    <a:bodyPr/>
                    <a:lstStyle/>
                    <a:p>
                      <a:pPr indent="0" lvl="0" marL="0" rtl="0" algn="l">
                        <a:spcBef>
                          <a:spcPts val="0"/>
                        </a:spcBef>
                        <a:spcAft>
                          <a:spcPts val="0"/>
                        </a:spcAft>
                        <a:buNone/>
                      </a:pPr>
                      <a:r>
                        <a:rPr lang="en-US"/>
                        <a:t>15981.50</a:t>
                      </a:r>
                      <a:endParaRPr/>
                    </a:p>
                  </a:txBody>
                  <a:tcPr marT="91425" marB="91425" marR="91425" marL="91425"/>
                </a:tc>
                <a:tc>
                  <a:txBody>
                    <a:bodyPr/>
                    <a:lstStyle/>
                    <a:p>
                      <a:pPr indent="0" lvl="0" marL="0" rtl="0" algn="l">
                        <a:spcBef>
                          <a:spcPts val="0"/>
                        </a:spcBef>
                        <a:spcAft>
                          <a:spcPts val="0"/>
                        </a:spcAft>
                        <a:buNone/>
                      </a:pPr>
                      <a:r>
                        <a:rPr lang="en-US"/>
                        <a:t>0.070146</a:t>
                      </a:r>
                      <a:endParaRPr/>
                    </a:p>
                  </a:txBody>
                  <a:tcPr marT="91425" marB="91425" marR="91425" marL="91425"/>
                </a:tc>
              </a:tr>
              <a:tr h="393775">
                <a:tc>
                  <a:txBody>
                    <a:bodyPr/>
                    <a:lstStyle/>
                    <a:p>
                      <a:pPr indent="0" lvl="0" marL="0" rtl="0" algn="l">
                        <a:spcBef>
                          <a:spcPts val="0"/>
                        </a:spcBef>
                        <a:spcAft>
                          <a:spcPts val="0"/>
                        </a:spcAft>
                        <a:buNone/>
                      </a:pPr>
                      <a:r>
                        <a:rPr lang="en-US"/>
                        <a:t>Std</a:t>
                      </a:r>
                      <a:endParaRPr/>
                    </a:p>
                  </a:txBody>
                  <a:tcPr marT="91425" marB="91425" marR="91425" marL="91425"/>
                </a:tc>
                <a:tc>
                  <a:txBody>
                    <a:bodyPr/>
                    <a:lstStyle/>
                    <a:p>
                      <a:pPr indent="0" lvl="0" marL="0" rtl="0" algn="l">
                        <a:spcBef>
                          <a:spcPts val="0"/>
                        </a:spcBef>
                        <a:spcAft>
                          <a:spcPts val="0"/>
                        </a:spcAft>
                        <a:buNone/>
                      </a:pPr>
                      <a:r>
                        <a:rPr lang="en-US"/>
                        <a:t>9226.778988</a:t>
                      </a:r>
                      <a:endParaRPr/>
                    </a:p>
                  </a:txBody>
                  <a:tcPr marT="91425" marB="91425" marR="91425" marL="91425"/>
                </a:tc>
                <a:tc>
                  <a:txBody>
                    <a:bodyPr/>
                    <a:lstStyle/>
                    <a:p>
                      <a:pPr indent="0" lvl="0" marL="0" rtl="0" algn="l">
                        <a:spcBef>
                          <a:spcPts val="0"/>
                        </a:spcBef>
                        <a:spcAft>
                          <a:spcPts val="0"/>
                        </a:spcAft>
                        <a:buNone/>
                      </a:pPr>
                      <a:r>
                        <a:rPr lang="en-US"/>
                        <a:t>0.255397</a:t>
                      </a:r>
                      <a:endParaRPr/>
                    </a:p>
                  </a:txBody>
                  <a:tcPr marT="91425" marB="91425" marR="91425" marL="91425"/>
                </a:tc>
              </a:tr>
              <a:tr h="393775">
                <a:tc>
                  <a:txBody>
                    <a:bodyPr/>
                    <a:lstStyle/>
                    <a:p>
                      <a:pPr indent="0" lvl="0" marL="0" rtl="0" algn="l">
                        <a:spcBef>
                          <a:spcPts val="0"/>
                        </a:spcBef>
                        <a:spcAft>
                          <a:spcPts val="0"/>
                        </a:spcAft>
                        <a:buNone/>
                      </a:pPr>
                      <a:r>
                        <a:rPr lang="en-US"/>
                        <a:t>min</a:t>
                      </a:r>
                      <a:endParaRPr/>
                    </a:p>
                  </a:txBody>
                  <a:tcPr marT="91425" marB="91425" marR="91425" marL="91425"/>
                </a:tc>
                <a:tc>
                  <a:txBody>
                    <a:bodyPr/>
                    <a:lstStyle/>
                    <a:p>
                      <a:pPr indent="0" lvl="0" marL="0" rtl="0" algn="l">
                        <a:spcBef>
                          <a:spcPts val="0"/>
                        </a:spcBef>
                        <a:spcAft>
                          <a:spcPts val="0"/>
                        </a:spcAft>
                        <a:buNone/>
                      </a:pPr>
                      <a:r>
                        <a:rPr lang="en-US"/>
                        <a:t>1.0000000</a:t>
                      </a:r>
                      <a:endParaRPr/>
                    </a:p>
                  </a:txBody>
                  <a:tcPr marT="91425" marB="91425" marR="91425" marL="91425"/>
                </a:tc>
                <a:tc>
                  <a:txBody>
                    <a:bodyPr/>
                    <a:lstStyle/>
                    <a:p>
                      <a:pPr indent="0" lvl="0" marL="0" rtl="0" algn="l">
                        <a:spcBef>
                          <a:spcPts val="0"/>
                        </a:spcBef>
                        <a:spcAft>
                          <a:spcPts val="0"/>
                        </a:spcAft>
                        <a:buNone/>
                      </a:pPr>
                      <a:r>
                        <a:rPr lang="en-US"/>
                        <a:t>0.00000000</a:t>
                      </a:r>
                      <a:endParaRPr/>
                    </a:p>
                  </a:txBody>
                  <a:tcPr marT="91425" marB="91425" marR="91425" marL="91425"/>
                </a:tc>
              </a:tr>
              <a:tr h="393775">
                <a:tc>
                  <a:txBody>
                    <a:bodyPr/>
                    <a:lstStyle/>
                    <a:p>
                      <a:pPr indent="0" lvl="0" marL="0" rtl="0" algn="l">
                        <a:spcBef>
                          <a:spcPts val="0"/>
                        </a:spcBef>
                        <a:spcAft>
                          <a:spcPts val="0"/>
                        </a:spcAft>
                        <a:buClr>
                          <a:schemeClr val="dk1"/>
                        </a:buClr>
                        <a:buSzPts val="1100"/>
                        <a:buFont typeface="Arial"/>
                        <a:buNone/>
                      </a:pPr>
                      <a:r>
                        <a:rPr lang="en-US">
                          <a:solidFill>
                            <a:schemeClr val="dk1"/>
                          </a:solidFill>
                        </a:rPr>
                        <a:t>25%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7991.2500</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0.0000</a:t>
                      </a:r>
                      <a:endParaRPr>
                        <a:solidFill>
                          <a:schemeClr val="dk1"/>
                        </a:solidFill>
                      </a:endParaRPr>
                    </a:p>
                    <a:p>
                      <a:pPr indent="0" lvl="0" marL="0" rtl="0" algn="l">
                        <a:spcBef>
                          <a:spcPts val="0"/>
                        </a:spcBef>
                        <a:spcAft>
                          <a:spcPts val="0"/>
                        </a:spcAft>
                        <a:buNone/>
                      </a:pPr>
                      <a:r>
                        <a:t/>
                      </a:r>
                      <a:endParaRPr/>
                    </a:p>
                  </a:txBody>
                  <a:tcPr marT="91425" marB="91425" marR="91425" marL="91425"/>
                </a:tc>
              </a:tr>
              <a:tr h="605800">
                <a:tc>
                  <a:txBody>
                    <a:bodyPr/>
                    <a:lstStyle/>
                    <a:p>
                      <a:pPr indent="0" lvl="0" marL="0" rtl="0" algn="l">
                        <a:spcBef>
                          <a:spcPts val="0"/>
                        </a:spcBef>
                        <a:spcAft>
                          <a:spcPts val="0"/>
                        </a:spcAft>
                        <a:buNone/>
                      </a:pPr>
                      <a:r>
                        <a:rPr lang="en-US"/>
                        <a:t>50%</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15981.500000   </a:t>
                      </a:r>
                      <a:endParaRPr/>
                    </a:p>
                  </a:txBody>
                  <a:tcPr marT="91425" marB="91425" marR="91425" marL="91425"/>
                </a:tc>
                <a:tc>
                  <a:txBody>
                    <a:bodyPr/>
                    <a:lstStyle/>
                    <a:p>
                      <a:pPr indent="0" lvl="0" marL="0" rtl="0" algn="l">
                        <a:spcBef>
                          <a:spcPts val="0"/>
                        </a:spcBef>
                        <a:spcAft>
                          <a:spcPts val="0"/>
                        </a:spcAft>
                        <a:buNone/>
                      </a:pPr>
                      <a:r>
                        <a:rPr lang="en-US"/>
                        <a:t>0.0000</a:t>
                      </a:r>
                      <a:endParaRPr/>
                    </a:p>
                    <a:p>
                      <a:pPr indent="0" lvl="0" marL="0" rtl="0" algn="l">
                        <a:spcBef>
                          <a:spcPts val="0"/>
                        </a:spcBef>
                        <a:spcAft>
                          <a:spcPts val="0"/>
                        </a:spcAft>
                        <a:buNone/>
                      </a:pPr>
                      <a:r>
                        <a:t/>
                      </a:r>
                      <a:endParaRPr/>
                    </a:p>
                  </a:txBody>
                  <a:tcPr marT="91425" marB="91425" marR="91425" marL="91425"/>
                </a:tc>
              </a:tr>
              <a:tr h="605800">
                <a:tc>
                  <a:txBody>
                    <a:bodyPr/>
                    <a:lstStyle/>
                    <a:p>
                      <a:pPr indent="0" lvl="0" marL="0" rtl="0" algn="l">
                        <a:spcBef>
                          <a:spcPts val="0"/>
                        </a:spcBef>
                        <a:spcAft>
                          <a:spcPts val="0"/>
                        </a:spcAft>
                        <a:buNone/>
                      </a:pPr>
                      <a:r>
                        <a:rPr lang="en-US"/>
                        <a:t>75%</a:t>
                      </a:r>
                      <a:endParaRPr/>
                    </a:p>
                  </a:txBody>
                  <a:tcPr marT="91425" marB="91425" marR="91425" marL="91425"/>
                </a:tc>
                <a:tc>
                  <a:txBody>
                    <a:bodyPr/>
                    <a:lstStyle/>
                    <a:p>
                      <a:pPr indent="0" lvl="0" marL="0" rtl="0" algn="l">
                        <a:spcBef>
                          <a:spcPts val="0"/>
                        </a:spcBef>
                        <a:spcAft>
                          <a:spcPts val="0"/>
                        </a:spcAft>
                        <a:buNone/>
                      </a:pPr>
                      <a:r>
                        <a:rPr lang="en-US"/>
                        <a:t>23971.75000</a:t>
                      </a:r>
                      <a:endParaRPr/>
                    </a:p>
                  </a:txBody>
                  <a:tcPr marT="91425" marB="91425" marR="91425" marL="91425"/>
                </a:tc>
                <a:tc>
                  <a:txBody>
                    <a:bodyPr/>
                    <a:lstStyle/>
                    <a:p>
                      <a:pPr indent="0" lvl="0" marL="0" rtl="0" algn="l">
                        <a:spcBef>
                          <a:spcPts val="0"/>
                        </a:spcBef>
                        <a:spcAft>
                          <a:spcPts val="0"/>
                        </a:spcAft>
                        <a:buNone/>
                      </a:pPr>
                      <a:r>
                        <a:rPr lang="en-US"/>
                        <a:t>0.000000</a:t>
                      </a:r>
                      <a:endParaRPr/>
                    </a:p>
                  </a:txBody>
                  <a:tcPr marT="91425" marB="91425" marR="91425" marL="91425"/>
                </a:tc>
              </a:tr>
              <a:tr h="605800">
                <a:tc>
                  <a:txBody>
                    <a:bodyPr/>
                    <a:lstStyle/>
                    <a:p>
                      <a:pPr indent="0" lvl="0" marL="0" rtl="0" algn="l">
                        <a:spcBef>
                          <a:spcPts val="0"/>
                        </a:spcBef>
                        <a:spcAft>
                          <a:spcPts val="0"/>
                        </a:spcAft>
                        <a:buNone/>
                      </a:pPr>
                      <a:r>
                        <a:rPr lang="en-US"/>
                        <a:t>max</a:t>
                      </a:r>
                      <a:endParaRPr/>
                    </a:p>
                  </a:txBody>
                  <a:tcPr marT="91425" marB="91425" marR="91425" marL="91425"/>
                </a:tc>
                <a:tc>
                  <a:txBody>
                    <a:bodyPr/>
                    <a:lstStyle/>
                    <a:p>
                      <a:pPr indent="0" lvl="0" marL="0" rtl="0" algn="l">
                        <a:spcBef>
                          <a:spcPts val="0"/>
                        </a:spcBef>
                        <a:spcAft>
                          <a:spcPts val="0"/>
                        </a:spcAft>
                        <a:buNone/>
                      </a:pPr>
                      <a:r>
                        <a:rPr lang="en-US"/>
                        <a:t>31962</a:t>
                      </a:r>
                      <a:endParaRPr/>
                    </a:p>
                  </a:txBody>
                  <a:tcPr marT="91425" marB="91425" marR="91425" marL="91425"/>
                </a:tc>
                <a:tc>
                  <a:txBody>
                    <a:bodyPr/>
                    <a:lstStyle/>
                    <a:p>
                      <a:pPr indent="0" lvl="0" marL="0" rtl="0" algn="l">
                        <a:spcBef>
                          <a:spcPts val="0"/>
                        </a:spcBef>
                        <a:spcAft>
                          <a:spcPts val="0"/>
                        </a:spcAft>
                        <a:buNone/>
                      </a:pPr>
                      <a:r>
                        <a:rPr lang="en-US"/>
                        <a:t>1.0000</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r>
              <a:rPr b="1" lang="en-US">
                <a:solidFill>
                  <a:srgbClr val="FF6600"/>
                </a:solidFill>
              </a:rPr>
              <a:t>EDA - Label </a:t>
            </a:r>
            <a:r>
              <a:rPr b="1" lang="en-US">
                <a:solidFill>
                  <a:srgbClr val="FF6600"/>
                </a:solidFill>
              </a:rPr>
              <a:t>Distribution &amp; Data Integrity Check</a:t>
            </a:r>
            <a:r>
              <a:rPr b="1" lang="en-US">
                <a:solidFill>
                  <a:srgbClr val="FF6600"/>
                </a:solidFill>
              </a:rPr>
              <a:t>  </a:t>
            </a:r>
            <a:endParaRPr/>
          </a:p>
        </p:txBody>
      </p:sp>
      <p:sp>
        <p:nvSpPr>
          <p:cNvPr id="120" name="Google Shape;120;p18"/>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Autofit/>
          </a:bodyPr>
          <a:lstStyle/>
          <a:p>
            <a:pPr indent="-295275" lvl="0" marL="457200" rtl="0" algn="l">
              <a:lnSpc>
                <a:spcPct val="115000"/>
              </a:lnSpc>
              <a:spcBef>
                <a:spcPts val="1100"/>
              </a:spcBef>
              <a:spcAft>
                <a:spcPts val="0"/>
              </a:spcAft>
              <a:buSzPts val="1050"/>
              <a:buFont typeface="Arial"/>
              <a:buChar char="●"/>
            </a:pPr>
            <a:r>
              <a:rPr b="1" lang="en-US" sz="1050">
                <a:latin typeface="Arial"/>
                <a:ea typeface="Arial"/>
                <a:cs typeface="Arial"/>
                <a:sym typeface="Arial"/>
              </a:rPr>
              <a:t>Label </a:t>
            </a:r>
            <a:r>
              <a:rPr b="1" lang="en-US" sz="1050">
                <a:latin typeface="Arial"/>
                <a:ea typeface="Arial"/>
                <a:cs typeface="Arial"/>
                <a:sym typeface="Arial"/>
              </a:rPr>
              <a:t>Distribution</a:t>
            </a:r>
            <a:r>
              <a:rPr b="1" lang="en-US" sz="1050">
                <a:latin typeface="Arial"/>
                <a:ea typeface="Arial"/>
                <a:cs typeface="Arial"/>
                <a:sym typeface="Arial"/>
              </a:rPr>
              <a:t> : </a:t>
            </a:r>
            <a:r>
              <a:rPr lang="en-US" sz="1050">
                <a:latin typeface="Arial"/>
                <a:ea typeface="Arial"/>
                <a:cs typeface="Arial"/>
                <a:sym typeface="Arial"/>
              </a:rPr>
              <a:t>Essential for understanding the balance of classes within our dataset. The dataset is significantly skewed towards non-hate speech tweets.</a:t>
            </a:r>
            <a:endParaRPr sz="1050">
              <a:latin typeface="Arial"/>
              <a:ea typeface="Arial"/>
              <a:cs typeface="Arial"/>
              <a:sym typeface="Arial"/>
            </a:endParaRPr>
          </a:p>
          <a:p>
            <a:pPr indent="0" lvl="0" marL="3200400" rtl="0" algn="l">
              <a:lnSpc>
                <a:spcPct val="115000"/>
              </a:lnSpc>
              <a:spcBef>
                <a:spcPts val="1100"/>
              </a:spcBef>
              <a:spcAft>
                <a:spcPts val="0"/>
              </a:spcAft>
              <a:buClr>
                <a:schemeClr val="dk1"/>
              </a:buClr>
              <a:buSzPts val="1100"/>
              <a:buFont typeface="Arial"/>
              <a:buNone/>
            </a:pPr>
            <a:r>
              <a:t/>
            </a:r>
            <a:endParaRPr sz="10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457200" rtl="0" algn="l">
              <a:lnSpc>
                <a:spcPct val="115000"/>
              </a:lnSpc>
              <a:spcBef>
                <a:spcPts val="0"/>
              </a:spcBef>
              <a:spcAft>
                <a:spcPts val="0"/>
              </a:spcAft>
              <a:buNone/>
            </a:pPr>
            <a:r>
              <a:t/>
            </a:r>
            <a:endParaRPr b="1" sz="1100">
              <a:latin typeface="Arial"/>
              <a:ea typeface="Arial"/>
              <a:cs typeface="Arial"/>
              <a:sym typeface="Arial"/>
            </a:endParaRPr>
          </a:p>
          <a:p>
            <a:pPr indent="0" lvl="0" marL="457200" rtl="0" algn="l">
              <a:lnSpc>
                <a:spcPct val="115000"/>
              </a:lnSpc>
              <a:spcBef>
                <a:spcPts val="0"/>
              </a:spcBef>
              <a:spcAft>
                <a:spcPts val="0"/>
              </a:spcAft>
              <a:buNone/>
            </a:pPr>
            <a:r>
              <a:t/>
            </a:r>
            <a:endParaRPr b="1" sz="1100">
              <a:latin typeface="Arial"/>
              <a:ea typeface="Arial"/>
              <a:cs typeface="Arial"/>
              <a:sym typeface="Arial"/>
            </a:endParaRPr>
          </a:p>
          <a:p>
            <a:pPr indent="0" lvl="0" marL="457200" rtl="0" algn="l">
              <a:lnSpc>
                <a:spcPct val="115000"/>
              </a:lnSpc>
              <a:spcBef>
                <a:spcPts val="0"/>
              </a:spcBef>
              <a:spcAft>
                <a:spcPts val="0"/>
              </a:spcAft>
              <a:buNone/>
            </a:pPr>
            <a:r>
              <a:t/>
            </a:r>
            <a:endParaRPr b="1" sz="1100">
              <a:latin typeface="Arial"/>
              <a:ea typeface="Arial"/>
              <a:cs typeface="Arial"/>
              <a:sym typeface="Arial"/>
            </a:endParaRPr>
          </a:p>
          <a:p>
            <a:pPr indent="0" lvl="0" marL="457200" rtl="0" algn="l">
              <a:lnSpc>
                <a:spcPct val="115000"/>
              </a:lnSpc>
              <a:spcBef>
                <a:spcPts val="0"/>
              </a:spcBef>
              <a:spcAft>
                <a:spcPts val="0"/>
              </a:spcAft>
              <a:buNone/>
            </a:pPr>
            <a:r>
              <a:t/>
            </a:r>
            <a:endParaRPr b="1" sz="1100">
              <a:latin typeface="Arial"/>
              <a:ea typeface="Arial"/>
              <a:cs typeface="Arial"/>
              <a:sym typeface="Arial"/>
            </a:endParaRPr>
          </a:p>
          <a:p>
            <a:pPr indent="0" lvl="0" marL="457200" rtl="0" algn="l">
              <a:lnSpc>
                <a:spcPct val="115000"/>
              </a:lnSpc>
              <a:spcBef>
                <a:spcPts val="0"/>
              </a:spcBef>
              <a:spcAft>
                <a:spcPts val="0"/>
              </a:spcAft>
              <a:buNone/>
            </a:pPr>
            <a:r>
              <a:t/>
            </a:r>
            <a:endParaRPr b="1" sz="1100">
              <a:latin typeface="Arial"/>
              <a:ea typeface="Arial"/>
              <a:cs typeface="Arial"/>
              <a:sym typeface="Arial"/>
            </a:endParaRPr>
          </a:p>
          <a:p>
            <a:pPr indent="0" lvl="0" marL="457200" rtl="0" algn="l">
              <a:lnSpc>
                <a:spcPct val="115000"/>
              </a:lnSpc>
              <a:spcBef>
                <a:spcPts val="0"/>
              </a:spcBef>
              <a:spcAft>
                <a:spcPts val="0"/>
              </a:spcAft>
              <a:buNone/>
            </a:pPr>
            <a:r>
              <a:t/>
            </a:r>
            <a:endParaRPr b="1" sz="1100">
              <a:latin typeface="Arial"/>
              <a:ea typeface="Arial"/>
              <a:cs typeface="Arial"/>
              <a:sym typeface="Arial"/>
            </a:endParaRPr>
          </a:p>
          <a:p>
            <a:pPr indent="0" lvl="0" marL="457200" rtl="0" algn="l">
              <a:lnSpc>
                <a:spcPct val="115000"/>
              </a:lnSpc>
              <a:spcBef>
                <a:spcPts val="0"/>
              </a:spcBef>
              <a:spcAft>
                <a:spcPts val="0"/>
              </a:spcAft>
              <a:buNone/>
            </a:pPr>
            <a:r>
              <a:t/>
            </a:r>
            <a:endParaRPr b="1" sz="1100">
              <a:latin typeface="Arial"/>
              <a:ea typeface="Arial"/>
              <a:cs typeface="Arial"/>
              <a:sym typeface="Arial"/>
            </a:endParaRPr>
          </a:p>
          <a:p>
            <a:pPr indent="0" lvl="0" marL="457200" rtl="0" algn="l">
              <a:lnSpc>
                <a:spcPct val="115000"/>
              </a:lnSpc>
              <a:spcBef>
                <a:spcPts val="0"/>
              </a:spcBef>
              <a:spcAft>
                <a:spcPts val="0"/>
              </a:spcAft>
              <a:buNone/>
            </a:pPr>
            <a:r>
              <a:t/>
            </a:r>
            <a:endParaRPr b="1"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b="1" lang="en-US" sz="1100">
                <a:latin typeface="Arial"/>
                <a:ea typeface="Arial"/>
                <a:cs typeface="Arial"/>
                <a:sym typeface="Arial"/>
              </a:rPr>
              <a:t>Data Integrity Check</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914400" rtl="0" algn="l">
              <a:lnSpc>
                <a:spcPct val="115000"/>
              </a:lnSpc>
              <a:spcBef>
                <a:spcPts val="0"/>
              </a:spcBef>
              <a:spcAft>
                <a:spcPts val="0"/>
              </a:spcAft>
              <a:buNone/>
            </a:pPr>
            <a:r>
              <a:rPr lang="en-US" sz="1050">
                <a:latin typeface="Arial"/>
                <a:ea typeface="Arial"/>
                <a:cs typeface="Arial"/>
                <a:sym typeface="Arial"/>
              </a:rPr>
              <a:t>After initial exploration, we conducted a thorough check for data integrity issues, specifically focusing on missing values and duplicate entries.</a:t>
            </a:r>
            <a:endParaRPr sz="1050">
              <a:latin typeface="Arial"/>
              <a:ea typeface="Arial"/>
              <a:cs typeface="Arial"/>
              <a:sym typeface="Arial"/>
            </a:endParaRPr>
          </a:p>
          <a:p>
            <a:pPr indent="0" lvl="0" marL="914400" rtl="0" algn="l">
              <a:lnSpc>
                <a:spcPct val="115000"/>
              </a:lnSpc>
              <a:spcBef>
                <a:spcPts val="1100"/>
              </a:spcBef>
              <a:spcAft>
                <a:spcPts val="0"/>
              </a:spcAft>
              <a:buNone/>
            </a:pPr>
            <a:r>
              <a:rPr b="1" lang="en-US" sz="1050">
                <a:latin typeface="Arial"/>
                <a:ea typeface="Arial"/>
                <a:cs typeface="Arial"/>
                <a:sym typeface="Arial"/>
              </a:rPr>
              <a:t>Missing Values &amp; Duplicate Entries</a:t>
            </a:r>
            <a:r>
              <a:rPr lang="en-US" sz="1050">
                <a:latin typeface="Arial"/>
                <a:ea typeface="Arial"/>
                <a:cs typeface="Arial"/>
                <a:sym typeface="Arial"/>
              </a:rPr>
              <a:t>: We checked each column for missing &amp; duplicate values and found none across the dataset.</a:t>
            </a:r>
            <a:endParaRPr sz="1050">
              <a:latin typeface="Arial"/>
              <a:ea typeface="Arial"/>
              <a:cs typeface="Arial"/>
              <a:sym typeface="Arial"/>
            </a:endParaRPr>
          </a:p>
          <a:p>
            <a:pPr indent="0" lvl="0" marL="3200400" rtl="0" algn="l">
              <a:lnSpc>
                <a:spcPct val="115000"/>
              </a:lnSpc>
              <a:spcBef>
                <a:spcPts val="1100"/>
              </a:spcBef>
              <a:spcAft>
                <a:spcPts val="0"/>
              </a:spcAft>
              <a:buClr>
                <a:schemeClr val="dk1"/>
              </a:buClr>
              <a:buSzPts val="1100"/>
              <a:buFont typeface="Arial"/>
              <a:buNone/>
            </a:pPr>
            <a:r>
              <a:rPr lang="en-US" sz="1050">
                <a:latin typeface="Arial"/>
                <a:ea typeface="Arial"/>
                <a:cs typeface="Arial"/>
                <a:sym typeface="Arial"/>
              </a:rPr>
              <a:t>id               :          0</a:t>
            </a:r>
            <a:endParaRPr sz="1050">
              <a:latin typeface="Arial"/>
              <a:ea typeface="Arial"/>
              <a:cs typeface="Arial"/>
              <a:sym typeface="Arial"/>
            </a:endParaRPr>
          </a:p>
          <a:p>
            <a:pPr indent="0" lvl="0" marL="3200400" rtl="0" algn="l">
              <a:lnSpc>
                <a:spcPct val="115000"/>
              </a:lnSpc>
              <a:spcBef>
                <a:spcPts val="0"/>
              </a:spcBef>
              <a:spcAft>
                <a:spcPts val="0"/>
              </a:spcAft>
              <a:buClr>
                <a:schemeClr val="dk1"/>
              </a:buClr>
              <a:buSzPts val="1100"/>
              <a:buFont typeface="Arial"/>
              <a:buNone/>
            </a:pPr>
            <a:r>
              <a:rPr lang="en-US" sz="1050">
                <a:latin typeface="Arial"/>
                <a:ea typeface="Arial"/>
                <a:cs typeface="Arial"/>
                <a:sym typeface="Arial"/>
              </a:rPr>
              <a:t>label           :         0</a:t>
            </a:r>
            <a:endParaRPr sz="1050">
              <a:latin typeface="Arial"/>
              <a:ea typeface="Arial"/>
              <a:cs typeface="Arial"/>
              <a:sym typeface="Arial"/>
            </a:endParaRPr>
          </a:p>
          <a:p>
            <a:pPr indent="0" lvl="0" marL="3200400" rtl="0" algn="l">
              <a:lnSpc>
                <a:spcPct val="115000"/>
              </a:lnSpc>
              <a:spcBef>
                <a:spcPts val="0"/>
              </a:spcBef>
              <a:spcAft>
                <a:spcPts val="0"/>
              </a:spcAft>
              <a:buClr>
                <a:schemeClr val="dk1"/>
              </a:buClr>
              <a:buSzPts val="1100"/>
              <a:buNone/>
            </a:pPr>
            <a:r>
              <a:rPr lang="en-US" sz="1050">
                <a:latin typeface="Arial"/>
                <a:ea typeface="Arial"/>
                <a:cs typeface="Arial"/>
                <a:sym typeface="Arial"/>
              </a:rPr>
              <a:t>tweet           :</a:t>
            </a:r>
            <a:r>
              <a:rPr lang="en-US" sz="1050">
                <a:latin typeface="Arial"/>
                <a:ea typeface="Arial"/>
                <a:cs typeface="Arial"/>
                <a:sym typeface="Arial"/>
              </a:rPr>
              <a:t>        0</a:t>
            </a:r>
            <a:endParaRPr sz="1050">
              <a:latin typeface="Arial"/>
              <a:ea typeface="Arial"/>
              <a:cs typeface="Arial"/>
              <a:sym typeface="Arial"/>
            </a:endParaRPr>
          </a:p>
          <a:p>
            <a:pPr indent="0" lvl="0" marL="3200400" rtl="0" algn="l">
              <a:lnSpc>
                <a:spcPct val="115000"/>
              </a:lnSpc>
              <a:spcBef>
                <a:spcPts val="0"/>
              </a:spcBef>
              <a:spcAft>
                <a:spcPts val="0"/>
              </a:spcAft>
              <a:buClr>
                <a:schemeClr val="dk1"/>
              </a:buClr>
              <a:buSzPts val="1100"/>
              <a:buFont typeface="Arial"/>
              <a:buNone/>
            </a:pPr>
            <a:r>
              <a:rPr lang="en-US" sz="1050">
                <a:latin typeface="Arial"/>
                <a:ea typeface="Arial"/>
                <a:cs typeface="Arial"/>
                <a:sym typeface="Arial"/>
              </a:rPr>
              <a:t>cleaned_tweet   :  </a:t>
            </a:r>
            <a:r>
              <a:rPr lang="en-US" sz="1050">
                <a:latin typeface="Arial"/>
                <a:ea typeface="Arial"/>
                <a:cs typeface="Arial"/>
                <a:sym typeface="Arial"/>
              </a:rPr>
              <a:t>0</a:t>
            </a:r>
            <a:endParaRPr sz="10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latin typeface="Arial"/>
                <a:ea typeface="Arial"/>
                <a:cs typeface="Arial"/>
                <a:sym typeface="Arial"/>
              </a:rPr>
              <a:t>This preliminary analysis has set the stage for deeper dives into data preprocessing, feature engineering, and </a:t>
            </a:r>
            <a:endParaRPr sz="105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latin typeface="Arial"/>
                <a:ea typeface="Arial"/>
                <a:cs typeface="Arial"/>
                <a:sym typeface="Arial"/>
              </a:rPr>
              <a:t>ultimately, the development and evaluation of models for hate speech detection.</a:t>
            </a:r>
            <a:endParaRPr sz="1050">
              <a:latin typeface="Arial"/>
              <a:ea typeface="Arial"/>
              <a:cs typeface="Arial"/>
              <a:sym typeface="Arial"/>
            </a:endParaRPr>
          </a:p>
          <a:p>
            <a:pPr indent="0" lvl="0" marL="0" rtl="0" algn="ctr">
              <a:lnSpc>
                <a:spcPct val="70000"/>
              </a:lnSpc>
              <a:spcBef>
                <a:spcPts val="1000"/>
              </a:spcBef>
              <a:spcAft>
                <a:spcPts val="0"/>
              </a:spcAft>
              <a:buClr>
                <a:schemeClr val="dk1"/>
              </a:buClr>
              <a:buSzPts val="1680"/>
              <a:buNone/>
            </a:pPr>
            <a:r>
              <a:t/>
            </a:r>
            <a:endParaRPr sz="1979"/>
          </a:p>
        </p:txBody>
      </p:sp>
      <p:pic>
        <p:nvPicPr>
          <p:cNvPr id="121" name="Google Shape;121;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graphicFrame>
        <p:nvGraphicFramePr>
          <p:cNvPr id="122" name="Google Shape;122;p18"/>
          <p:cNvGraphicFramePr/>
          <p:nvPr/>
        </p:nvGraphicFramePr>
        <p:xfrm>
          <a:off x="6147175" y="679100"/>
          <a:ext cx="3000000" cy="3000000"/>
        </p:xfrm>
        <a:graphic>
          <a:graphicData uri="http://schemas.openxmlformats.org/drawingml/2006/table">
            <a:tbl>
              <a:tblPr>
                <a:noFill/>
                <a:tableStyleId>{CE6A4FAE-688D-4D2C-9AFF-DD21D120BDE4}</a:tableStyleId>
              </a:tblPr>
              <a:tblGrid>
                <a:gridCol w="2587625"/>
                <a:gridCol w="2587625"/>
              </a:tblGrid>
              <a:tr h="381500">
                <a:tc>
                  <a:txBody>
                    <a:bodyPr/>
                    <a:lstStyle/>
                    <a:p>
                      <a:pPr indent="0" lvl="0" marL="0" rtl="0" algn="l">
                        <a:spcBef>
                          <a:spcPts val="0"/>
                        </a:spcBef>
                        <a:spcAft>
                          <a:spcPts val="0"/>
                        </a:spcAft>
                        <a:buNone/>
                      </a:pPr>
                      <a:r>
                        <a:rPr lang="en-US"/>
                        <a:t>Label</a:t>
                      </a:r>
                      <a:endParaRPr/>
                    </a:p>
                  </a:txBody>
                  <a:tcPr marT="91425" marB="91425" marR="91425" marL="91425"/>
                </a:tc>
                <a:tc>
                  <a:txBody>
                    <a:bodyPr/>
                    <a:lstStyle/>
                    <a:p>
                      <a:pPr indent="0" lvl="0" marL="0" rtl="0" algn="l">
                        <a:spcBef>
                          <a:spcPts val="0"/>
                        </a:spcBef>
                        <a:spcAft>
                          <a:spcPts val="0"/>
                        </a:spcAft>
                        <a:buNone/>
                      </a:pPr>
                      <a:r>
                        <a:rPr lang="en-US"/>
                        <a:t>Label Counts</a:t>
                      </a:r>
                      <a:endParaRPr/>
                    </a:p>
                  </a:txBody>
                  <a:tcPr marT="91425" marB="91425" marR="91425" marL="91425"/>
                </a:tc>
              </a:tr>
              <a:tr h="3815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29720</a:t>
                      </a:r>
                      <a:endParaRPr/>
                    </a:p>
                  </a:txBody>
                  <a:tcPr marT="91425" marB="91425" marR="91425" marL="91425"/>
                </a:tc>
              </a:tr>
              <a:tr h="586925">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2242</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r>
              <a:rPr b="1" lang="en-US">
                <a:solidFill>
                  <a:srgbClr val="FF6600"/>
                </a:solidFill>
              </a:rPr>
              <a:t>EDA - Tweet Length Disrtibution  </a:t>
            </a:r>
            <a:endParaRPr/>
          </a:p>
        </p:txBody>
      </p:sp>
      <p:sp>
        <p:nvSpPr>
          <p:cNvPr id="128" name="Google Shape;128;p19"/>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l">
              <a:lnSpc>
                <a:spcPct val="70000"/>
              </a:lnSpc>
              <a:spcBef>
                <a:spcPts val="1000"/>
              </a:spcBef>
              <a:spcAft>
                <a:spcPts val="0"/>
              </a:spcAft>
              <a:buClr>
                <a:schemeClr val="dk1"/>
              </a:buClr>
              <a:buSzPts val="1680"/>
              <a:buNone/>
            </a:pPr>
            <a:r>
              <a:t/>
            </a:r>
            <a:endParaRPr sz="1979"/>
          </a:p>
          <a:p>
            <a:pPr indent="0" lvl="0" marL="0" rtl="0" algn="l">
              <a:lnSpc>
                <a:spcPct val="115000"/>
              </a:lnSpc>
              <a:spcBef>
                <a:spcPts val="1800"/>
              </a:spcBef>
              <a:spcAft>
                <a:spcPts val="0"/>
              </a:spcAft>
              <a:buClr>
                <a:schemeClr val="dk1"/>
              </a:buClr>
              <a:buSzPts val="1100"/>
              <a:buFont typeface="Arial"/>
              <a:buNone/>
            </a:pPr>
            <a:r>
              <a:rPr b="1" lang="en-US" sz="1700">
                <a:highlight>
                  <a:srgbClr val="FFFFFF"/>
                </a:highlight>
                <a:latin typeface="Arial"/>
                <a:ea typeface="Arial"/>
                <a:cs typeface="Arial"/>
                <a:sym typeface="Arial"/>
              </a:rPr>
              <a:t>Tweet Length Distribution Analysis</a:t>
            </a:r>
            <a:endParaRPr b="1" sz="1700">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US" sz="1050">
                <a:highlight>
                  <a:srgbClr val="FFFFFF"/>
                </a:highlight>
                <a:latin typeface="Arial"/>
                <a:ea typeface="Arial"/>
                <a:cs typeface="Arial"/>
                <a:sym typeface="Arial"/>
              </a:rPr>
              <a:t>We calculated the length of each cleaned tweet to explore the distribution of tweet lengths within our dataset. The length of a tweet is defined as the number of words it contains after preprocessing.</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050">
                <a:highlight>
                  <a:srgbClr val="FFFFFF"/>
                </a:highlight>
                <a:latin typeface="Arial"/>
                <a:ea typeface="Arial"/>
                <a:cs typeface="Arial"/>
                <a:sym typeface="Arial"/>
              </a:rPr>
              <a:t>The histogram indicates the majority of tweets are between 10 to 20 words long. A kernel density estimate (KDE) is also plotted to show the distribution trend. This information is crucial as it might impact the choice of tokenization and padding strategies when preparing the data for input into our NLP model.</a:t>
            </a:r>
            <a:endParaRPr sz="1050">
              <a:highlight>
                <a:srgbClr val="FFFFFF"/>
              </a:highlight>
              <a:latin typeface="Arial"/>
              <a:ea typeface="Arial"/>
              <a:cs typeface="Arial"/>
              <a:sym typeface="Arial"/>
            </a:endParaRPr>
          </a:p>
          <a:p>
            <a:pPr indent="0" lvl="0" marL="0" rtl="0" algn="l">
              <a:lnSpc>
                <a:spcPct val="70000"/>
              </a:lnSpc>
              <a:spcBef>
                <a:spcPts val="1000"/>
              </a:spcBef>
              <a:spcAft>
                <a:spcPts val="0"/>
              </a:spcAft>
              <a:buClr>
                <a:schemeClr val="dk1"/>
              </a:buClr>
              <a:buSzPts val="1680"/>
              <a:buNone/>
            </a:pPr>
            <a:r>
              <a:t/>
            </a:r>
            <a:endParaRPr sz="1979"/>
          </a:p>
        </p:txBody>
      </p:sp>
      <p:pic>
        <p:nvPicPr>
          <p:cNvPr id="129" name="Google Shape;129;p19"/>
          <p:cNvPicPr preferRelativeResize="0"/>
          <p:nvPr/>
        </p:nvPicPr>
        <p:blipFill>
          <a:blip r:embed="rId3">
            <a:alphaModFix/>
          </a:blip>
          <a:stretch>
            <a:fillRect/>
          </a:stretch>
        </p:blipFill>
        <p:spPr>
          <a:xfrm>
            <a:off x="5733150" y="77600"/>
            <a:ext cx="6412149" cy="3508400"/>
          </a:xfrm>
          <a:prstGeom prst="rect">
            <a:avLst/>
          </a:prstGeom>
          <a:noFill/>
          <a:ln>
            <a:noFill/>
          </a:ln>
        </p:spPr>
      </p:pic>
      <p:pic>
        <p:nvPicPr>
          <p:cNvPr id="130" name="Google Shape;130;p19"/>
          <p:cNvPicPr preferRelativeResize="0"/>
          <p:nvPr/>
        </p:nvPicPr>
        <p:blipFill rotWithShape="1">
          <a:blip r:embed="rId4">
            <a:alphaModFix/>
          </a:blip>
          <a:srcRect b="0" l="0" r="0" t="0"/>
          <a:stretch/>
        </p:blipFill>
        <p:spPr>
          <a:xfrm>
            <a:off x="0" y="5863771"/>
            <a:ext cx="1654627" cy="9942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r>
              <a:rPr b="1" lang="en-US">
                <a:solidFill>
                  <a:srgbClr val="FF6600"/>
                </a:solidFill>
              </a:rPr>
              <a:t>EDA - Word Frequency Analysis  </a:t>
            </a:r>
            <a:endParaRPr/>
          </a:p>
        </p:txBody>
      </p:sp>
      <p:sp>
        <p:nvSpPr>
          <p:cNvPr id="136" name="Google Shape;136;p20"/>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ctr">
              <a:lnSpc>
                <a:spcPct val="70000"/>
              </a:lnSpc>
              <a:spcBef>
                <a:spcPts val="1000"/>
              </a:spcBef>
              <a:spcAft>
                <a:spcPts val="0"/>
              </a:spcAft>
              <a:buClr>
                <a:schemeClr val="dk1"/>
              </a:buClr>
              <a:buSzPts val="1680"/>
              <a:buNone/>
            </a:pPr>
            <a:r>
              <a:t/>
            </a:r>
            <a:endParaRPr sz="1979"/>
          </a:p>
          <a:p>
            <a:pPr indent="0" lvl="0" marL="0" rtl="0" algn="l">
              <a:lnSpc>
                <a:spcPct val="115000"/>
              </a:lnSpc>
              <a:spcBef>
                <a:spcPts val="1800"/>
              </a:spcBef>
              <a:spcAft>
                <a:spcPts val="0"/>
              </a:spcAft>
              <a:buClr>
                <a:schemeClr val="dk1"/>
              </a:buClr>
              <a:buSzPts val="1100"/>
              <a:buNone/>
            </a:pPr>
            <a:r>
              <a:t/>
            </a:r>
            <a:endParaRPr sz="1979"/>
          </a:p>
          <a:p>
            <a:pPr indent="0" lvl="0" marL="0" rtl="0" algn="l">
              <a:lnSpc>
                <a:spcPct val="115000"/>
              </a:lnSpc>
              <a:spcBef>
                <a:spcPts val="1800"/>
              </a:spcBef>
              <a:spcAft>
                <a:spcPts val="0"/>
              </a:spcAft>
              <a:buClr>
                <a:schemeClr val="dk1"/>
              </a:buClr>
              <a:buSzPts val="1100"/>
              <a:buFont typeface="Arial"/>
              <a:buNone/>
            </a:pPr>
            <a:r>
              <a:rPr b="1" lang="en-US" sz="1700">
                <a:highlight>
                  <a:srgbClr val="FFFFFF"/>
                </a:highlight>
                <a:latin typeface="Arial"/>
                <a:ea typeface="Arial"/>
                <a:cs typeface="Arial"/>
                <a:sym typeface="Arial"/>
              </a:rPr>
              <a:t>Word Frequency Analysis</a:t>
            </a:r>
            <a:endParaRPr b="1" sz="1700">
              <a:highlight>
                <a:srgbClr val="FFFFFF"/>
              </a:highlight>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n-US" sz="1050">
                <a:highlight>
                  <a:srgbClr val="FFFFFF"/>
                </a:highlight>
                <a:latin typeface="Arial"/>
                <a:ea typeface="Arial"/>
                <a:cs typeface="Arial"/>
                <a:sym typeface="Arial"/>
              </a:rPr>
              <a:t>We consolidated all the cleaned tweets to form a collective text and then identified the most common words. This analysis helps in understanding the general vocabulary and discourse present in the tweets.</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050">
                <a:highlight>
                  <a:srgbClr val="FFFFFF"/>
                </a:highlight>
                <a:latin typeface="Arial"/>
                <a:ea typeface="Arial"/>
                <a:cs typeface="Arial"/>
                <a:sym typeface="Arial"/>
              </a:rPr>
              <a:t>The following bar chart visualizes the 20 most common words found in our dataset, providing insights into the recurrent themes and terms used in the tweets.</a:t>
            </a:r>
            <a:endParaRPr sz="1050">
              <a:highlight>
                <a:srgbClr val="FFFFFF"/>
              </a:highlight>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050">
                <a:highlight>
                  <a:srgbClr val="FFFFFF"/>
                </a:highlight>
                <a:latin typeface="Arial"/>
                <a:ea typeface="Arial"/>
                <a:cs typeface="Arial"/>
                <a:sym typeface="Arial"/>
              </a:rPr>
              <a:t>From the chart, we can observe that some of the most frequent words are common English words, which are typically known as 'stop words' in NLP. These words often require removal before further processing since they may not contribute meaningful information for analysis or modeling tasks.</a:t>
            </a:r>
            <a:endParaRPr sz="1050">
              <a:highlight>
                <a:srgbClr val="FFFFFF"/>
              </a:highlight>
              <a:latin typeface="Arial"/>
              <a:ea typeface="Arial"/>
              <a:cs typeface="Arial"/>
              <a:sym typeface="Arial"/>
            </a:endParaRPr>
          </a:p>
          <a:p>
            <a:pPr indent="0" lvl="0" marL="0" rtl="0" algn="l">
              <a:lnSpc>
                <a:spcPct val="70000"/>
              </a:lnSpc>
              <a:spcBef>
                <a:spcPts val="1000"/>
              </a:spcBef>
              <a:spcAft>
                <a:spcPts val="0"/>
              </a:spcAft>
              <a:buClr>
                <a:schemeClr val="dk1"/>
              </a:buClr>
              <a:buSzPts val="1680"/>
              <a:buNone/>
            </a:pPr>
            <a:r>
              <a:t/>
            </a:r>
            <a:endParaRPr sz="1979"/>
          </a:p>
        </p:txBody>
      </p:sp>
      <p:pic>
        <p:nvPicPr>
          <p:cNvPr id="137" name="Google Shape;137;p2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38" name="Google Shape;138;p20"/>
          <p:cNvPicPr preferRelativeResize="0"/>
          <p:nvPr/>
        </p:nvPicPr>
        <p:blipFill>
          <a:blip r:embed="rId4">
            <a:alphaModFix/>
          </a:blip>
          <a:stretch>
            <a:fillRect/>
          </a:stretch>
        </p:blipFill>
        <p:spPr>
          <a:xfrm>
            <a:off x="5733150" y="0"/>
            <a:ext cx="6357426" cy="456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sz="5500"/>
            </a:br>
            <a:r>
              <a:rPr b="1" lang="en-US" sz="5500">
                <a:solidFill>
                  <a:srgbClr val="FF6600"/>
                </a:solidFill>
              </a:rPr>
              <a:t>Technical Considerations and Recommendations</a:t>
            </a:r>
            <a:r>
              <a:rPr b="1" lang="en-US" sz="5500">
                <a:solidFill>
                  <a:srgbClr val="FF6600"/>
                </a:solidFill>
              </a:rPr>
              <a:t>  </a:t>
            </a:r>
            <a:endParaRPr sz="5500"/>
          </a:p>
        </p:txBody>
      </p:sp>
      <p:sp>
        <p:nvSpPr>
          <p:cNvPr id="144" name="Google Shape;144;p21"/>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Autofit/>
          </a:bodyPr>
          <a:lstStyle/>
          <a:p>
            <a:pPr indent="-311150" lvl="0" marL="457200" rtl="0" algn="l">
              <a:lnSpc>
                <a:spcPct val="70000"/>
              </a:lnSpc>
              <a:spcBef>
                <a:spcPts val="1000"/>
              </a:spcBef>
              <a:spcAft>
                <a:spcPts val="0"/>
              </a:spcAft>
              <a:buClr>
                <a:srgbClr val="3B3B3B"/>
              </a:buClr>
              <a:buSzPts val="1300"/>
              <a:buChar char="●"/>
            </a:pPr>
            <a:r>
              <a:rPr b="1" lang="en-US" sz="1300">
                <a:solidFill>
                  <a:srgbClr val="3B3B3B"/>
                </a:solidFill>
                <a:latin typeface="Arial"/>
                <a:ea typeface="Arial"/>
                <a:cs typeface="Arial"/>
                <a:sym typeface="Arial"/>
              </a:rPr>
              <a:t>Model Recommendations:</a:t>
            </a:r>
            <a:endParaRPr b="1"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rPr lang="en-US" sz="1300">
                <a:solidFill>
                  <a:srgbClr val="3B3B3B"/>
                </a:solidFill>
                <a:latin typeface="Arial"/>
                <a:ea typeface="Arial"/>
                <a:cs typeface="Arial"/>
                <a:sym typeface="Arial"/>
              </a:rPr>
              <a:t>Given the textual nature of the data, Transformer-based models are recommended due to their state-of-the-art performance on NLP tasks.</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rPr lang="en-US" sz="1300">
                <a:solidFill>
                  <a:srgbClr val="3B3B3B"/>
                </a:solidFill>
                <a:latin typeface="Arial"/>
                <a:ea typeface="Arial"/>
                <a:cs typeface="Arial"/>
                <a:sym typeface="Arial"/>
              </a:rPr>
              <a:t>BERT (Bidirectional Encoder Representations from Transformers): A pre-trained model that can be fine-tuned on our specific dataset to understand the context of each tweet better.</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rPr lang="en-US" sz="1300">
                <a:solidFill>
                  <a:srgbClr val="3B3B3B"/>
                </a:solidFill>
                <a:latin typeface="Arial"/>
                <a:ea typeface="Arial"/>
                <a:cs typeface="Arial"/>
                <a:sym typeface="Arial"/>
              </a:rPr>
              <a:t>RoBERTa (A Robustly Optimized BERT Pretraining Approach): An optimized version of BERT that has been trained on a larger dataset and longer, improving performance on text classification tasks.</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rPr lang="en-US" sz="1300">
                <a:solidFill>
                  <a:srgbClr val="3B3B3B"/>
                </a:solidFill>
                <a:latin typeface="Arial"/>
                <a:ea typeface="Arial"/>
                <a:cs typeface="Arial"/>
                <a:sym typeface="Arial"/>
              </a:rPr>
              <a:t>DistilBERT: A smaller, faster, cheaper, and lighter version of BERT that retains most of its performance, suitable for environments with computational constraints.</a:t>
            </a:r>
            <a:endParaRPr sz="1300">
              <a:solidFill>
                <a:srgbClr val="3B3B3B"/>
              </a:solidFill>
              <a:latin typeface="Arial"/>
              <a:ea typeface="Arial"/>
              <a:cs typeface="Arial"/>
              <a:sym typeface="Arial"/>
            </a:endParaRPr>
          </a:p>
          <a:p>
            <a:pPr indent="-311150" lvl="0" marL="457200" rtl="0" algn="l">
              <a:lnSpc>
                <a:spcPct val="70000"/>
              </a:lnSpc>
              <a:spcBef>
                <a:spcPts val="1000"/>
              </a:spcBef>
              <a:spcAft>
                <a:spcPts val="0"/>
              </a:spcAft>
              <a:buClr>
                <a:srgbClr val="3B3B3B"/>
              </a:buClr>
              <a:buSzPts val="1300"/>
              <a:buChar char="●"/>
            </a:pPr>
            <a:r>
              <a:rPr b="1" lang="en-US" sz="1300">
                <a:solidFill>
                  <a:srgbClr val="3B3B3B"/>
                </a:solidFill>
                <a:latin typeface="Arial"/>
                <a:ea typeface="Arial"/>
                <a:cs typeface="Arial"/>
                <a:sym typeface="Arial"/>
              </a:rPr>
              <a:t>Handling Class Imbalance:</a:t>
            </a:r>
            <a:endParaRPr b="1"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Font typeface="Arial"/>
              <a:buNone/>
            </a:pPr>
            <a:r>
              <a:rPr lang="en-US" sz="1300">
                <a:solidFill>
                  <a:srgbClr val="3B3B3B"/>
                </a:solidFill>
                <a:latin typeface="Arial"/>
                <a:ea typeface="Arial"/>
                <a:cs typeface="Arial"/>
                <a:sym typeface="Arial"/>
              </a:rPr>
              <a:t>Resampling Techniques: Oversampling the minority class (hate speech tweets) or undersampling the majority class to balance the dataset.</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Font typeface="Arial"/>
              <a:buNone/>
            </a:pPr>
            <a:r>
              <a:rPr lang="en-US" sz="1300">
                <a:solidFill>
                  <a:srgbClr val="3B3B3B"/>
                </a:solidFill>
                <a:latin typeface="Arial"/>
                <a:ea typeface="Arial"/>
                <a:cs typeface="Arial"/>
                <a:sym typeface="Arial"/>
              </a:rPr>
              <a:t>Class Weight Adjustment: Applying different weights to the classes during model training to make the model pay more attention to the minority class.</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Font typeface="Arial"/>
              <a:buNone/>
            </a:pPr>
            <a:r>
              <a:rPr lang="en-US" sz="1300">
                <a:solidFill>
                  <a:srgbClr val="3B3B3B"/>
                </a:solidFill>
                <a:latin typeface="Arial"/>
                <a:ea typeface="Arial"/>
                <a:cs typeface="Arial"/>
                <a:sym typeface="Arial"/>
              </a:rPr>
              <a:t>Synthetic Data Generation: Using techniques like SMOTE to generate synthetic examples of the minority class in feature space.</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None/>
            </a:pPr>
            <a:r>
              <a:rPr lang="en-US" sz="1300">
                <a:solidFill>
                  <a:srgbClr val="3B3B3B"/>
                </a:solidFill>
                <a:latin typeface="Arial"/>
                <a:ea typeface="Arial"/>
                <a:cs typeface="Arial"/>
                <a:sym typeface="Arial"/>
              </a:rPr>
              <a:t>Cost-Sensitive Training: Modify the loss function to impose a higher cost for misclassifying the minority class.</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Font typeface="Arial"/>
              <a:buNone/>
            </a:pPr>
            <a:r>
              <a:t/>
            </a:r>
            <a:endParaRPr sz="1300">
              <a:solidFill>
                <a:srgbClr val="3B3B3B"/>
              </a:solidFill>
              <a:latin typeface="Arial"/>
              <a:ea typeface="Arial"/>
              <a:cs typeface="Arial"/>
              <a:sym typeface="Arial"/>
            </a:endParaRPr>
          </a:p>
          <a:p>
            <a:pPr indent="-311150" lvl="0" marL="457200" rtl="0" algn="l">
              <a:lnSpc>
                <a:spcPct val="70000"/>
              </a:lnSpc>
              <a:spcBef>
                <a:spcPts val="1000"/>
              </a:spcBef>
              <a:spcAft>
                <a:spcPts val="0"/>
              </a:spcAft>
              <a:buClr>
                <a:srgbClr val="3B3B3B"/>
              </a:buClr>
              <a:buSzPts val="1300"/>
              <a:buChar char="●"/>
            </a:pPr>
            <a:r>
              <a:rPr b="1" lang="en-US" sz="1300">
                <a:solidFill>
                  <a:srgbClr val="3B3B3B"/>
                </a:solidFill>
                <a:latin typeface="Arial"/>
                <a:ea typeface="Arial"/>
                <a:cs typeface="Arial"/>
                <a:sym typeface="Arial"/>
              </a:rPr>
              <a:t>Preprocessing &amp; Tokenization:</a:t>
            </a:r>
            <a:endParaRPr b="1"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Font typeface="Arial"/>
              <a:buNone/>
            </a:pPr>
            <a:r>
              <a:rPr lang="en-US" sz="1300">
                <a:solidFill>
                  <a:srgbClr val="3B3B3B"/>
                </a:solidFill>
                <a:latin typeface="Arial"/>
                <a:ea typeface="Arial"/>
                <a:cs typeface="Arial"/>
                <a:sym typeface="Arial"/>
              </a:rPr>
              <a:t>Subword tokenization to handle the informality and creative text of tweets, which is common in social media text.</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100"/>
              <a:buFont typeface="Arial"/>
              <a:buNone/>
            </a:pPr>
            <a:r>
              <a:rPr lang="en-US" sz="1300">
                <a:solidFill>
                  <a:srgbClr val="3B3B3B"/>
                </a:solidFill>
                <a:latin typeface="Arial"/>
                <a:ea typeface="Arial"/>
                <a:cs typeface="Arial"/>
                <a:sym typeface="Arial"/>
              </a:rPr>
              <a:t>Removal of 'stop words' as identified in our word frequency analysis, to reduce noise and focus on meaningful text.</a:t>
            </a:r>
            <a:endParaRPr sz="1300">
              <a:solidFill>
                <a:srgbClr val="3B3B3B"/>
              </a:solidFill>
              <a:latin typeface="Arial"/>
              <a:ea typeface="Arial"/>
              <a:cs typeface="Arial"/>
              <a:sym typeface="Arial"/>
            </a:endParaRPr>
          </a:p>
          <a:p>
            <a:pPr indent="0" lvl="0" marL="0" rtl="0" algn="l">
              <a:lnSpc>
                <a:spcPct val="70000"/>
              </a:lnSpc>
              <a:spcBef>
                <a:spcPts val="1000"/>
              </a:spcBef>
              <a:spcAft>
                <a:spcPts val="0"/>
              </a:spcAft>
              <a:buClr>
                <a:schemeClr val="dk1"/>
              </a:buClr>
              <a:buSzPts val="1680"/>
              <a:buNone/>
            </a:pPr>
            <a:r>
              <a:t/>
            </a:r>
            <a:endParaRPr sz="1300">
              <a:solidFill>
                <a:srgbClr val="3B3B3B"/>
              </a:solidFill>
              <a:latin typeface="Arial"/>
              <a:ea typeface="Arial"/>
              <a:cs typeface="Arial"/>
              <a:sym typeface="Arial"/>
            </a:endParaRPr>
          </a:p>
        </p:txBody>
      </p:sp>
      <p:pic>
        <p:nvPicPr>
          <p:cNvPr id="145" name="Google Shape;145;p21"/>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