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68" r:id="rId4"/>
  </p:sldMasterIdLst>
  <p:notesMasterIdLst>
    <p:notesMasterId r:id="rId10"/>
  </p:notesMasterIdLst>
  <p:sldIdLst>
    <p:sldId id="288" r:id="rId5"/>
    <p:sldId id="269" r:id="rId6"/>
    <p:sldId id="270" r:id="rId7"/>
    <p:sldId id="284" r:id="rId8"/>
    <p:sldId id="27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2929"/>
    <a:srgbClr val="F6BE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نمط متوسط 2 - تميي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نمط ذو نسُق 1 - تمييز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380"/>
    <p:restoredTop sz="94660"/>
  </p:normalViewPr>
  <p:slideViewPr>
    <p:cSldViewPr snapToGrid="0">
      <p:cViewPr varScale="1">
        <p:scale>
          <a:sx n="79" d="100"/>
          <a:sy n="79" d="100"/>
        </p:scale>
        <p:origin x="82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FBA81A-3EB9-4F03-B692-F48D2BF9A926}" type="datetimeFigureOut">
              <a:rPr lang="en-US" smtClean="0"/>
              <a:t>5/20/2022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D17FDC-4A99-4EAD-8212-591247E5A731}" type="slidenum">
              <a:rPr lang="en-US" smtClean="0"/>
              <a:t>‹#›</a:t>
            </a:fld>
            <a:endParaRPr lang="en-US"/>
          </a:p>
        </p:txBody>
      </p:sp>
    </p:spTree>
    <p:extLst>
      <p:ext uri="{BB962C8B-B14F-4D97-AF65-F5344CB8AC3E}">
        <p14:creationId xmlns:p14="http://schemas.microsoft.com/office/powerpoint/2010/main" val="3309569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ar-SA"/>
              <a:t>انقر لتحرير نمط عنوان الشكل الرئيسي</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ar-SA"/>
              <a:t>انقر لتحرير نمط العنوان الفرعي للشكل الرئيسي</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5/20/2022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3436931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صورة بانورامية مع تسمية توضيحية">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ar-SA"/>
              <a:t>انقر لتحرير نمط عنوان الشكل الرئيسي</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ar-SA"/>
              <a:t>انقر فوق الأيقونة لإضافة صورة</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72345051-2045-45DA-935E-2E3CA1A69ADC}" type="datetimeFigureOut">
              <a:rPr lang="en-US" smtClean="0"/>
              <a:t>5/20/2022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1961811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العنوان والتسمية ال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ar-SA"/>
              <a:t>انقر لتحرير نمط عنوان الشكل الرئيسي</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72345051-2045-45DA-935E-2E3CA1A69ADC}" type="datetimeFigureOut">
              <a:rPr lang="en-US" smtClean="0"/>
              <a:t>5/20/2022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39988348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اقتباس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ar-SA"/>
              <a:t>انقر لتحرير نمط عنوان الشكل الرئيسي</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72345051-2045-45DA-935E-2E3CA1A69ADC}" type="datetimeFigureOut">
              <a:rPr lang="en-US" smtClean="0"/>
              <a:t>5/20/2022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883821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بطاقة اسم">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ar-SA"/>
              <a:t>انقر لتحرير نمط عنوان الشكل الرئيسي</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72345051-2045-45DA-935E-2E3CA1A69ADC}" type="datetimeFigureOut">
              <a:rPr lang="en-US" smtClean="0"/>
              <a:t>5/20/2022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17428508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أعمدة">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ar-SA"/>
              <a:t>انقر لتحرير نمط عنوان الشكل الرئيسي</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3" name="Date Placeholder 2"/>
          <p:cNvSpPr>
            <a:spLocks noGrp="1"/>
          </p:cNvSpPr>
          <p:nvPr>
            <p:ph type="dt" sz="half" idx="10"/>
          </p:nvPr>
        </p:nvSpPr>
        <p:spPr/>
        <p:txBody>
          <a:bodyPr/>
          <a:lstStyle/>
          <a:p>
            <a:fld id="{72345051-2045-45DA-935E-2E3CA1A69ADC}" type="datetimeFigureOut">
              <a:rPr lang="en-US" smtClean="0"/>
              <a:t>5/20/2022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37556227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أعمدة صور">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ar-SA"/>
              <a:t>انقر لتحرير نمط عنوان الشكل الرئيسي</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a:t>انقر فوق الأيقونة لإضافة صورة</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a:t>انقر فوق الأيقونة لإضافة صورة</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a:t>انقر فوق الأيقونة لإضافة صورة</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3" name="Date Placeholder 2"/>
          <p:cNvSpPr>
            <a:spLocks noGrp="1"/>
          </p:cNvSpPr>
          <p:nvPr>
            <p:ph type="dt" sz="half" idx="10"/>
          </p:nvPr>
        </p:nvSpPr>
        <p:spPr/>
        <p:txBody>
          <a:bodyPr/>
          <a:lstStyle/>
          <a:p>
            <a:fld id="{72345051-2045-45DA-935E-2E3CA1A69ADC}" type="datetimeFigureOut">
              <a:rPr lang="en-US" smtClean="0"/>
              <a:t>5/20/2022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0790171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p:txBody>
          <a:bodyPr vert="eaVert" ancho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5/20/2022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9129901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5/20/2022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265516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Content Placeholder 2"/>
          <p:cNvSpPr>
            <a:spLocks noGrp="1"/>
          </p:cNvSpPr>
          <p:nvPr>
            <p:ph idx="1"/>
          </p:nvPr>
        </p:nvSpPr>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5/20/2022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3072870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72345051-2045-45DA-935E-2E3CA1A69ADC}" type="datetimeFigureOut">
              <a:rPr lang="en-US" smtClean="0"/>
              <a:t>5/20/2022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511043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Date Placeholder 4"/>
          <p:cNvSpPr>
            <a:spLocks noGrp="1"/>
          </p:cNvSpPr>
          <p:nvPr>
            <p:ph type="dt" sz="half" idx="10"/>
          </p:nvPr>
        </p:nvSpPr>
        <p:spPr/>
        <p:txBody>
          <a:bodyPr/>
          <a:lstStyle/>
          <a:p>
            <a:fld id="{72345051-2045-45DA-935E-2E3CA1A69ADC}" type="datetimeFigureOut">
              <a:rPr lang="en-US" smtClean="0"/>
              <a:t>5/20/2022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007373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7" name="Date Placeholder 6"/>
          <p:cNvSpPr>
            <a:spLocks noGrp="1"/>
          </p:cNvSpPr>
          <p:nvPr>
            <p:ph type="dt" sz="half" idx="10"/>
          </p:nvPr>
        </p:nvSpPr>
        <p:spPr/>
        <p:txBody>
          <a:bodyPr/>
          <a:lstStyle/>
          <a:p>
            <a:fld id="{72345051-2045-45DA-935E-2E3CA1A69ADC}" type="datetimeFigureOut">
              <a:rPr lang="en-US" smtClean="0"/>
              <a:t>5/20/2022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1200358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Date Placeholder 2"/>
          <p:cNvSpPr>
            <a:spLocks noGrp="1"/>
          </p:cNvSpPr>
          <p:nvPr>
            <p:ph type="dt" sz="half" idx="10"/>
          </p:nvPr>
        </p:nvSpPr>
        <p:spPr/>
        <p:txBody>
          <a:bodyPr/>
          <a:lstStyle/>
          <a:p>
            <a:fld id="{72345051-2045-45DA-935E-2E3CA1A69ADC}" type="datetimeFigureOut">
              <a:rPr lang="en-US" smtClean="0"/>
              <a:t>5/20/2022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67849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345051-2045-45DA-935E-2E3CA1A69ADC}" type="datetimeFigureOut">
              <a:rPr lang="en-US" smtClean="0"/>
              <a:t>5/20/2022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114648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ar-SA"/>
              <a:t>انقر لتحرير نمط عنوان الشكل الرئيسي</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72345051-2045-45DA-935E-2E3CA1A69ADC}" type="datetimeFigureOut">
              <a:rPr lang="en-US" smtClean="0"/>
              <a:t>5/20/2022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094677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ar-SA"/>
              <a:t>انقر لتحرير نمط عنوان الشكل الرئيسي</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a:t>انقر فوق الأيقونة لإضافة صورة</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72345051-2045-45DA-935E-2E3CA1A69ADC}" type="datetimeFigureOut">
              <a:rPr lang="en-US" smtClean="0"/>
              <a:t>5/20/2022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075671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72345051-2045-45DA-935E-2E3CA1A69ADC}" type="datetimeFigureOut">
              <a:rPr lang="en-US" smtClean="0"/>
              <a:t>5/20/2022</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3738631904"/>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ctr" defTabSz="457200" rtl="1"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06000" algn="r" defTabSz="457200" rtl="1"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r" defTabSz="457200" rtl="1"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r" defTabSz="457200" rtl="1"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r" defTabSz="457200" rtl="1"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3" descr="صورة تحتوي على أدوات المائدة, أطباق&#10;&#10;تم إنشاء الوصف تلقائياً">
            <a:extLst>
              <a:ext uri="{FF2B5EF4-FFF2-40B4-BE49-F238E27FC236}">
                <a16:creationId xmlns:a16="http://schemas.microsoft.com/office/drawing/2014/main" id="{D00CA154-5AD6-3274-098D-548F6B080E22}"/>
              </a:ext>
            </a:extLst>
          </p:cNvPr>
          <p:cNvPicPr>
            <a:picLocks noChangeAspect="1"/>
          </p:cNvPicPr>
          <p:nvPr/>
        </p:nvPicPr>
        <p:blipFill rotWithShape="1">
          <a:blip r:embed="rId2">
            <a:alphaModFix amt="55000"/>
          </a:blip>
          <a:srcRect t="12259" b="5015"/>
          <a:stretch/>
        </p:blipFill>
        <p:spPr>
          <a:xfrm>
            <a:off x="21" y="-8389"/>
            <a:ext cx="12191979" cy="6177658"/>
          </a:xfrm>
          <a:custGeom>
            <a:avLst/>
            <a:gdLst/>
            <a:ahLst/>
            <a:cxnLst/>
            <a:rect l="l" t="t" r="r" b="b"/>
            <a:pathLst>
              <a:path w="12191999" h="6177668">
                <a:moveTo>
                  <a:pt x="6861986" y="6107659"/>
                </a:moveTo>
                <a:lnTo>
                  <a:pt x="6860986" y="6107739"/>
                </a:lnTo>
                <a:lnTo>
                  <a:pt x="6860759" y="6108287"/>
                </a:lnTo>
                <a:close/>
                <a:moveTo>
                  <a:pt x="0" y="0"/>
                </a:moveTo>
                <a:lnTo>
                  <a:pt x="12191999" y="0"/>
                </a:lnTo>
                <a:lnTo>
                  <a:pt x="12191999" y="5215324"/>
                </a:lnTo>
                <a:lnTo>
                  <a:pt x="12144282" y="5229900"/>
                </a:lnTo>
                <a:cubicBezTo>
                  <a:pt x="12016423" y="5267070"/>
                  <a:pt x="11888048" y="5302510"/>
                  <a:pt x="11759192" y="5336208"/>
                </a:cubicBezTo>
                <a:cubicBezTo>
                  <a:pt x="11344324" y="5446552"/>
                  <a:pt x="10926015" y="5542623"/>
                  <a:pt x="10505159" y="5627228"/>
                </a:cubicBezTo>
                <a:cubicBezTo>
                  <a:pt x="10171926" y="5694160"/>
                  <a:pt x="9837459" y="5754097"/>
                  <a:pt x="9501755" y="5807012"/>
                </a:cubicBezTo>
                <a:cubicBezTo>
                  <a:pt x="9180066" y="5857979"/>
                  <a:pt x="8857537" y="5903722"/>
                  <a:pt x="8534155" y="5944240"/>
                </a:cubicBezTo>
                <a:cubicBezTo>
                  <a:pt x="8286585" y="5975202"/>
                  <a:pt x="8038506" y="6001450"/>
                  <a:pt x="7790171" y="6026297"/>
                </a:cubicBezTo>
                <a:lnTo>
                  <a:pt x="7024337" y="6093812"/>
                </a:lnTo>
                <a:lnTo>
                  <a:pt x="7008892" y="6095938"/>
                </a:lnTo>
                <a:lnTo>
                  <a:pt x="6862735" y="6107599"/>
                </a:lnTo>
                <a:lnTo>
                  <a:pt x="6872248" y="6109467"/>
                </a:lnTo>
                <a:cubicBezTo>
                  <a:pt x="6883954" y="6109945"/>
                  <a:pt x="6896090" y="6107715"/>
                  <a:pt x="6907812" y="6107715"/>
                </a:cubicBezTo>
                <a:cubicBezTo>
                  <a:pt x="6923994" y="6107715"/>
                  <a:pt x="6940176" y="6105039"/>
                  <a:pt x="6956484" y="6104658"/>
                </a:cubicBezTo>
                <a:cubicBezTo>
                  <a:pt x="7188765" y="6099052"/>
                  <a:pt x="7420790" y="6086564"/>
                  <a:pt x="7652688" y="6071273"/>
                </a:cubicBezTo>
                <a:cubicBezTo>
                  <a:pt x="8002191" y="6048212"/>
                  <a:pt x="8351439" y="6019289"/>
                  <a:pt x="8699923" y="5982083"/>
                </a:cubicBezTo>
                <a:cubicBezTo>
                  <a:pt x="8986610" y="5952012"/>
                  <a:pt x="9272570" y="5916463"/>
                  <a:pt x="9557819" y="5875435"/>
                </a:cubicBezTo>
                <a:cubicBezTo>
                  <a:pt x="9943546" y="5819627"/>
                  <a:pt x="10327451" y="5753205"/>
                  <a:pt x="10709534" y="5676156"/>
                </a:cubicBezTo>
                <a:cubicBezTo>
                  <a:pt x="11171292" y="5582632"/>
                  <a:pt x="11629098" y="5472289"/>
                  <a:pt x="12081554" y="5341561"/>
                </a:cubicBezTo>
                <a:lnTo>
                  <a:pt x="12191999" y="5308238"/>
                </a:lnTo>
                <a:lnTo>
                  <a:pt x="12191999" y="5364054"/>
                </a:lnTo>
                <a:lnTo>
                  <a:pt x="11911964" y="5447316"/>
                </a:lnTo>
                <a:cubicBezTo>
                  <a:pt x="11616866" y="5529116"/>
                  <a:pt x="11319604" y="5601872"/>
                  <a:pt x="11020049" y="5667491"/>
                </a:cubicBezTo>
                <a:cubicBezTo>
                  <a:pt x="10703036" y="5737061"/>
                  <a:pt x="10384496" y="5798641"/>
                  <a:pt x="10064425" y="5852245"/>
                </a:cubicBezTo>
                <a:cubicBezTo>
                  <a:pt x="9798381" y="5896841"/>
                  <a:pt x="9531609" y="5936505"/>
                  <a:pt x="9264124" y="5971252"/>
                </a:cubicBezTo>
                <a:cubicBezTo>
                  <a:pt x="9061021" y="5997500"/>
                  <a:pt x="8857919" y="6022219"/>
                  <a:pt x="8654182" y="6042605"/>
                </a:cubicBezTo>
                <a:cubicBezTo>
                  <a:pt x="8416040" y="6065924"/>
                  <a:pt x="8177644" y="6087966"/>
                  <a:pt x="7938866" y="6105677"/>
                </a:cubicBezTo>
                <a:cubicBezTo>
                  <a:pt x="7628862" y="6128611"/>
                  <a:pt x="7318730" y="6146960"/>
                  <a:pt x="7008089" y="6158427"/>
                </a:cubicBezTo>
                <a:cubicBezTo>
                  <a:pt x="6855189" y="6164034"/>
                  <a:pt x="6702290" y="6167984"/>
                  <a:pt x="6549390" y="6172697"/>
                </a:cubicBezTo>
                <a:cubicBezTo>
                  <a:pt x="6510756" y="6170558"/>
                  <a:pt x="6472010" y="6172226"/>
                  <a:pt x="6433696" y="6177668"/>
                </a:cubicBezTo>
                <a:lnTo>
                  <a:pt x="6127899" y="6177668"/>
                </a:lnTo>
                <a:lnTo>
                  <a:pt x="6048391" y="6172953"/>
                </a:lnTo>
                <a:cubicBezTo>
                  <a:pt x="5810377" y="6160212"/>
                  <a:pt x="5572363" y="6146069"/>
                  <a:pt x="5334221" y="6135747"/>
                </a:cubicBezTo>
                <a:cubicBezTo>
                  <a:pt x="5026766" y="6123004"/>
                  <a:pt x="4719692" y="6101983"/>
                  <a:pt x="4413510" y="6072039"/>
                </a:cubicBezTo>
                <a:cubicBezTo>
                  <a:pt x="4088215" y="6040312"/>
                  <a:pt x="3763687" y="6004763"/>
                  <a:pt x="3438265" y="5970870"/>
                </a:cubicBezTo>
                <a:cubicBezTo>
                  <a:pt x="3099935" y="5935704"/>
                  <a:pt x="2762281" y="5895019"/>
                  <a:pt x="2425303" y="5848805"/>
                </a:cubicBezTo>
                <a:cubicBezTo>
                  <a:pt x="2047042" y="5797329"/>
                  <a:pt x="1669936" y="5738080"/>
                  <a:pt x="1293973" y="5671060"/>
                </a:cubicBezTo>
                <a:cubicBezTo>
                  <a:pt x="902168" y="5600534"/>
                  <a:pt x="512942" y="5519976"/>
                  <a:pt x="126888" y="5425029"/>
                </a:cubicBezTo>
                <a:lnTo>
                  <a:pt x="0" y="5392100"/>
                </a:lnTo>
                <a:lnTo>
                  <a:pt x="0" y="5333771"/>
                </a:lnTo>
                <a:lnTo>
                  <a:pt x="130837" y="5368509"/>
                </a:lnTo>
                <a:cubicBezTo>
                  <a:pt x="306720" y="5411799"/>
                  <a:pt x="483287" y="5452095"/>
                  <a:pt x="660204" y="5490001"/>
                </a:cubicBezTo>
                <a:cubicBezTo>
                  <a:pt x="1048569" y="5572948"/>
                  <a:pt x="1439228" y="5643664"/>
                  <a:pt x="1831416" y="5705715"/>
                </a:cubicBezTo>
                <a:cubicBezTo>
                  <a:pt x="2114917" y="5750440"/>
                  <a:pt x="2398801" y="5791595"/>
                  <a:pt x="2677204" y="5825742"/>
                </a:cubicBezTo>
                <a:cubicBezTo>
                  <a:pt x="2669177" y="5828418"/>
                  <a:pt x="2658222" y="5818097"/>
                  <a:pt x="2644716" y="5815549"/>
                </a:cubicBezTo>
                <a:cubicBezTo>
                  <a:pt x="2149740" y="5721171"/>
                  <a:pt x="1659233" y="5607352"/>
                  <a:pt x="1173182" y="5474074"/>
                </a:cubicBezTo>
                <a:cubicBezTo>
                  <a:pt x="940520" y="5410366"/>
                  <a:pt x="709302" y="5342134"/>
                  <a:pt x="479527" y="5269379"/>
                </a:cubicBezTo>
                <a:lnTo>
                  <a:pt x="0" y="5107083"/>
                </a:lnTo>
                <a:close/>
              </a:path>
            </a:pathLst>
          </a:custGeom>
        </p:spPr>
      </p:pic>
      <p:sp>
        <p:nvSpPr>
          <p:cNvPr id="2" name="عنوان 1">
            <a:extLst>
              <a:ext uri="{FF2B5EF4-FFF2-40B4-BE49-F238E27FC236}">
                <a16:creationId xmlns:a16="http://schemas.microsoft.com/office/drawing/2014/main" id="{79117BA5-5B48-4EF2-AB60-85CE45E8AA31}"/>
              </a:ext>
            </a:extLst>
          </p:cNvPr>
          <p:cNvSpPr>
            <a:spLocks noGrp="1"/>
          </p:cNvSpPr>
          <p:nvPr>
            <p:ph type="ctrTitle"/>
          </p:nvPr>
        </p:nvSpPr>
        <p:spPr>
          <a:xfrm>
            <a:off x="1524000" y="1026747"/>
            <a:ext cx="9144000" cy="2387600"/>
          </a:xfrm>
        </p:spPr>
        <p:txBody>
          <a:bodyPr>
            <a:normAutofit/>
          </a:bodyPr>
          <a:lstStyle/>
          <a:p>
            <a:pPr algn="ctr"/>
            <a:r>
              <a:rPr lang="en-US" sz="8800" b="1" i="1" dirty="0">
                <a:solidFill>
                  <a:srgbClr val="FFFF00"/>
                </a:solidFill>
                <a:cs typeface="+mn-cs"/>
              </a:rPr>
              <a:t>Presentation</a:t>
            </a:r>
            <a:endParaRPr lang="ar-EG" sz="8800" b="1" i="1" dirty="0">
              <a:solidFill>
                <a:srgbClr val="FFFF00"/>
              </a:solidFill>
              <a:cs typeface="+mn-cs"/>
            </a:endParaRPr>
          </a:p>
        </p:txBody>
      </p:sp>
    </p:spTree>
    <p:extLst>
      <p:ext uri="{BB962C8B-B14F-4D97-AF65-F5344CB8AC3E}">
        <p14:creationId xmlns:p14="http://schemas.microsoft.com/office/powerpoint/2010/main" val="1164905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E27D9-5311-40F7-ADDA-8A7C2AC392C7}"/>
              </a:ext>
            </a:extLst>
          </p:cNvPr>
          <p:cNvSpPr>
            <a:spLocks noGrp="1"/>
          </p:cNvSpPr>
          <p:nvPr>
            <p:ph type="title"/>
          </p:nvPr>
        </p:nvSpPr>
        <p:spPr>
          <a:xfrm>
            <a:off x="913795" y="571893"/>
            <a:ext cx="10353762" cy="970450"/>
          </a:xfrm>
        </p:spPr>
        <p:txBody>
          <a:bodyPr>
            <a:noAutofit/>
          </a:bodyPr>
          <a:lstStyle/>
          <a:p>
            <a:pPr algn="l">
              <a:lnSpc>
                <a:spcPct val="107000"/>
              </a:lnSpc>
              <a:spcAft>
                <a:spcPts val="800"/>
              </a:spcAft>
            </a:pPr>
            <a:br>
              <a:rPr lang="en-US" sz="3500" dirty="0">
                <a:solidFill>
                  <a:schemeClr val="accent2"/>
                </a:solidFill>
                <a:effectLst/>
                <a:ea typeface="Calibri" panose="020F0502020204030204" pitchFamily="34" charset="0"/>
                <a:cs typeface="Arial" panose="020B0604020202020204" pitchFamily="34" charset="0"/>
              </a:rPr>
            </a:br>
            <a:r>
              <a:rPr lang="en-US" sz="1800" dirty="0">
                <a:solidFill>
                  <a:srgbClr val="000000"/>
                </a:solidFill>
                <a:effectLst/>
                <a:latin typeface="Britannic Bold" panose="020B0903060703020204" pitchFamily="34" charset="0"/>
                <a:ea typeface="Calibri" panose="020F0502020204030204" pitchFamily="34" charset="0"/>
                <a:cs typeface="Arial" panose="020B0604020202020204" pitchFamily="34" charset="0"/>
              </a:rPr>
              <a:t> </a:t>
            </a:r>
            <a:br>
              <a:rPr lang="en-US" sz="1800" dirty="0">
                <a:effectLst/>
                <a:latin typeface="Calibri" panose="020F0502020204030204" pitchFamily="34" charset="0"/>
                <a:ea typeface="Calibri" panose="020F0502020204030204" pitchFamily="34" charset="0"/>
                <a:cs typeface="Arial" panose="020B0604020202020204" pitchFamily="34" charset="0"/>
              </a:rPr>
            </a:br>
            <a:r>
              <a:rPr lang="en-US" sz="3600" dirty="0">
                <a:solidFill>
                  <a:schemeClr val="accent2"/>
                </a:solidFill>
                <a:effectLst/>
                <a:latin typeface="Britannic Bold" panose="020B0903060703020204" pitchFamily="34" charset="0"/>
                <a:ea typeface="Calibri" panose="020F0502020204030204" pitchFamily="34" charset="0"/>
                <a:cs typeface="Arial" panose="020B0604020202020204" pitchFamily="34" charset="0"/>
              </a:rPr>
              <a:t>1-</a:t>
            </a:r>
            <a:r>
              <a:rPr lang="en-US" sz="3600" b="1" dirty="0">
                <a:solidFill>
                  <a:schemeClr val="accent2"/>
                </a:solidFill>
                <a:effectLst/>
                <a:latin typeface="Times New Roman" panose="02020603050405020304" pitchFamily="18" charset="0"/>
                <a:ea typeface="Calibri" panose="020F0502020204030204" pitchFamily="34" charset="0"/>
                <a:cs typeface="Arial" panose="020B0604020202020204" pitchFamily="34" charset="0"/>
              </a:rPr>
              <a:t>Architecture used in paper .</a:t>
            </a:r>
            <a:br>
              <a:rPr lang="en-US" sz="1800" dirty="0">
                <a:effectLst/>
                <a:latin typeface="Calibri" panose="020F0502020204030204" pitchFamily="34" charset="0"/>
                <a:ea typeface="Calibri" panose="020F0502020204030204" pitchFamily="34" charset="0"/>
                <a:cs typeface="Arial" panose="020B0604020202020204" pitchFamily="34" charset="0"/>
              </a:rPr>
            </a:br>
            <a:endParaRPr lang="en-US" sz="3500" dirty="0">
              <a:solidFill>
                <a:schemeClr val="accent2"/>
              </a:solidFill>
            </a:endParaRPr>
          </a:p>
        </p:txBody>
      </p:sp>
      <p:sp>
        <p:nvSpPr>
          <p:cNvPr id="3" name="Content Placeholder 2">
            <a:extLst>
              <a:ext uri="{FF2B5EF4-FFF2-40B4-BE49-F238E27FC236}">
                <a16:creationId xmlns:a16="http://schemas.microsoft.com/office/drawing/2014/main" id="{52D6639C-D04E-4FBB-8B8C-B8795CFDE120}"/>
              </a:ext>
            </a:extLst>
          </p:cNvPr>
          <p:cNvSpPr>
            <a:spLocks noGrp="1"/>
          </p:cNvSpPr>
          <p:nvPr>
            <p:ph idx="1"/>
          </p:nvPr>
        </p:nvSpPr>
        <p:spPr>
          <a:xfrm>
            <a:off x="913795" y="1732449"/>
            <a:ext cx="10353762" cy="4715485"/>
          </a:xfrm>
        </p:spPr>
        <p:txBody>
          <a:bodyPr>
            <a:normAutofit/>
          </a:bodyPr>
          <a:lstStyle/>
          <a:p>
            <a:pPr marL="36900" indent="0" algn="l">
              <a:lnSpc>
                <a:spcPct val="200000"/>
              </a:lnSpc>
              <a:buNone/>
            </a:pPr>
            <a:r>
              <a:rPr lang="en-US" sz="2400" dirty="0">
                <a:solidFill>
                  <a:schemeClr val="tx1"/>
                </a:solidFill>
                <a:effectLst/>
                <a:latin typeface="Times New Roman" panose="02020603050405020304" pitchFamily="18" charset="0"/>
                <a:ea typeface="Calibri" panose="020F0502020204030204" pitchFamily="34" charset="0"/>
                <a:cs typeface="Arial" panose="020B0604020202020204" pitchFamily="34" charset="0"/>
              </a:rPr>
              <a:t>1- used 5 CNN layer </a:t>
            </a:r>
          </a:p>
          <a:p>
            <a:pPr marL="36900" indent="0" algn="l">
              <a:lnSpc>
                <a:spcPct val="200000"/>
              </a:lnSpc>
              <a:buNone/>
            </a:pPr>
            <a:r>
              <a:rPr lang="en-US" sz="2400" dirty="0">
                <a:solidFill>
                  <a:schemeClr val="tx1"/>
                </a:solidFill>
                <a:effectLst/>
                <a:latin typeface="Times New Roman" panose="02020603050405020304" pitchFamily="18" charset="0"/>
                <a:ea typeface="Calibri" panose="020F0502020204030204" pitchFamily="34" charset="0"/>
                <a:cs typeface="Arial" panose="020B0604020202020204" pitchFamily="34" charset="0"/>
              </a:rPr>
              <a:t>2-</a:t>
            </a:r>
            <a:r>
              <a:rPr lang="en-US" sz="1800" dirty="0">
                <a:solidFill>
                  <a:schemeClr val="tx1"/>
                </a:solidFill>
                <a:effectLst/>
                <a:latin typeface="Times New Roman" panose="02020603050405020304" pitchFamily="18" charset="0"/>
                <a:ea typeface="Calibri" panose="020F0502020204030204" pitchFamily="34" charset="0"/>
              </a:rPr>
              <a:t> </a:t>
            </a:r>
            <a:r>
              <a:rPr lang="en-US" sz="2400" dirty="0">
                <a:solidFill>
                  <a:schemeClr val="tx1"/>
                </a:solidFill>
                <a:effectLst/>
                <a:latin typeface="Times New Roman" panose="02020603050405020304" pitchFamily="18" charset="0"/>
                <a:ea typeface="Calibri" panose="020F0502020204030204" pitchFamily="34" charset="0"/>
              </a:rPr>
              <a:t>RNN layer</a:t>
            </a:r>
          </a:p>
          <a:p>
            <a:pPr marL="36900" indent="0" algn="l">
              <a:lnSpc>
                <a:spcPct val="200000"/>
              </a:lnSpc>
              <a:buNone/>
            </a:pPr>
            <a:r>
              <a:rPr lang="en-US" sz="2400" dirty="0">
                <a:solidFill>
                  <a:schemeClr val="tx1"/>
                </a:solidFill>
                <a:effectLst/>
                <a:latin typeface="Times New Roman" panose="02020603050405020304" pitchFamily="18" charset="0"/>
                <a:ea typeface="Calibri" panose="020F0502020204030204" pitchFamily="34" charset="0"/>
              </a:rPr>
              <a:t>3- CTC  </a:t>
            </a:r>
          </a:p>
          <a:p>
            <a:pPr marL="36900" indent="0" algn="l">
              <a:lnSpc>
                <a:spcPct val="200000"/>
              </a:lnSpc>
              <a:buNone/>
            </a:pPr>
            <a:r>
              <a:rPr lang="en-US" sz="2400" dirty="0">
                <a:solidFill>
                  <a:schemeClr val="tx1"/>
                </a:solidFill>
                <a:effectLst/>
                <a:latin typeface="Times New Roman" panose="02020603050405020304" pitchFamily="18" charset="0"/>
                <a:ea typeface="Calibri" panose="020F0502020204030204" pitchFamily="34" charset="0"/>
                <a:cs typeface="Arial" panose="020B0604020202020204" pitchFamily="34" charset="0"/>
              </a:rPr>
              <a:t>4- </a:t>
            </a:r>
            <a:r>
              <a:rPr lang="en-US" sz="2400" dirty="0" err="1">
                <a:solidFill>
                  <a:schemeClr val="tx1"/>
                </a:solidFill>
                <a:effectLst/>
                <a:latin typeface="Times New Roman" panose="02020603050405020304" pitchFamily="18" charset="0"/>
                <a:ea typeface="Calibri" panose="020F0502020204030204" pitchFamily="34" charset="0"/>
              </a:rPr>
              <a:t>SpellChecker</a:t>
            </a:r>
            <a:endParaRPr lang="en-US" sz="24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605294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927D4-F278-4176-8D83-DE0FA1DC0616}"/>
              </a:ext>
            </a:extLst>
          </p:cNvPr>
          <p:cNvSpPr>
            <a:spLocks noGrp="1"/>
          </p:cNvSpPr>
          <p:nvPr>
            <p:ph type="title"/>
          </p:nvPr>
        </p:nvSpPr>
        <p:spPr/>
        <p:txBody>
          <a:bodyPr>
            <a:normAutofit fontScale="90000"/>
          </a:bodyPr>
          <a:lstStyle/>
          <a:p>
            <a:pPr algn="l"/>
            <a:r>
              <a:rPr lang="en-US" sz="3600" b="1" dirty="0">
                <a:solidFill>
                  <a:schemeClr val="accent2"/>
                </a:solidFill>
                <a:effectLst/>
                <a:latin typeface="Times New Roman" panose="02020603050405020304" pitchFamily="18" charset="0"/>
                <a:ea typeface="Calibri" panose="020F0502020204030204" pitchFamily="34" charset="0"/>
                <a:cs typeface="Arial" panose="020B0604020202020204" pitchFamily="34" charset="0"/>
              </a:rPr>
              <a:t>2- Dataset Details .</a:t>
            </a:r>
            <a:br>
              <a:rPr lang="en-US" sz="1800" dirty="0">
                <a:effectLst/>
                <a:latin typeface="Calibri" panose="020F0502020204030204" pitchFamily="34" charset="0"/>
                <a:ea typeface="Calibri" panose="020F0502020204030204" pitchFamily="34" charset="0"/>
                <a:cs typeface="Arial" panose="020B0604020202020204" pitchFamily="34" charset="0"/>
              </a:rPr>
            </a:br>
            <a:br>
              <a:rPr lang="en-US" sz="1800" dirty="0">
                <a:solidFill>
                  <a:schemeClr val="accent2"/>
                </a:solidFill>
                <a:effectLst/>
                <a:latin typeface="Calibri" panose="020F0502020204030204" pitchFamily="34" charset="0"/>
                <a:ea typeface="Calibri" panose="020F0502020204030204" pitchFamily="34" charset="0"/>
                <a:cs typeface="Arial" panose="020B0604020202020204" pitchFamily="34" charset="0"/>
              </a:rPr>
            </a:br>
            <a:endParaRPr lang="en-US" dirty="0">
              <a:solidFill>
                <a:schemeClr val="accent2"/>
              </a:solidFill>
            </a:endParaRPr>
          </a:p>
        </p:txBody>
      </p:sp>
      <p:sp>
        <p:nvSpPr>
          <p:cNvPr id="3" name="Content Placeholder 2">
            <a:extLst>
              <a:ext uri="{FF2B5EF4-FFF2-40B4-BE49-F238E27FC236}">
                <a16:creationId xmlns:a16="http://schemas.microsoft.com/office/drawing/2014/main" id="{904524B9-E097-4E39-A7B9-5EC2279FA294}"/>
              </a:ext>
            </a:extLst>
          </p:cNvPr>
          <p:cNvSpPr>
            <a:spLocks noGrp="1"/>
          </p:cNvSpPr>
          <p:nvPr>
            <p:ph idx="1"/>
          </p:nvPr>
        </p:nvSpPr>
        <p:spPr/>
        <p:txBody>
          <a:bodyPr/>
          <a:lstStyle/>
          <a:p>
            <a:endParaRPr lang="en-US" dirty="0"/>
          </a:p>
          <a:p>
            <a:pPr algn="l">
              <a:lnSpc>
                <a:spcPct val="150000"/>
              </a:lnSpc>
            </a:pPr>
            <a:r>
              <a:rPr lang="en-US" sz="2400" dirty="0">
                <a:solidFill>
                  <a:schemeClr val="tx1"/>
                </a:solidFill>
                <a:effectLst/>
                <a:latin typeface="Times New Roman" panose="02020603050405020304" pitchFamily="18" charset="0"/>
                <a:ea typeface="Calibri" panose="020F0502020204030204" pitchFamily="34" charset="0"/>
                <a:cs typeface="Arial" panose="020B0604020202020204" pitchFamily="34" charset="0"/>
              </a:rPr>
              <a:t>SVHN is a real-world image dataset for developing machine learning . It can be seen as similar in flavor to MNIST (e.g., the images are of small cropped digits), but incorporates an order of magnitude more labeled data (over 600,000 digit images) and comes from a significantly harder, unsolved, real world problem (recognizing digits and numbers in natural scene images). SVHN is obtained from house numbers in Google Street View images .</a:t>
            </a:r>
            <a:endParaRPr lang="en-US" sz="24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algn="l"/>
            <a:endParaRPr lang="en-US" dirty="0"/>
          </a:p>
        </p:txBody>
      </p:sp>
    </p:spTree>
    <p:extLst>
      <p:ext uri="{BB962C8B-B14F-4D97-AF65-F5344CB8AC3E}">
        <p14:creationId xmlns:p14="http://schemas.microsoft.com/office/powerpoint/2010/main" val="1881901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846F1047-23CB-4EC5-9E52-018F09C52ED0}"/>
              </a:ext>
            </a:extLst>
          </p:cNvPr>
          <p:cNvSpPr>
            <a:spLocks noGrp="1"/>
          </p:cNvSpPr>
          <p:nvPr>
            <p:ph type="title"/>
          </p:nvPr>
        </p:nvSpPr>
        <p:spPr>
          <a:xfrm>
            <a:off x="913795" y="609600"/>
            <a:ext cx="10353762" cy="1676400"/>
          </a:xfrm>
        </p:spPr>
        <p:txBody>
          <a:bodyPr>
            <a:normAutofit/>
          </a:bodyPr>
          <a:lstStyle/>
          <a:p>
            <a:pPr algn="l"/>
            <a:r>
              <a:rPr lang="en-US" sz="3600" b="1" dirty="0">
                <a:solidFill>
                  <a:schemeClr val="accent2"/>
                </a:solidFill>
                <a:effectLst/>
                <a:latin typeface="Times New Roman" panose="02020603050405020304" pitchFamily="18" charset="0"/>
                <a:ea typeface="Calibri" panose="020F0502020204030204" pitchFamily="34" charset="0"/>
                <a:cs typeface="Arial" panose="020B0604020202020204" pitchFamily="34" charset="0"/>
              </a:rPr>
              <a:t>3- Implementation Details .</a:t>
            </a:r>
            <a:br>
              <a:rPr lang="en-US" sz="1800" dirty="0">
                <a:effectLst/>
                <a:latin typeface="Calibri" panose="020F0502020204030204" pitchFamily="34" charset="0"/>
                <a:ea typeface="Calibri" panose="020F0502020204030204" pitchFamily="34" charset="0"/>
                <a:cs typeface="Arial" panose="020B0604020202020204" pitchFamily="34" charset="0"/>
              </a:rPr>
            </a:br>
            <a:endParaRPr lang="ar-EG" b="1" dirty="0">
              <a:solidFill>
                <a:schemeClr val="accent2"/>
              </a:solidFill>
            </a:endParaRPr>
          </a:p>
        </p:txBody>
      </p:sp>
      <p:pic>
        <p:nvPicPr>
          <p:cNvPr id="4" name="Picture 3" descr="Table&#10;&#10;Description automatically generated with medium confidence">
            <a:extLst>
              <a:ext uri="{FF2B5EF4-FFF2-40B4-BE49-F238E27FC236}">
                <a16:creationId xmlns:a16="http://schemas.microsoft.com/office/drawing/2014/main" id="{003BD934-914A-108B-5680-1EA29FE916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7131" y="1634247"/>
            <a:ext cx="4299625" cy="4980562"/>
          </a:xfrm>
          <a:prstGeom prst="rect">
            <a:avLst/>
          </a:prstGeom>
        </p:spPr>
      </p:pic>
    </p:spTree>
    <p:extLst>
      <p:ext uri="{BB962C8B-B14F-4D97-AF65-F5344CB8AC3E}">
        <p14:creationId xmlns:p14="http://schemas.microsoft.com/office/powerpoint/2010/main" val="1125450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639A6-B746-4CD7-B6A2-EC32F7539B6F}"/>
              </a:ext>
            </a:extLst>
          </p:cNvPr>
          <p:cNvSpPr>
            <a:spLocks noGrp="1"/>
          </p:cNvSpPr>
          <p:nvPr>
            <p:ph type="title"/>
          </p:nvPr>
        </p:nvSpPr>
        <p:spPr>
          <a:xfrm>
            <a:off x="838200" y="335942"/>
            <a:ext cx="10515600" cy="1325563"/>
          </a:xfrm>
        </p:spPr>
        <p:txBody>
          <a:bodyPr>
            <a:normAutofit fontScale="90000"/>
          </a:bodyPr>
          <a:lstStyle/>
          <a:p>
            <a:pPr algn="l"/>
            <a:br>
              <a:rPr lang="en-US" sz="3500" b="1" dirty="0">
                <a:solidFill>
                  <a:schemeClr val="accent2"/>
                </a:solidFill>
                <a:cs typeface="Times New Roman" panose="02020603050405020304" pitchFamily="18" charset="0"/>
              </a:rPr>
            </a:br>
            <a:r>
              <a:rPr lang="en-US" sz="3600" b="1" dirty="0">
                <a:solidFill>
                  <a:schemeClr val="accent2"/>
                </a:solidFill>
                <a:effectLst/>
                <a:latin typeface="Times New Roman" panose="02020603050405020304" pitchFamily="18" charset="0"/>
                <a:ea typeface="Calibri" panose="020F0502020204030204" pitchFamily="34" charset="0"/>
                <a:cs typeface="Arial" panose="020B0604020202020204" pitchFamily="34" charset="0"/>
              </a:rPr>
              <a:t>4- Results &amp;&amp; Visualization .</a:t>
            </a:r>
            <a:br>
              <a:rPr lang="en-US" sz="1800" dirty="0">
                <a:effectLst/>
                <a:latin typeface="Calibri" panose="020F0502020204030204" pitchFamily="34" charset="0"/>
                <a:ea typeface="Calibri" panose="020F0502020204030204" pitchFamily="34" charset="0"/>
                <a:cs typeface="Arial" panose="020B0604020202020204" pitchFamily="34" charset="0"/>
              </a:rPr>
            </a:br>
            <a:endParaRPr lang="en-US" sz="3500" b="1" dirty="0">
              <a:solidFill>
                <a:schemeClr val="accent2"/>
              </a:solidFill>
              <a:cs typeface="Times New Roman" panose="02020603050405020304" pitchFamily="18" charset="0"/>
            </a:endParaRPr>
          </a:p>
        </p:txBody>
      </p:sp>
      <p:pic>
        <p:nvPicPr>
          <p:cNvPr id="5" name="Content Placeholder 4" descr="Calendar&#10;&#10;Description automatically generated">
            <a:extLst>
              <a:ext uri="{FF2B5EF4-FFF2-40B4-BE49-F238E27FC236}">
                <a16:creationId xmlns:a16="http://schemas.microsoft.com/office/drawing/2014/main" id="{7A514C11-475B-9F08-FC25-CAD64F2114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7711" y="1284492"/>
            <a:ext cx="3929232" cy="2470825"/>
          </a:xfrm>
        </p:spPr>
      </p:pic>
      <p:pic>
        <p:nvPicPr>
          <p:cNvPr id="7" name="Picture 6" descr="Chart&#10;&#10;Description automatically generated">
            <a:extLst>
              <a:ext uri="{FF2B5EF4-FFF2-40B4-BE49-F238E27FC236}">
                <a16:creationId xmlns:a16="http://schemas.microsoft.com/office/drawing/2014/main" id="{37A84E60-115E-E98A-3760-FBB9E46253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5058" y="1284492"/>
            <a:ext cx="4202654" cy="2470825"/>
          </a:xfrm>
          <a:prstGeom prst="rect">
            <a:avLst/>
          </a:prstGeom>
        </p:spPr>
      </p:pic>
      <p:pic>
        <p:nvPicPr>
          <p:cNvPr id="9" name="Picture 8" descr="Chart, line chart&#10;&#10;Description automatically generated">
            <a:extLst>
              <a:ext uri="{FF2B5EF4-FFF2-40B4-BE49-F238E27FC236}">
                <a16:creationId xmlns:a16="http://schemas.microsoft.com/office/drawing/2014/main" id="{49770E6B-259C-0370-9266-9DD53C53E7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68480" y="3934331"/>
            <a:ext cx="3929232" cy="2470825"/>
          </a:xfrm>
          <a:prstGeom prst="rect">
            <a:avLst/>
          </a:prstGeom>
        </p:spPr>
      </p:pic>
      <p:sp>
        <p:nvSpPr>
          <p:cNvPr id="11" name="TextBox 10">
            <a:extLst>
              <a:ext uri="{FF2B5EF4-FFF2-40B4-BE49-F238E27FC236}">
                <a16:creationId xmlns:a16="http://schemas.microsoft.com/office/drawing/2014/main" id="{450803CB-C6D5-0BE3-FA34-43FA682283DB}"/>
              </a:ext>
            </a:extLst>
          </p:cNvPr>
          <p:cNvSpPr txBox="1"/>
          <p:nvPr/>
        </p:nvSpPr>
        <p:spPr>
          <a:xfrm>
            <a:off x="1094396" y="3774642"/>
            <a:ext cx="6094378" cy="463397"/>
          </a:xfrm>
          <a:prstGeom prst="rect">
            <a:avLst/>
          </a:prstGeom>
          <a:noFill/>
        </p:spPr>
        <p:txBody>
          <a:bodyPr wrap="square">
            <a:spAutoFit/>
          </a:bodyPr>
          <a:lstStyle/>
          <a:p>
            <a:pPr>
              <a:lnSpc>
                <a:spcPct val="150000"/>
              </a:lnSpc>
              <a:spcAft>
                <a:spcPts val="800"/>
              </a:spcAft>
            </a:pPr>
            <a:r>
              <a:rPr lang="en-US" sz="1800" b="1" dirty="0">
                <a:solidFill>
                  <a:schemeClr val="accent2"/>
                </a:solidFill>
                <a:effectLst/>
                <a:latin typeface="Times New Roman" panose="02020603050405020304" pitchFamily="18" charset="0"/>
                <a:ea typeface="Calibri" panose="020F0502020204030204" pitchFamily="34" charset="0"/>
                <a:cs typeface="Arial" panose="020B0604020202020204" pitchFamily="34" charset="0"/>
              </a:rPr>
              <a:t>Result visualization :</a:t>
            </a:r>
            <a:endParaRPr lang="en-US" sz="1100" dirty="0">
              <a:solidFill>
                <a:schemeClr val="accent2"/>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58FFCD40-98AC-8F30-FADD-F028CE3B3B2C}"/>
              </a:ext>
            </a:extLst>
          </p:cNvPr>
          <p:cNvSpPr txBox="1"/>
          <p:nvPr/>
        </p:nvSpPr>
        <p:spPr>
          <a:xfrm>
            <a:off x="1594288" y="4238039"/>
            <a:ext cx="6094378" cy="463397"/>
          </a:xfrm>
          <a:prstGeom prst="rect">
            <a:avLst/>
          </a:prstGeom>
          <a:noFill/>
        </p:spPr>
        <p:txBody>
          <a:bodyPr wrap="square">
            <a:spAutoFit/>
          </a:bodyPr>
          <a:lstStyle/>
          <a:p>
            <a:pPr marL="342900" lvl="0" indent="-342900" rtl="0">
              <a:lnSpc>
                <a:spcPct val="150000"/>
              </a:lnSpc>
              <a:spcAft>
                <a:spcPts val="800"/>
              </a:spcAft>
              <a:buFont typeface="Symbol" panose="05050102010706020507" pitchFamily="18" charset="2"/>
              <a:buChar char=""/>
            </a:pPr>
            <a:r>
              <a:rPr lang="en-US" sz="1800" dirty="0">
                <a:solidFill>
                  <a:schemeClr val="tx2"/>
                </a:solidFill>
                <a:effectLst/>
                <a:latin typeface="Times New Roman" panose="02020603050405020304" pitchFamily="18" charset="0"/>
                <a:ea typeface="Calibri" panose="020F0502020204030204" pitchFamily="34" charset="0"/>
                <a:cs typeface="Arial" panose="020B0604020202020204" pitchFamily="34" charset="0"/>
              </a:rPr>
              <a:t>Training (54942)</a:t>
            </a:r>
            <a:endParaRPr lang="en-US" sz="1100" dirty="0">
              <a:solidFill>
                <a:schemeClr val="tx2"/>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290F4672-49FA-C3FE-1223-126F125207E8}"/>
              </a:ext>
            </a:extLst>
          </p:cNvPr>
          <p:cNvSpPr txBox="1"/>
          <p:nvPr/>
        </p:nvSpPr>
        <p:spPr>
          <a:xfrm>
            <a:off x="1594288" y="4626501"/>
            <a:ext cx="6094378" cy="463397"/>
          </a:xfrm>
          <a:prstGeom prst="rect">
            <a:avLst/>
          </a:prstGeom>
          <a:noFill/>
        </p:spPr>
        <p:txBody>
          <a:bodyPr wrap="square">
            <a:spAutoFit/>
          </a:bodyPr>
          <a:lstStyle/>
          <a:p>
            <a:pPr marL="342900" lvl="0" indent="-342900" rtl="0">
              <a:lnSpc>
                <a:spcPct val="150000"/>
              </a:lnSpc>
              <a:spcAft>
                <a:spcPts val="800"/>
              </a:spcAft>
              <a:buFont typeface="Symbol" panose="05050102010706020507" pitchFamily="18" charset="2"/>
              <a:buChar char=""/>
            </a:pPr>
            <a:r>
              <a:rPr lang="en-US" sz="1800" dirty="0">
                <a:solidFill>
                  <a:schemeClr val="tx2"/>
                </a:solidFill>
                <a:effectLst/>
                <a:latin typeface="Times New Roman" panose="02020603050405020304" pitchFamily="18" charset="0"/>
                <a:ea typeface="Calibri" panose="020F0502020204030204" pitchFamily="34" charset="0"/>
                <a:cs typeface="Arial" panose="020B0604020202020204" pitchFamily="34" charset="0"/>
              </a:rPr>
              <a:t>Validation(18315)</a:t>
            </a:r>
            <a:endParaRPr lang="en-US" sz="1100" dirty="0">
              <a:solidFill>
                <a:schemeClr val="tx2"/>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7F86D6B2-B227-7B6C-406F-9B55ED167B35}"/>
              </a:ext>
            </a:extLst>
          </p:cNvPr>
          <p:cNvSpPr txBox="1"/>
          <p:nvPr/>
        </p:nvSpPr>
        <p:spPr>
          <a:xfrm>
            <a:off x="1613372" y="5005144"/>
            <a:ext cx="6094378" cy="463397"/>
          </a:xfrm>
          <a:prstGeom prst="rect">
            <a:avLst/>
          </a:prstGeom>
          <a:noFill/>
        </p:spPr>
        <p:txBody>
          <a:bodyPr wrap="square">
            <a:spAutoFit/>
          </a:bodyPr>
          <a:lstStyle/>
          <a:p>
            <a:pPr marL="342900" lvl="0" indent="-342900" rtl="0">
              <a:lnSpc>
                <a:spcPct val="150000"/>
              </a:lnSpc>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Arial" panose="020B0604020202020204" pitchFamily="34" charset="0"/>
              </a:rPr>
              <a:t>Testing (26032)</a:t>
            </a:r>
            <a:endParaRPr lang="en-US" sz="1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9348155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كمبيوتر لوحي باللمس">
  <a:themeElements>
    <a:clrScheme name="كمبيوتر لوحي باللمس">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كمبيوتر لوحي باللمس">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كمبيوتر لوحي باللمس">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B41B29E20188C4085452D39F6689D55" ma:contentTypeVersion="9" ma:contentTypeDescription="Create a new document." ma:contentTypeScope="" ma:versionID="a1f57db9816dbd708ddc65b88815e80f">
  <xsd:schema xmlns:xsd="http://www.w3.org/2001/XMLSchema" xmlns:xs="http://www.w3.org/2001/XMLSchema" xmlns:p="http://schemas.microsoft.com/office/2006/metadata/properties" xmlns:ns3="c517229f-8093-4d55-a12f-0745ada7b335" xmlns:ns4="7bb8d260-76c9-4972-ac98-d07fbcf9ba00" targetNamespace="http://schemas.microsoft.com/office/2006/metadata/properties" ma:root="true" ma:fieldsID="9201dd3c8b89fe91c45db618ed1736f1" ns3:_="" ns4:_="">
    <xsd:import namespace="c517229f-8093-4d55-a12f-0745ada7b335"/>
    <xsd:import namespace="7bb8d260-76c9-4972-ac98-d07fbcf9ba00"/>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17229f-8093-4d55-a12f-0745ada7b33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bb8d260-76c9-4972-ac98-d07fbcf9ba00"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0438353-EB1A-431D-9A26-3214C437A5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17229f-8093-4d55-a12f-0745ada7b335"/>
    <ds:schemaRef ds:uri="7bb8d260-76c9-4972-ac98-d07fbcf9ba0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B3EA535-B942-4224-AC0E-46CAF75710A4}">
  <ds:schemaRefs>
    <ds:schemaRef ds:uri="http://schemas.microsoft.com/sharepoint/v3/contenttype/forms"/>
  </ds:schemaRefs>
</ds:datastoreItem>
</file>

<file path=customXml/itemProps3.xml><?xml version="1.0" encoding="utf-8"?>
<ds:datastoreItem xmlns:ds="http://schemas.openxmlformats.org/officeDocument/2006/customXml" ds:itemID="{141F9F64-BCCC-461F-AF5B-5B1C5DBFB993}">
  <ds:schemaRefs>
    <ds:schemaRef ds:uri="http://schemas.microsoft.com/office/2006/documentManagement/types"/>
    <ds:schemaRef ds:uri="http://purl.org/dc/terms/"/>
    <ds:schemaRef ds:uri="http://schemas.microsoft.com/office/2006/metadata/properties"/>
    <ds:schemaRef ds:uri="http://schemas.microsoft.com/office/infopath/2007/PartnerControls"/>
    <ds:schemaRef ds:uri="http://purl.org/dc/elements/1.1/"/>
    <ds:schemaRef ds:uri="7bb8d260-76c9-4972-ac98-d07fbcf9ba00"/>
    <ds:schemaRef ds:uri="http://purl.org/dc/dcmitype/"/>
    <ds:schemaRef ds:uri="c517229f-8093-4d55-a12f-0745ada7b335"/>
    <ds:schemaRef ds:uri="http://www.w3.org/XML/1998/namespace"/>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TM04033929[[fn=كمبيوتر لوحي باللمس]]</Template>
  <TotalTime>672</TotalTime>
  <Words>138</Words>
  <Application>Microsoft Office PowerPoint</Application>
  <PresentationFormat>Widescreen</PresentationFormat>
  <Paragraphs>15</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Britannic Bold</vt:lpstr>
      <vt:lpstr>Calibri</vt:lpstr>
      <vt:lpstr>Calisto MT</vt:lpstr>
      <vt:lpstr>Symbol</vt:lpstr>
      <vt:lpstr>Times New Roman</vt:lpstr>
      <vt:lpstr>Wingdings 2</vt:lpstr>
      <vt:lpstr>كمبيوتر لوحي باللمس</vt:lpstr>
      <vt:lpstr>Presentation</vt:lpstr>
      <vt:lpstr>   1-Architecture used in paper . </vt:lpstr>
      <vt:lpstr>2- Dataset Details .  </vt:lpstr>
      <vt:lpstr>3- Implementation Details . </vt:lpstr>
      <vt:lpstr> 4- Results &amp;&amp; Visualization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Automata Theory</dc:title>
  <dc:creator>Abdelrahman Hassan</dc:creator>
  <cp:lastModifiedBy>Asmaa Mahmoud</cp:lastModifiedBy>
  <cp:revision>10</cp:revision>
  <dcterms:created xsi:type="dcterms:W3CDTF">2022-04-18T04:34:34Z</dcterms:created>
  <dcterms:modified xsi:type="dcterms:W3CDTF">2022-05-20T19:06:37Z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0x0101000B41B29E20188C4085452D39F6689D55</vt:lpwstr>
  </property>
</Properties>
</file>