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8" r:id="rId4"/>
  </p:sldMasterIdLst>
  <p:notesMasterIdLst>
    <p:notesMasterId r:id="rId10"/>
  </p:notesMasterIdLst>
  <p:sldIdLst>
    <p:sldId id="288" r:id="rId5"/>
    <p:sldId id="269" r:id="rId6"/>
    <p:sldId id="270" r:id="rId7"/>
    <p:sldId id="284" r:id="rId8"/>
    <p:sldId id="27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29"/>
    <a:srgbClr val="F6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نمط ذو نسُق 1 - تميي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90" d="100"/>
          <a:sy n="90" d="100"/>
        </p:scale>
        <p:origin x="-370" y="-1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BA81A-3EB9-4F03-B692-F48D2BF9A926}" type="datetimeFigureOut">
              <a:rPr lang="en-US" smtClean="0"/>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17FDC-4A99-4EAD-8212-591247E5A731}" type="slidenum">
              <a:rPr lang="en-US" smtClean="0"/>
              <a:t>‹#›</a:t>
            </a:fld>
            <a:endParaRPr lang="en-US"/>
          </a:p>
        </p:txBody>
      </p:sp>
    </p:spTree>
    <p:extLst>
      <p:ext uri="{BB962C8B-B14F-4D97-AF65-F5344CB8AC3E}">
        <p14:creationId xmlns:p14="http://schemas.microsoft.com/office/powerpoint/2010/main" val="330956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3693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96181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98834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838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42850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755622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79017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912990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65516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7287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1104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0737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20035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784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11464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9467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7567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345051-2045-45DA-935E-2E3CA1A69ADC}" type="datetimeFigureOut">
              <a:rPr lang="en-US" smtClean="0"/>
              <a:t>5/22/2022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3863190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صورة تحتوي على أدوات المائدة, أطباق&#10;&#10;تم إنشاء الوصف تلقائياً">
            <a:extLst>
              <a:ext uri="{FF2B5EF4-FFF2-40B4-BE49-F238E27FC236}">
                <a16:creationId xmlns:a16="http://schemas.microsoft.com/office/drawing/2014/main" xmlns="" id="{D00CA154-5AD6-3274-098D-548F6B080E22}"/>
              </a:ext>
            </a:extLst>
          </p:cNvPr>
          <p:cNvPicPr>
            <a:picLocks noChangeAspect="1"/>
          </p:cNvPicPr>
          <p:nvPr/>
        </p:nvPicPr>
        <p:blipFill rotWithShape="1">
          <a:blip r:embed="rId2">
            <a:alphaModFix amt="55000"/>
          </a:blip>
          <a:srcRect t="12259" b="5015"/>
          <a:stretch/>
        </p:blipFill>
        <p:spPr>
          <a:xfrm>
            <a:off x="21" y="-8389"/>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عنوان 1">
            <a:extLst>
              <a:ext uri="{FF2B5EF4-FFF2-40B4-BE49-F238E27FC236}">
                <a16:creationId xmlns:a16="http://schemas.microsoft.com/office/drawing/2014/main" xmlns="" id="{79117BA5-5B48-4EF2-AB60-85CE45E8AA31}"/>
              </a:ext>
            </a:extLst>
          </p:cNvPr>
          <p:cNvSpPr>
            <a:spLocks noGrp="1"/>
          </p:cNvSpPr>
          <p:nvPr>
            <p:ph type="ctrTitle"/>
          </p:nvPr>
        </p:nvSpPr>
        <p:spPr>
          <a:xfrm>
            <a:off x="1524000" y="1026747"/>
            <a:ext cx="9144000" cy="2387600"/>
          </a:xfrm>
        </p:spPr>
        <p:txBody>
          <a:bodyPr>
            <a:normAutofit/>
          </a:bodyPr>
          <a:lstStyle/>
          <a:p>
            <a:pPr algn="ctr"/>
            <a:r>
              <a:rPr lang="en-US" sz="8800" b="1" i="1" dirty="0">
                <a:solidFill>
                  <a:srgbClr val="FFFF00"/>
                </a:solidFill>
                <a:cs typeface="+mn-cs"/>
              </a:rPr>
              <a:t>Presentation</a:t>
            </a:r>
            <a:endParaRPr lang="ar-EG" sz="8800" b="1" i="1" dirty="0">
              <a:solidFill>
                <a:srgbClr val="FFFF00"/>
              </a:solidFill>
              <a:cs typeface="+mn-cs"/>
            </a:endParaRPr>
          </a:p>
        </p:txBody>
      </p:sp>
    </p:spTree>
    <p:extLst>
      <p:ext uri="{BB962C8B-B14F-4D97-AF65-F5344CB8AC3E}">
        <p14:creationId xmlns:p14="http://schemas.microsoft.com/office/powerpoint/2010/main" val="116490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E27D9-5311-40F7-ADDA-8A7C2AC392C7}"/>
              </a:ext>
            </a:extLst>
          </p:cNvPr>
          <p:cNvSpPr>
            <a:spLocks noGrp="1"/>
          </p:cNvSpPr>
          <p:nvPr>
            <p:ph type="title"/>
          </p:nvPr>
        </p:nvSpPr>
        <p:spPr>
          <a:xfrm>
            <a:off x="913795" y="571893"/>
            <a:ext cx="10353762" cy="970450"/>
          </a:xfrm>
        </p:spPr>
        <p:txBody>
          <a:bodyPr>
            <a:noAutofit/>
          </a:bodyPr>
          <a:lstStyle/>
          <a:p>
            <a:pPr algn="l">
              <a:lnSpc>
                <a:spcPct val="107000"/>
              </a:lnSpc>
              <a:spcAft>
                <a:spcPts val="800"/>
              </a:spcAft>
            </a:pPr>
            <a:r>
              <a:rPr lang="en-US" sz="3500" dirty="0">
                <a:solidFill>
                  <a:schemeClr val="accent2"/>
                </a:solidFill>
                <a:effectLst/>
                <a:ea typeface="Calibri" panose="020F0502020204030204" pitchFamily="34" charset="0"/>
                <a:cs typeface="Arial" panose="020B0604020202020204" pitchFamily="34" charset="0"/>
              </a:rPr>
              <a:t/>
            </a:r>
            <a:br>
              <a:rPr lang="en-US" sz="3500" dirty="0">
                <a:solidFill>
                  <a:schemeClr val="accent2"/>
                </a:solidFill>
                <a:effectLst/>
                <a:ea typeface="Calibri" panose="020F0502020204030204" pitchFamily="34" charset="0"/>
                <a:cs typeface="Arial" panose="020B0604020202020204" pitchFamily="34" charset="0"/>
              </a:rPr>
            </a:br>
            <a:r>
              <a:rPr lang="en-US" sz="1800" dirty="0">
                <a:solidFill>
                  <a:srgbClr val="000000"/>
                </a:solidFill>
                <a:effectLst/>
                <a:latin typeface="Britannic Bold" panose="020B090306070302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3600" dirty="0">
                <a:solidFill>
                  <a:schemeClr val="accent2"/>
                </a:solidFill>
                <a:effectLst/>
                <a:latin typeface="Britannic Bold" panose="020B0903060703020204" pitchFamily="34" charset="0"/>
                <a:ea typeface="Calibri" panose="020F0502020204030204" pitchFamily="34" charset="0"/>
                <a:cs typeface="Arial" panose="020B0604020202020204" pitchFamily="34" charset="0"/>
              </a:rPr>
              <a:t>1-</a:t>
            </a:r>
            <a:r>
              <a:rPr lang="en-US" sz="36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Architecture used in paper .</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3500" dirty="0">
              <a:solidFill>
                <a:schemeClr val="accent2"/>
              </a:solidFill>
            </a:endParaRPr>
          </a:p>
        </p:txBody>
      </p:sp>
      <p:sp>
        <p:nvSpPr>
          <p:cNvPr id="3" name="Content Placeholder 2">
            <a:extLst>
              <a:ext uri="{FF2B5EF4-FFF2-40B4-BE49-F238E27FC236}">
                <a16:creationId xmlns:a16="http://schemas.microsoft.com/office/drawing/2014/main" xmlns="" id="{52D6639C-D04E-4FBB-8B8C-B8795CFDE120}"/>
              </a:ext>
            </a:extLst>
          </p:cNvPr>
          <p:cNvSpPr>
            <a:spLocks noGrp="1"/>
          </p:cNvSpPr>
          <p:nvPr>
            <p:ph idx="1"/>
          </p:nvPr>
        </p:nvSpPr>
        <p:spPr>
          <a:xfrm>
            <a:off x="913795" y="1732449"/>
            <a:ext cx="10353762" cy="4715485"/>
          </a:xfrm>
        </p:spPr>
        <p:txBody>
          <a:bodyPr>
            <a:normAutofit/>
          </a:bodyPr>
          <a:lstStyle/>
          <a:p>
            <a:pPr marL="36900" indent="0" algn="l">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1- used 5 CNN layer </a:t>
            </a:r>
          </a:p>
          <a:p>
            <a:pPr marL="36900" indent="0" algn="l">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2-</a:t>
            </a:r>
            <a:r>
              <a:rPr lang="en-US" sz="1800" dirty="0">
                <a:solidFill>
                  <a:schemeClr val="tx1"/>
                </a:solidFill>
                <a:effectLst/>
                <a:latin typeface="Times New Roman" panose="02020603050405020304" pitchFamily="18" charset="0"/>
                <a:ea typeface="Calibri" panose="020F0502020204030204" pitchFamily="34" charset="0"/>
              </a:rPr>
              <a:t> </a:t>
            </a:r>
            <a:r>
              <a:rPr lang="en-US" sz="2400" dirty="0">
                <a:solidFill>
                  <a:schemeClr val="tx1"/>
                </a:solidFill>
                <a:effectLst/>
                <a:latin typeface="Times New Roman" panose="02020603050405020304" pitchFamily="18" charset="0"/>
                <a:ea typeface="Calibri" panose="020F0502020204030204" pitchFamily="34" charset="0"/>
              </a:rPr>
              <a:t>RNN layer</a:t>
            </a:r>
          </a:p>
          <a:p>
            <a:pPr marL="36900" indent="0" algn="l">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rPr>
              <a:t>3- CTC  </a:t>
            </a:r>
          </a:p>
          <a:p>
            <a:pPr marL="36900" indent="0" algn="l">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4- </a:t>
            </a:r>
            <a:r>
              <a:rPr lang="en-US" sz="2400" dirty="0" err="1">
                <a:solidFill>
                  <a:schemeClr val="tx1"/>
                </a:solidFill>
                <a:effectLst/>
                <a:latin typeface="Times New Roman" panose="02020603050405020304" pitchFamily="18" charset="0"/>
                <a:ea typeface="Calibri" panose="020F0502020204030204" pitchFamily="34" charset="0"/>
              </a:rPr>
              <a:t>SpellChecker</a:t>
            </a:r>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529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1927D4-F278-4176-8D83-DE0FA1DC0616}"/>
              </a:ext>
            </a:extLst>
          </p:cNvPr>
          <p:cNvSpPr>
            <a:spLocks noGrp="1"/>
          </p:cNvSpPr>
          <p:nvPr>
            <p:ph type="title"/>
          </p:nvPr>
        </p:nvSpPr>
        <p:spPr/>
        <p:txBody>
          <a:bodyPr>
            <a:normAutofit fontScale="90000"/>
          </a:bodyPr>
          <a:lstStyle/>
          <a:p>
            <a:pPr algn="l"/>
            <a:r>
              <a:rPr lang="en-US" sz="36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2- Dataset Details .</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r>
            <a:b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chemeClr val="accent2"/>
              </a:solidFill>
            </a:endParaRPr>
          </a:p>
        </p:txBody>
      </p:sp>
      <p:sp>
        <p:nvSpPr>
          <p:cNvPr id="3" name="Content Placeholder 2">
            <a:extLst>
              <a:ext uri="{FF2B5EF4-FFF2-40B4-BE49-F238E27FC236}">
                <a16:creationId xmlns:a16="http://schemas.microsoft.com/office/drawing/2014/main" xmlns="" id="{904524B9-E097-4E39-A7B9-5EC2279FA294}"/>
              </a:ext>
            </a:extLst>
          </p:cNvPr>
          <p:cNvSpPr>
            <a:spLocks noGrp="1"/>
          </p:cNvSpPr>
          <p:nvPr>
            <p:ph idx="1"/>
          </p:nvPr>
        </p:nvSpPr>
        <p:spPr/>
        <p:txBody>
          <a:bodyPr/>
          <a:lstStyle/>
          <a:p>
            <a:endParaRPr lang="en-US" dirty="0"/>
          </a:p>
          <a:p>
            <a:pPr algn="l">
              <a:lnSpc>
                <a:spcPct val="150000"/>
              </a:lnSpc>
            </a:pPr>
            <a:r>
              <a:rPr lang="en-US" sz="24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SVHN is a real-world image dataset for developing machine learning . It can be seen as similar in flavor to MNIST (e.g., the images are of small cropped digits), but incorporates an order of magnitude more labeled data (over 600,000 digit images) and comes from a significantly harder, unsolved, real world problem (recognizing digits and numbers in natural scene images). SVHN is obtained from house numbers in Google Street View images .</a:t>
            </a:r>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188190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846F1047-23CB-4EC5-9E52-018F09C52ED0}"/>
              </a:ext>
            </a:extLst>
          </p:cNvPr>
          <p:cNvSpPr>
            <a:spLocks noGrp="1"/>
          </p:cNvSpPr>
          <p:nvPr>
            <p:ph type="title"/>
          </p:nvPr>
        </p:nvSpPr>
        <p:spPr>
          <a:xfrm>
            <a:off x="913795" y="609600"/>
            <a:ext cx="10353762" cy="1676400"/>
          </a:xfrm>
        </p:spPr>
        <p:txBody>
          <a:bodyPr>
            <a:normAutofit/>
          </a:bodyPr>
          <a:lstStyle/>
          <a:p>
            <a:pPr algn="l"/>
            <a:r>
              <a:rPr lang="en-US" sz="36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3- Implementation Details .</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ar-EG" b="1" dirty="0">
              <a:solidFill>
                <a:schemeClr val="accent2"/>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2600" y="1490132"/>
            <a:ext cx="6832600" cy="5367867"/>
          </a:xfrm>
          <a:prstGeom prst="rect">
            <a:avLst/>
          </a:prstGeom>
        </p:spPr>
      </p:pic>
    </p:spTree>
    <p:extLst>
      <p:ext uri="{BB962C8B-B14F-4D97-AF65-F5344CB8AC3E}">
        <p14:creationId xmlns:p14="http://schemas.microsoft.com/office/powerpoint/2010/main" val="112545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3639A6-B746-4CD7-B6A2-EC32F7539B6F}"/>
              </a:ext>
            </a:extLst>
          </p:cNvPr>
          <p:cNvSpPr>
            <a:spLocks noGrp="1"/>
          </p:cNvSpPr>
          <p:nvPr>
            <p:ph type="title"/>
          </p:nvPr>
        </p:nvSpPr>
        <p:spPr>
          <a:xfrm>
            <a:off x="838200" y="335942"/>
            <a:ext cx="10515600" cy="1325563"/>
          </a:xfrm>
        </p:spPr>
        <p:txBody>
          <a:bodyPr>
            <a:normAutofit fontScale="90000"/>
          </a:bodyPr>
          <a:lstStyle/>
          <a:p>
            <a:pPr algn="l"/>
            <a:r>
              <a:rPr lang="en-US" sz="3500" b="1" dirty="0">
                <a:solidFill>
                  <a:schemeClr val="accent2"/>
                </a:solidFill>
                <a:cs typeface="Times New Roman" panose="02020603050405020304" pitchFamily="18" charset="0"/>
              </a:rPr>
              <a:t/>
            </a:r>
            <a:br>
              <a:rPr lang="en-US" sz="3500" b="1" dirty="0">
                <a:solidFill>
                  <a:schemeClr val="accent2"/>
                </a:solidFill>
                <a:cs typeface="Times New Roman" panose="02020603050405020304" pitchFamily="18" charset="0"/>
              </a:rPr>
            </a:br>
            <a:r>
              <a:rPr lang="en-US" sz="36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4- Results &amp;&amp; Visualization .</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3500" b="1" dirty="0">
              <a:solidFill>
                <a:schemeClr val="accent2"/>
              </a:solidFill>
              <a:cs typeface="Times New Roman" panose="02020603050405020304" pitchFamily="18" charset="0"/>
            </a:endParaRPr>
          </a:p>
        </p:txBody>
      </p:sp>
      <p:sp>
        <p:nvSpPr>
          <p:cNvPr id="11" name="TextBox 10">
            <a:extLst>
              <a:ext uri="{FF2B5EF4-FFF2-40B4-BE49-F238E27FC236}">
                <a16:creationId xmlns:a16="http://schemas.microsoft.com/office/drawing/2014/main" xmlns="" id="{450803CB-C6D5-0BE3-FA34-43FA682283DB}"/>
              </a:ext>
            </a:extLst>
          </p:cNvPr>
          <p:cNvSpPr txBox="1"/>
          <p:nvPr/>
        </p:nvSpPr>
        <p:spPr>
          <a:xfrm>
            <a:off x="1094396" y="3774642"/>
            <a:ext cx="6094378" cy="463397"/>
          </a:xfrm>
          <a:prstGeom prst="rect">
            <a:avLst/>
          </a:prstGeom>
          <a:noFill/>
        </p:spPr>
        <p:txBody>
          <a:bodyPr wrap="square">
            <a:spAutoFit/>
          </a:bodyPr>
          <a:lstStyle/>
          <a:p>
            <a:pPr>
              <a:lnSpc>
                <a:spcPct val="150000"/>
              </a:lnSpc>
              <a:spcAft>
                <a:spcPts val="800"/>
              </a:spcAft>
            </a:pPr>
            <a:r>
              <a:rPr lang="en-US" sz="18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Result visualization :</a:t>
            </a:r>
            <a:endParaRPr lang="en-US"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xmlns="" id="{58FFCD40-98AC-8F30-FADD-F028CE3B3B2C}"/>
              </a:ext>
            </a:extLst>
          </p:cNvPr>
          <p:cNvSpPr txBox="1"/>
          <p:nvPr/>
        </p:nvSpPr>
        <p:spPr>
          <a:xfrm>
            <a:off x="1594288" y="4238039"/>
            <a:ext cx="6094378" cy="463397"/>
          </a:xfrm>
          <a:prstGeom prst="rect">
            <a:avLst/>
          </a:prstGeom>
          <a:noFill/>
        </p:spPr>
        <p:txBody>
          <a:bodyPr wrap="square">
            <a:spAutoFit/>
          </a:bodyPr>
          <a:lstStyle/>
          <a:p>
            <a:pPr marL="342900" lvl="0" indent="-342900" rtl="0">
              <a:lnSpc>
                <a:spcPct val="150000"/>
              </a:lnSpc>
              <a:spcAft>
                <a:spcPts val="800"/>
              </a:spcAft>
              <a:buFont typeface="Symbol" panose="05050102010706020507" pitchFamily="18" charset="2"/>
              <a:buChar char=""/>
            </a:pPr>
            <a:r>
              <a:rPr lang="en-US" sz="18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Training (54942)</a:t>
            </a:r>
            <a:endParaRPr lang="en-US" sz="11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290F4672-49FA-C3FE-1223-126F125207E8}"/>
              </a:ext>
            </a:extLst>
          </p:cNvPr>
          <p:cNvSpPr txBox="1"/>
          <p:nvPr/>
        </p:nvSpPr>
        <p:spPr>
          <a:xfrm>
            <a:off x="1594288" y="4626501"/>
            <a:ext cx="6094378" cy="463397"/>
          </a:xfrm>
          <a:prstGeom prst="rect">
            <a:avLst/>
          </a:prstGeom>
          <a:noFill/>
        </p:spPr>
        <p:txBody>
          <a:bodyPr wrap="square">
            <a:spAutoFit/>
          </a:bodyPr>
          <a:lstStyle/>
          <a:p>
            <a:pPr marL="342900" lvl="0" indent="-342900" rtl="0">
              <a:lnSpc>
                <a:spcPct val="150000"/>
              </a:lnSpc>
              <a:spcAft>
                <a:spcPts val="800"/>
              </a:spcAft>
              <a:buFont typeface="Symbol" panose="05050102010706020507" pitchFamily="18" charset="2"/>
              <a:buChar char=""/>
            </a:pPr>
            <a:r>
              <a:rPr lang="en-US" sz="18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Validation(18315)</a:t>
            </a:r>
            <a:endParaRPr lang="en-US" sz="11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7F86D6B2-B227-7B6C-406F-9B55ED167B35}"/>
              </a:ext>
            </a:extLst>
          </p:cNvPr>
          <p:cNvSpPr txBox="1"/>
          <p:nvPr/>
        </p:nvSpPr>
        <p:spPr>
          <a:xfrm>
            <a:off x="1613372" y="5005144"/>
            <a:ext cx="6094378" cy="463397"/>
          </a:xfrm>
          <a:prstGeom prst="rect">
            <a:avLst/>
          </a:prstGeom>
          <a:noFill/>
        </p:spPr>
        <p:txBody>
          <a:bodyPr wrap="square">
            <a:spAutoFit/>
          </a:bodyPr>
          <a:lstStyle/>
          <a:p>
            <a:pPr marL="342900" lvl="0" indent="-342900" rtl="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Testing (26032)</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72" y="1382715"/>
            <a:ext cx="3241905" cy="2274377"/>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058" y="3927142"/>
            <a:ext cx="4202654" cy="279678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058" y="927830"/>
            <a:ext cx="4229467" cy="2682472"/>
          </a:xfrm>
          <a:prstGeom prst="rect">
            <a:avLst/>
          </a:prstGeom>
        </p:spPr>
      </p:pic>
    </p:spTree>
    <p:extLst>
      <p:ext uri="{BB962C8B-B14F-4D97-AF65-F5344CB8AC3E}">
        <p14:creationId xmlns:p14="http://schemas.microsoft.com/office/powerpoint/2010/main" val="1934815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كمبيوتر لوحي باللمس">
  <a:themeElements>
    <a:clrScheme name="كمبيوتر لوحي باللمس">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كمبيوتر لوحي باللمس">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كمبيوتر لوحي باللمس">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41B29E20188C4085452D39F6689D55" ma:contentTypeVersion="9" ma:contentTypeDescription="Create a new document." ma:contentTypeScope="" ma:versionID="a1f57db9816dbd708ddc65b88815e80f">
  <xsd:schema xmlns:xsd="http://www.w3.org/2001/XMLSchema" xmlns:xs="http://www.w3.org/2001/XMLSchema" xmlns:p="http://schemas.microsoft.com/office/2006/metadata/properties" xmlns:ns3="c517229f-8093-4d55-a12f-0745ada7b335" xmlns:ns4="7bb8d260-76c9-4972-ac98-d07fbcf9ba00" targetNamespace="http://schemas.microsoft.com/office/2006/metadata/properties" ma:root="true" ma:fieldsID="9201dd3c8b89fe91c45db618ed1736f1" ns3:_="" ns4:_="">
    <xsd:import namespace="c517229f-8093-4d55-a12f-0745ada7b335"/>
    <xsd:import namespace="7bb8d260-76c9-4972-ac98-d07fbcf9ba0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17229f-8093-4d55-a12f-0745ada7b3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b8d260-76c9-4972-ac98-d07fbcf9ba0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1F9F64-BCCC-461F-AF5B-5B1C5DBFB993}">
  <ds:schemaRefs>
    <ds:schemaRef ds:uri="http://schemas.microsoft.com/office/2006/documentManagement/types"/>
    <ds:schemaRef ds:uri="http://purl.org/dc/terms/"/>
    <ds:schemaRef ds:uri="http://schemas.microsoft.com/office/2006/metadata/properties"/>
    <ds:schemaRef ds:uri="http://schemas.microsoft.com/office/infopath/2007/PartnerControls"/>
    <ds:schemaRef ds:uri="http://purl.org/dc/elements/1.1/"/>
    <ds:schemaRef ds:uri="7bb8d260-76c9-4972-ac98-d07fbcf9ba00"/>
    <ds:schemaRef ds:uri="http://purl.org/dc/dcmitype/"/>
    <ds:schemaRef ds:uri="c517229f-8093-4d55-a12f-0745ada7b335"/>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5B3EA535-B942-4224-AC0E-46CAF75710A4}">
  <ds:schemaRefs>
    <ds:schemaRef ds:uri="http://schemas.microsoft.com/sharepoint/v3/contenttype/forms"/>
  </ds:schemaRefs>
</ds:datastoreItem>
</file>

<file path=customXml/itemProps3.xml><?xml version="1.0" encoding="utf-8"?>
<ds:datastoreItem xmlns:ds="http://schemas.openxmlformats.org/officeDocument/2006/customXml" ds:itemID="{80438353-EB1A-431D-9A26-3214C437A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17229f-8093-4d55-a12f-0745ada7b335"/>
    <ds:schemaRef ds:uri="7bb8d260-76c9-4972-ac98-d07fbcf9ba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TM04033929[[fn=كمبيوتر لوحي باللمس]]</Template>
  <TotalTime>674</TotalTime>
  <Words>115</Words>
  <Application>Microsoft Office PowerPoint</Application>
  <PresentationFormat>Custom</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كمبيوتر لوحي باللمس</vt:lpstr>
      <vt:lpstr>Presentation</vt:lpstr>
      <vt:lpstr>   1-Architecture used in paper . </vt:lpstr>
      <vt:lpstr>2- Dataset Details .  </vt:lpstr>
      <vt:lpstr>3- Implementation Details . </vt:lpstr>
      <vt:lpstr> 4- Results &amp;&amp; Visualization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Automata Theory</dc:title>
  <dc:creator>Abdelrahman Hassan</dc:creator>
  <cp:lastModifiedBy>DELL</cp:lastModifiedBy>
  <cp:revision>11</cp:revision>
  <dcterms:created xsi:type="dcterms:W3CDTF">2022-04-18T04:34:34Z</dcterms:created>
  <dcterms:modified xsi:type="dcterms:W3CDTF">2022-05-22T10:13:25Z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0x0101000B41B29E20188C4085452D39F6689D55</vt:lpwstr>
  </property>
</Properties>
</file>