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3"/>
  </p:notesMasterIdLst>
  <p:sldIdLst>
    <p:sldId id="321" r:id="rId2"/>
    <p:sldId id="322" r:id="rId3"/>
    <p:sldId id="326" r:id="rId4"/>
    <p:sldId id="325" r:id="rId5"/>
    <p:sldId id="330" r:id="rId6"/>
    <p:sldId id="261" r:id="rId7"/>
    <p:sldId id="262" r:id="rId8"/>
    <p:sldId id="263" r:id="rId9"/>
    <p:sldId id="318" r:id="rId10"/>
    <p:sldId id="333" r:id="rId11"/>
    <p:sldId id="334" r:id="rId12"/>
    <p:sldId id="335" r:id="rId13"/>
    <p:sldId id="266" r:id="rId14"/>
    <p:sldId id="267" r:id="rId15"/>
    <p:sldId id="324" r:id="rId16"/>
    <p:sldId id="268" r:id="rId17"/>
    <p:sldId id="271" r:id="rId18"/>
    <p:sldId id="336" r:id="rId19"/>
    <p:sldId id="272" r:id="rId20"/>
    <p:sldId id="337" r:id="rId21"/>
    <p:sldId id="339" r:id="rId22"/>
    <p:sldId id="341" r:id="rId23"/>
    <p:sldId id="342" r:id="rId24"/>
    <p:sldId id="276" r:id="rId25"/>
    <p:sldId id="343" r:id="rId26"/>
    <p:sldId id="346" r:id="rId27"/>
    <p:sldId id="347" r:id="rId28"/>
    <p:sldId id="348" r:id="rId29"/>
    <p:sldId id="279" r:id="rId30"/>
    <p:sldId id="280" r:id="rId31"/>
    <p:sldId id="353" r:id="rId32"/>
    <p:sldId id="282" r:id="rId33"/>
    <p:sldId id="283" r:id="rId34"/>
    <p:sldId id="354" r:id="rId35"/>
    <p:sldId id="285" r:id="rId36"/>
    <p:sldId id="355" r:id="rId37"/>
    <p:sldId id="287" r:id="rId38"/>
    <p:sldId id="352" r:id="rId39"/>
    <p:sldId id="289" r:id="rId40"/>
    <p:sldId id="290" r:id="rId41"/>
    <p:sldId id="356" r:id="rId42"/>
    <p:sldId id="357" r:id="rId43"/>
    <p:sldId id="358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59" r:id="rId58"/>
    <p:sldId id="309" r:id="rId59"/>
    <p:sldId id="310" r:id="rId60"/>
    <p:sldId id="360" r:id="rId61"/>
    <p:sldId id="361" r:id="rId62"/>
  </p:sldIdLst>
  <p:sldSz cx="12192000" cy="6858000"/>
  <p:notesSz cx="6858000" cy="9144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Montserrat" panose="00000500000000000000" pitchFamily="2" charset="0"/>
      <p:regular r:id="rId68"/>
      <p:bold r:id="rId69"/>
      <p:italic r:id="rId70"/>
      <p:boldItalic r:id="rId71"/>
    </p:embeddedFont>
    <p:embeddedFont>
      <p:font typeface="Montserrat ExtraBold" panose="00000900000000000000" pitchFamily="2" charset="0"/>
      <p:bold r:id="rId72"/>
      <p:boldItalic r:id="rId73"/>
    </p:embeddedFont>
    <p:embeddedFont>
      <p:font typeface="Open Sans" panose="020B0606030504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h07+aUta42f/G/ufSiGiwUr88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E8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68" autoAdjust="0"/>
  </p:normalViewPr>
  <p:slideViewPr>
    <p:cSldViewPr snapToGrid="0">
      <p:cViewPr varScale="1">
        <p:scale>
          <a:sx n="95" d="100"/>
          <a:sy n="95" d="100"/>
        </p:scale>
        <p:origin x="182" y="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a3887daf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8a3887daf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b8625f5b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g8b8625f5b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8625f5b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8b8625f5b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8625f5b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8b8625f5b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541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625f5b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g8b8625f5b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8198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625f5b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5" name="Google Shape;345;g8b8625f5b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311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a3887daf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g8a3887daf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3887daf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a3887daf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03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3887daf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a3887daf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383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3887daf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a3887daf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2106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3887dafc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8a3887dafc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3887daf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8a3887daf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b8625f5b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9" name="Google Shape;399;g8b8625f5b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a3887daf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" name="Google Shape;449;g8a3887daf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a3887dafc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9" name="Google Shape;469;g8a3887dafc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a3887dafc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8" name="Google Shape;508;g8a3887dafc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8a3887dafc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1" name="Google Shape;541;g8a3887dafc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a3887dafc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1" name="Google Shape;561;g8a3887dafc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8a3887dafc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3" name="Google Shape;603;g8a3887dafc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a3887dafc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6" name="Google Shape;676;g8a3887dafc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a3887dafc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8" name="Google Shape;688;g8a3887dafc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a3887dafc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7" name="Google Shape;697;g8a3887dafc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a3887dafc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8a3887dafc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a3887dafc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6" name="Google Shape;706;g8a3887dafc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a3887dafc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6" name="Google Shape;716;g8a3887dafc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a3887dafc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9" name="Google Shape;739;g8a3887dafc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a3887dafc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9" name="Google Shape;749;g8a3887dafc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a3887dafc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3" name="Google Shape;773;g8a3887dafc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a3887dafc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6" name="Google Shape;806;g8a3887dafc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a3887dafc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3" name="Google Shape;823;g8a3887dafc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8a3887dafc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4" name="Google Shape;844;g8a3887dafc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8a3887dafc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6" name="Google Shape;866;g8a3887dafc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a3887dafc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5" name="Google Shape;895;g8a3887dafc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3887daf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a3887daf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3470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b8625f5b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7" name="Google Shape;967;g8b8625f5b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b8625f5b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7" name="Google Shape;977;g8b8625f5b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3887daf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a3887daf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158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3887daf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8a3887daf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54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3887daf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8a3887daf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8625f5b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8b8625f5b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b8625f5b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g8b8625f5b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8A2B3C7-F490-C22A-80A2-A2E33E3180A0}"/>
              </a:ext>
            </a:extLst>
          </p:cNvPr>
          <p:cNvGrpSpPr/>
          <p:nvPr userDrawn="1"/>
        </p:nvGrpSpPr>
        <p:grpSpPr>
          <a:xfrm>
            <a:off x="0" y="-867"/>
            <a:ext cx="12192000" cy="6858867"/>
            <a:chOff x="0" y="-867"/>
            <a:chExt cx="12192000" cy="6858867"/>
          </a:xfrm>
        </p:grpSpPr>
        <p:sp>
          <p:nvSpPr>
            <p:cNvPr id="3" name="Google Shape;84;p1">
              <a:extLst>
                <a:ext uri="{FF2B5EF4-FFF2-40B4-BE49-F238E27FC236}">
                  <a16:creationId xmlns:a16="http://schemas.microsoft.com/office/drawing/2014/main" id="{28FEEBE3-6DA6-E181-E428-E7F2DAB7BFB2}"/>
                </a:ext>
              </a:extLst>
            </p:cNvPr>
            <p:cNvSpPr/>
            <p:nvPr/>
          </p:nvSpPr>
          <p:spPr>
            <a:xfrm>
              <a:off x="0" y="4881452"/>
              <a:ext cx="4413372" cy="700407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Google Shape;87;p1">
              <a:extLst>
                <a:ext uri="{FF2B5EF4-FFF2-40B4-BE49-F238E27FC236}">
                  <a16:creationId xmlns:a16="http://schemas.microsoft.com/office/drawing/2014/main" id="{BDEE62B6-253F-44A1-02FD-0E465BE2526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1639"/>
            <a:stretch/>
          </p:blipFill>
          <p:spPr>
            <a:xfrm>
              <a:off x="9960740" y="807484"/>
              <a:ext cx="1892938" cy="1777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88;p1">
              <a:extLst>
                <a:ext uri="{FF2B5EF4-FFF2-40B4-BE49-F238E27FC236}">
                  <a16:creationId xmlns:a16="http://schemas.microsoft.com/office/drawing/2014/main" id="{59F74E80-AC09-22ED-4BFA-09C8B5ADA06E}"/>
                </a:ext>
              </a:extLst>
            </p:cNvPr>
            <p:cNvSpPr/>
            <p:nvPr/>
          </p:nvSpPr>
          <p:spPr>
            <a:xfrm>
              <a:off x="0" y="-867"/>
              <a:ext cx="12192000" cy="308388"/>
            </a:xfrm>
            <a:custGeom>
              <a:avLst/>
              <a:gdLst/>
              <a:ahLst/>
              <a:cxnLst/>
              <a:rect l="l" t="t" r="r" b="b"/>
              <a:pathLst>
                <a:path w="7771570" h="191453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191453"/>
                  </a:lnTo>
                  <a:lnTo>
                    <a:pt x="0" y="191453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8" name="Google Shape;89;p1">
              <a:extLst>
                <a:ext uri="{FF2B5EF4-FFF2-40B4-BE49-F238E27FC236}">
                  <a16:creationId xmlns:a16="http://schemas.microsoft.com/office/drawing/2014/main" id="{4B908B05-B4D7-ED30-3AA7-920831AA417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86265" y="6041214"/>
              <a:ext cx="795499" cy="816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693A70AE-8977-1F08-ADA3-820EFC0EFC2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07798" y="1952361"/>
            <a:ext cx="9345488" cy="2760756"/>
          </a:xfrm>
        </p:spPr>
        <p:txBody>
          <a:bodyPr>
            <a:noAutofit/>
          </a:bodyPr>
          <a:lstStyle>
            <a:lvl1pPr>
              <a:defRPr sz="6500">
                <a:latin typeface="Montserrat ExtraBold" panose="00000900000000000000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B48AB4-781A-5BBE-F3E0-2F02DA5064D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6741" y="4859078"/>
            <a:ext cx="4256632" cy="700407"/>
          </a:xfrm>
        </p:spPr>
        <p:txBody>
          <a:bodyPr>
            <a:noAutofit/>
          </a:bodyPr>
          <a:lstStyle>
            <a:lvl1pPr marL="50800" indent="0">
              <a:buNone/>
              <a:defRPr sz="30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IE" sz="3000" dirty="0">
                <a:latin typeface="Montserrat" panose="00000500000000000000" pitchFamily="2" charset="0"/>
              </a:rPr>
              <a:t>Sub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 Logo">
  <p:cSld name="CUSTOM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8a3887dafc_0_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6843" y="6409774"/>
            <a:ext cx="1558314" cy="31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AE1B1C-30C7-EEA6-7BB1-B6268908FDF2}"/>
              </a:ext>
            </a:extLst>
          </p:cNvPr>
          <p:cNvGrpSpPr/>
          <p:nvPr userDrawn="1"/>
        </p:nvGrpSpPr>
        <p:grpSpPr>
          <a:xfrm>
            <a:off x="-3" y="-380999"/>
            <a:ext cx="12192003" cy="7239000"/>
            <a:chOff x="-3" y="-380999"/>
            <a:chExt cx="12192003" cy="7239000"/>
          </a:xfrm>
        </p:grpSpPr>
        <p:sp>
          <p:nvSpPr>
            <p:cNvPr id="7" name="Google Shape;107;p3">
              <a:extLst>
                <a:ext uri="{FF2B5EF4-FFF2-40B4-BE49-F238E27FC236}">
                  <a16:creationId xmlns:a16="http://schemas.microsoft.com/office/drawing/2014/main" id="{E150E355-C9A4-A74C-21E5-AD8F98476150}"/>
                </a:ext>
              </a:extLst>
            </p:cNvPr>
            <p:cNvSpPr/>
            <p:nvPr/>
          </p:nvSpPr>
          <p:spPr>
            <a:xfrm>
              <a:off x="0" y="589814"/>
              <a:ext cx="3894881" cy="944888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Google Shape;108;p3">
              <a:extLst>
                <a:ext uri="{FF2B5EF4-FFF2-40B4-BE49-F238E27FC236}">
                  <a16:creationId xmlns:a16="http://schemas.microsoft.com/office/drawing/2014/main" id="{2DD5A360-5038-7BC1-DAA3-3FC7324A7C4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57875" b="1639"/>
            <a:stretch/>
          </p:blipFill>
          <p:spPr>
            <a:xfrm>
              <a:off x="0" y="206061"/>
              <a:ext cx="795503" cy="1709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12;p3">
              <a:extLst>
                <a:ext uri="{FF2B5EF4-FFF2-40B4-BE49-F238E27FC236}">
                  <a16:creationId xmlns:a16="http://schemas.microsoft.com/office/drawing/2014/main" id="{830F5E44-345B-6B7B-5FEA-77744E96CABC}"/>
                </a:ext>
              </a:extLst>
            </p:cNvPr>
            <p:cNvSpPr/>
            <p:nvPr/>
          </p:nvSpPr>
          <p:spPr>
            <a:xfrm>
              <a:off x="0" y="6681350"/>
              <a:ext cx="12192000" cy="176651"/>
            </a:xfrm>
            <a:custGeom>
              <a:avLst/>
              <a:gdLst/>
              <a:ahLst/>
              <a:cxnLst/>
              <a:rect l="l" t="t" r="r" b="b"/>
              <a:pathLst>
                <a:path w="7771570" h="284550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10" name="Google Shape;113;p3">
              <a:extLst>
                <a:ext uri="{FF2B5EF4-FFF2-40B4-BE49-F238E27FC236}">
                  <a16:creationId xmlns:a16="http://schemas.microsoft.com/office/drawing/2014/main" id="{3246240D-1232-D38B-290B-CA559FCE35C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86265" y="5893988"/>
              <a:ext cx="795499" cy="787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06;p3">
              <a:extLst>
                <a:ext uri="{FF2B5EF4-FFF2-40B4-BE49-F238E27FC236}">
                  <a16:creationId xmlns:a16="http://schemas.microsoft.com/office/drawing/2014/main" id="{8C6D6585-11F4-1F44-7168-58693F2DBB25}"/>
                </a:ext>
              </a:extLst>
            </p:cNvPr>
            <p:cNvPicPr preferRelativeResize="0"/>
            <p:nvPr userDrawn="1"/>
          </p:nvPicPr>
          <p:blipFill rotWithShape="1">
            <a:blip r:embed="rId4">
              <a:alphaModFix amt="2000"/>
            </a:blip>
            <a:srcRect t="23568" b="49030"/>
            <a:stretch/>
          </p:blipFill>
          <p:spPr>
            <a:xfrm rot="5400000">
              <a:off x="-2535497" y="2154495"/>
              <a:ext cx="6706749" cy="1635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68">
            <a:extLst>
              <a:ext uri="{FF2B5EF4-FFF2-40B4-BE49-F238E27FC236}">
                <a16:creationId xmlns:a16="http://schemas.microsoft.com/office/drawing/2014/main" id="{5513B21B-354C-BB18-F537-AC8705B3C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" y="537731"/>
            <a:ext cx="3706921" cy="944888"/>
          </a:xfrm>
        </p:spPr>
        <p:txBody>
          <a:bodyPr anchor="b">
            <a:normAutofit/>
          </a:bodyPr>
          <a:lstStyle>
            <a:lvl1pPr>
              <a:defRPr lang="en-US" sz="5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Arial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EC35F2-E07F-C230-12F9-0FC2902CF09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3900" y="2168125"/>
            <a:ext cx="10023475" cy="3725863"/>
          </a:xfrm>
        </p:spPr>
        <p:txBody>
          <a:bodyPr>
            <a:normAutofit/>
          </a:bodyPr>
          <a:lstStyle>
            <a:lvl1pPr>
              <a:defRPr sz="30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Point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Point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Point 3</a:t>
            </a:r>
          </a:p>
        </p:txBody>
      </p:sp>
    </p:spTree>
    <p:extLst>
      <p:ext uri="{BB962C8B-B14F-4D97-AF65-F5344CB8AC3E}">
        <p14:creationId xmlns:p14="http://schemas.microsoft.com/office/powerpoint/2010/main" val="30327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B214228-2AB2-5514-C058-6E72A2D59AEF}"/>
              </a:ext>
            </a:extLst>
          </p:cNvPr>
          <p:cNvGrpSpPr/>
          <p:nvPr userDrawn="1"/>
        </p:nvGrpSpPr>
        <p:grpSpPr>
          <a:xfrm>
            <a:off x="0" y="-5368"/>
            <a:ext cx="12192000" cy="6863368"/>
            <a:chOff x="0" y="-5368"/>
            <a:chExt cx="12192000" cy="6861579"/>
          </a:xfrm>
        </p:grpSpPr>
        <p:sp>
          <p:nvSpPr>
            <p:cNvPr id="7" name="Google Shape;199;p10">
              <a:extLst>
                <a:ext uri="{FF2B5EF4-FFF2-40B4-BE49-F238E27FC236}">
                  <a16:creationId xmlns:a16="http://schemas.microsoft.com/office/drawing/2014/main" id="{C527B09F-B7F2-1EC1-8F32-65155901DCD2}"/>
                </a:ext>
              </a:extLst>
            </p:cNvPr>
            <p:cNvSpPr/>
            <p:nvPr/>
          </p:nvSpPr>
          <p:spPr>
            <a:xfrm>
              <a:off x="0" y="3084113"/>
              <a:ext cx="2367023" cy="596811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" name="Google Shape;200;p10">
              <a:extLst>
                <a:ext uri="{FF2B5EF4-FFF2-40B4-BE49-F238E27FC236}">
                  <a16:creationId xmlns:a16="http://schemas.microsoft.com/office/drawing/2014/main" id="{71A308E5-A92B-C084-21FC-CD94E9DE4CA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 flipH="1">
              <a:off x="9076902" y="-5368"/>
              <a:ext cx="3115096" cy="2990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03;p10">
              <a:extLst>
                <a:ext uri="{FF2B5EF4-FFF2-40B4-BE49-F238E27FC236}">
                  <a16:creationId xmlns:a16="http://schemas.microsoft.com/office/drawing/2014/main" id="{92A3E433-6B99-3859-CCB7-9E93F9AA9358}"/>
                </a:ext>
              </a:extLst>
            </p:cNvPr>
            <p:cNvSpPr/>
            <p:nvPr/>
          </p:nvSpPr>
          <p:spPr>
            <a:xfrm>
              <a:off x="0" y="6677736"/>
              <a:ext cx="12192000" cy="178475"/>
            </a:xfrm>
            <a:custGeom>
              <a:avLst/>
              <a:gdLst/>
              <a:ahLst/>
              <a:cxnLst/>
              <a:rect l="l" t="t" r="r" b="b"/>
              <a:pathLst>
                <a:path w="7771570" h="284550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12" name="Google Shape;204;p10">
              <a:extLst>
                <a:ext uri="{FF2B5EF4-FFF2-40B4-BE49-F238E27FC236}">
                  <a16:creationId xmlns:a16="http://schemas.microsoft.com/office/drawing/2014/main" id="{A42C89DE-B0C0-9D5F-6D31-C9BE702312E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86265" y="5882244"/>
              <a:ext cx="795499" cy="795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49B93F7D-58D9-783D-45DA-9F1F09DEDA8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49136" y="1331309"/>
            <a:ext cx="5400554" cy="711623"/>
          </a:xfrm>
        </p:spPr>
        <p:txBody>
          <a:bodyPr>
            <a:normAutofit/>
          </a:bodyPr>
          <a:lstStyle>
            <a:lvl1pPr>
              <a:defRPr sz="4000" b="1"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Long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BB8057-99D5-4297-51ED-D6C13A8FE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096" y="3084112"/>
            <a:ext cx="2118829" cy="596811"/>
          </a:xfrm>
        </p:spPr>
        <p:txBody>
          <a:bodyPr>
            <a:normAutofit/>
          </a:bodyPr>
          <a:lstStyle>
            <a:lvl1pPr marL="50800" indent="0">
              <a:buNone/>
              <a:defRPr sz="30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IE" dirty="0"/>
              <a:t>Sub Title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4791EF1-AF0C-D1EA-9D6B-BA65D00E0EE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760802" y="3019910"/>
            <a:ext cx="7158701" cy="2990850"/>
          </a:xfrm>
        </p:spPr>
        <p:txBody>
          <a:bodyPr>
            <a:normAutofit/>
          </a:bodyPr>
          <a:lstStyle>
            <a:lvl1pPr marL="50800" indent="0">
              <a:buNone/>
              <a:defRPr sz="28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IE" dirty="0"/>
              <a:t>Content 1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Content 2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Content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and poin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F6A7DE9-5B85-0406-9A4B-CEDC0339F35E}"/>
              </a:ext>
            </a:extLst>
          </p:cNvPr>
          <p:cNvGrpSpPr/>
          <p:nvPr userDrawn="1"/>
        </p:nvGrpSpPr>
        <p:grpSpPr>
          <a:xfrm>
            <a:off x="-3" y="-380999"/>
            <a:ext cx="12192003" cy="7239000"/>
            <a:chOff x="-3" y="-380999"/>
            <a:chExt cx="12192003" cy="7239000"/>
          </a:xfrm>
        </p:grpSpPr>
        <p:sp>
          <p:nvSpPr>
            <p:cNvPr id="43" name="Google Shape;107;p3">
              <a:extLst>
                <a:ext uri="{FF2B5EF4-FFF2-40B4-BE49-F238E27FC236}">
                  <a16:creationId xmlns:a16="http://schemas.microsoft.com/office/drawing/2014/main" id="{31A4EA3E-B966-924C-1A50-D23CC766B875}"/>
                </a:ext>
              </a:extLst>
            </p:cNvPr>
            <p:cNvSpPr/>
            <p:nvPr/>
          </p:nvSpPr>
          <p:spPr>
            <a:xfrm>
              <a:off x="0" y="589814"/>
              <a:ext cx="7366000" cy="944888"/>
            </a:xfrm>
            <a:prstGeom prst="rect">
              <a:avLst/>
            </a:prstGeom>
            <a:solidFill>
              <a:srgbClr val="F7DF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4" name="Google Shape;108;p3">
              <a:extLst>
                <a:ext uri="{FF2B5EF4-FFF2-40B4-BE49-F238E27FC236}">
                  <a16:creationId xmlns:a16="http://schemas.microsoft.com/office/drawing/2014/main" id="{2C4E49E0-449C-1B81-D79D-C0AA1180118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57875" b="1639"/>
            <a:stretch/>
          </p:blipFill>
          <p:spPr>
            <a:xfrm>
              <a:off x="0" y="206061"/>
              <a:ext cx="795503" cy="1709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112;p3">
              <a:extLst>
                <a:ext uri="{FF2B5EF4-FFF2-40B4-BE49-F238E27FC236}">
                  <a16:creationId xmlns:a16="http://schemas.microsoft.com/office/drawing/2014/main" id="{CBD3E8EB-28E2-FC38-86FC-E084DB0A6E6B}"/>
                </a:ext>
              </a:extLst>
            </p:cNvPr>
            <p:cNvSpPr/>
            <p:nvPr/>
          </p:nvSpPr>
          <p:spPr>
            <a:xfrm>
              <a:off x="0" y="6681350"/>
              <a:ext cx="12192000" cy="176651"/>
            </a:xfrm>
            <a:custGeom>
              <a:avLst/>
              <a:gdLst/>
              <a:ahLst/>
              <a:cxnLst/>
              <a:rect l="l" t="t" r="r" b="b"/>
              <a:pathLst>
                <a:path w="7771570" h="284550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48" name="Google Shape;113;p3">
              <a:extLst>
                <a:ext uri="{FF2B5EF4-FFF2-40B4-BE49-F238E27FC236}">
                  <a16:creationId xmlns:a16="http://schemas.microsoft.com/office/drawing/2014/main" id="{2D1B2B61-A6CD-C468-0CB4-506DC5FCF9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186265" y="5893988"/>
              <a:ext cx="795499" cy="787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106;p3">
              <a:extLst>
                <a:ext uri="{FF2B5EF4-FFF2-40B4-BE49-F238E27FC236}">
                  <a16:creationId xmlns:a16="http://schemas.microsoft.com/office/drawing/2014/main" id="{74E96E26-3648-D8FE-5D67-895A36AFCDA2}"/>
                </a:ext>
              </a:extLst>
            </p:cNvPr>
            <p:cNvPicPr preferRelativeResize="0"/>
            <p:nvPr userDrawn="1"/>
          </p:nvPicPr>
          <p:blipFill rotWithShape="1">
            <a:blip r:embed="rId4">
              <a:alphaModFix amt="2000"/>
            </a:blip>
            <a:srcRect t="23568" b="49030"/>
            <a:stretch/>
          </p:blipFill>
          <p:spPr>
            <a:xfrm rot="5400000">
              <a:off x="-2535497" y="2154495"/>
              <a:ext cx="6706749" cy="1635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Title 68">
            <a:extLst>
              <a:ext uri="{FF2B5EF4-FFF2-40B4-BE49-F238E27FC236}">
                <a16:creationId xmlns:a16="http://schemas.microsoft.com/office/drawing/2014/main" id="{280D01C0-3E9D-6175-5D02-B5AB85E532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" y="589814"/>
            <a:ext cx="7178040" cy="944888"/>
          </a:xfrm>
        </p:spPr>
        <p:txBody>
          <a:bodyPr anchor="b">
            <a:normAutofit/>
          </a:bodyPr>
          <a:lstStyle>
            <a:lvl1pPr>
              <a:defRPr lang="en-US" sz="5000" b="1" i="0" u="none" strike="noStrike" cap="none" dirty="0">
                <a:solidFill>
                  <a:srgbClr val="17161C"/>
                </a:solidFill>
                <a:latin typeface="Montserrat"/>
                <a:ea typeface="Montserrat"/>
                <a:cs typeface="Montserrat"/>
                <a:sym typeface="Arial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7C3B-5BF1-684F-0D1A-3B9E59D4735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23900" y="2179305"/>
            <a:ext cx="10023475" cy="3725863"/>
          </a:xfrm>
        </p:spPr>
        <p:txBody>
          <a:bodyPr>
            <a:normAutofit/>
          </a:bodyPr>
          <a:lstStyle>
            <a:lvl1pPr>
              <a:defRPr sz="30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Point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Point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Point 3</a:t>
            </a:r>
          </a:p>
        </p:txBody>
      </p:sp>
    </p:spTree>
    <p:extLst>
      <p:ext uri="{BB962C8B-B14F-4D97-AF65-F5344CB8AC3E}">
        <p14:creationId xmlns:p14="http://schemas.microsoft.com/office/powerpoint/2010/main" val="33753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705ED-1986-6AD5-797C-7DC115A92D59}"/>
              </a:ext>
            </a:extLst>
          </p:cNvPr>
          <p:cNvGrpSpPr/>
          <p:nvPr userDrawn="1"/>
        </p:nvGrpSpPr>
        <p:grpSpPr>
          <a:xfrm>
            <a:off x="0" y="-204831"/>
            <a:ext cx="12192000" cy="7062831"/>
            <a:chOff x="-1" y="-204831"/>
            <a:chExt cx="18288003" cy="10491832"/>
          </a:xfrm>
        </p:grpSpPr>
        <p:sp>
          <p:nvSpPr>
            <p:cNvPr id="16" name="Google Shape;129;p5">
              <a:extLst>
                <a:ext uri="{FF2B5EF4-FFF2-40B4-BE49-F238E27FC236}">
                  <a16:creationId xmlns:a16="http://schemas.microsoft.com/office/drawing/2014/main" id="{585B196D-EA3F-6C8D-16C5-F420D8F454B8}"/>
                </a:ext>
              </a:extLst>
            </p:cNvPr>
            <p:cNvSpPr/>
            <p:nvPr/>
          </p:nvSpPr>
          <p:spPr>
            <a:xfrm>
              <a:off x="-1" y="980523"/>
              <a:ext cx="11049000" cy="1403631"/>
            </a:xfrm>
            <a:prstGeom prst="rect">
              <a:avLst/>
            </a:prstGeom>
            <a:solidFill>
              <a:srgbClr val="1A1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" name="Google Shape;131;p5">
              <a:extLst>
                <a:ext uri="{FF2B5EF4-FFF2-40B4-BE49-F238E27FC236}">
                  <a16:creationId xmlns:a16="http://schemas.microsoft.com/office/drawing/2014/main" id="{167A4863-A63A-C8CA-1366-0E844C63836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36150" b="1639"/>
            <a:stretch/>
          </p:blipFill>
          <p:spPr>
            <a:xfrm>
              <a:off x="16099149" y="1682338"/>
              <a:ext cx="2188851" cy="3135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32;p5">
              <a:extLst>
                <a:ext uri="{FF2B5EF4-FFF2-40B4-BE49-F238E27FC236}">
                  <a16:creationId xmlns:a16="http://schemas.microsoft.com/office/drawing/2014/main" id="{1C664238-8E83-15C7-FE31-6F75B8E1020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36150" b="1639"/>
            <a:stretch/>
          </p:blipFill>
          <p:spPr>
            <a:xfrm>
              <a:off x="16099149" y="5468771"/>
              <a:ext cx="2188851" cy="3135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134;p5">
              <a:extLst>
                <a:ext uri="{FF2B5EF4-FFF2-40B4-BE49-F238E27FC236}">
                  <a16:creationId xmlns:a16="http://schemas.microsoft.com/office/drawing/2014/main" id="{BC838991-B18D-C5E8-856C-83E6069F559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2000"/>
            </a:blip>
            <a:srcRect t="23568" b="52438"/>
            <a:stretch/>
          </p:blipFill>
          <p:spPr>
            <a:xfrm rot="5400000">
              <a:off x="-3779978" y="3575146"/>
              <a:ext cx="9946465" cy="2386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135;p5">
              <a:extLst>
                <a:ext uri="{FF2B5EF4-FFF2-40B4-BE49-F238E27FC236}">
                  <a16:creationId xmlns:a16="http://schemas.microsoft.com/office/drawing/2014/main" id="{AD67CB1B-E57A-87AB-17F6-EBC5CE1F0C4E}"/>
                </a:ext>
              </a:extLst>
            </p:cNvPr>
            <p:cNvSpPr/>
            <p:nvPr/>
          </p:nvSpPr>
          <p:spPr>
            <a:xfrm>
              <a:off x="0" y="10019289"/>
              <a:ext cx="18288002" cy="267712"/>
            </a:xfrm>
            <a:custGeom>
              <a:avLst/>
              <a:gdLst/>
              <a:ahLst/>
              <a:cxnLst/>
              <a:rect l="l" t="t" r="r" b="b"/>
              <a:pathLst>
                <a:path w="7771570" h="284550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23" name="Google Shape;136;p5">
              <a:extLst>
                <a:ext uri="{FF2B5EF4-FFF2-40B4-BE49-F238E27FC236}">
                  <a16:creationId xmlns:a16="http://schemas.microsoft.com/office/drawing/2014/main" id="{06FF3802-FDF8-F0CF-D282-AFA8131DE17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79400" y="8826050"/>
              <a:ext cx="1193249" cy="1193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D626F43-ED39-99CF-B8B1-1FE1C051D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8120" y="599975"/>
            <a:ext cx="7167879" cy="944888"/>
          </a:xfr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AEE103-1480-2018-DA91-35EF10EB5E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2445" y="1778000"/>
            <a:ext cx="9916795" cy="4903087"/>
          </a:xfrm>
        </p:spPr>
        <p:txBody>
          <a:bodyPr>
            <a:normAutofit/>
          </a:bodyPr>
          <a:lstStyle>
            <a:lvl1pPr marL="50800" indent="0">
              <a:buNone/>
              <a:defRPr sz="18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IE" dirty="0"/>
              <a:t>Content 1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Content 2</a:t>
            </a:r>
          </a:p>
          <a:p>
            <a:pPr lvl="0"/>
            <a:endParaRPr lang="en-IE" dirty="0"/>
          </a:p>
          <a:p>
            <a:pPr lvl="0"/>
            <a:r>
              <a:rPr lang="en-IE" dirty="0"/>
              <a:t>Content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E9BB7A2-E53A-7AFF-5EF6-9C494F3D5ACF}"/>
              </a:ext>
            </a:extLst>
          </p:cNvPr>
          <p:cNvGrpSpPr/>
          <p:nvPr userDrawn="1"/>
        </p:nvGrpSpPr>
        <p:grpSpPr>
          <a:xfrm>
            <a:off x="0" y="5934500"/>
            <a:ext cx="12192000" cy="923502"/>
            <a:chOff x="0" y="8826050"/>
            <a:chExt cx="18288002" cy="1460951"/>
          </a:xfrm>
        </p:grpSpPr>
        <p:sp>
          <p:nvSpPr>
            <p:cNvPr id="14" name="Google Shape;148;p6">
              <a:extLst>
                <a:ext uri="{FF2B5EF4-FFF2-40B4-BE49-F238E27FC236}">
                  <a16:creationId xmlns:a16="http://schemas.microsoft.com/office/drawing/2014/main" id="{FE054B01-17D8-42A6-1696-E792991DFEF0}"/>
                </a:ext>
              </a:extLst>
            </p:cNvPr>
            <p:cNvSpPr/>
            <p:nvPr/>
          </p:nvSpPr>
          <p:spPr>
            <a:xfrm>
              <a:off x="0" y="10019289"/>
              <a:ext cx="18288002" cy="267712"/>
            </a:xfrm>
            <a:custGeom>
              <a:avLst/>
              <a:gdLst/>
              <a:ahLst/>
              <a:cxnLst/>
              <a:rect l="l" t="t" r="r" b="b"/>
              <a:pathLst>
                <a:path w="7771570" h="284550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15" name="Google Shape;149;p6">
              <a:extLst>
                <a:ext uri="{FF2B5EF4-FFF2-40B4-BE49-F238E27FC236}">
                  <a16:creationId xmlns:a16="http://schemas.microsoft.com/office/drawing/2014/main" id="{D4C50907-6098-94E3-0A04-6BD26766BC4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779400" y="8826050"/>
              <a:ext cx="1193249" cy="11932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Google Shape;160;p7">
            <a:extLst>
              <a:ext uri="{FF2B5EF4-FFF2-40B4-BE49-F238E27FC236}">
                <a16:creationId xmlns:a16="http://schemas.microsoft.com/office/drawing/2014/main" id="{04486AA9-2B60-C339-E7BE-80AF5821E4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38805" b="1639"/>
          <a:stretch/>
        </p:blipFill>
        <p:spPr>
          <a:xfrm>
            <a:off x="10932744" y="288285"/>
            <a:ext cx="1112520" cy="1663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89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9;p10">
            <a:extLst>
              <a:ext uri="{FF2B5EF4-FFF2-40B4-BE49-F238E27FC236}">
                <a16:creationId xmlns:a16="http://schemas.microsoft.com/office/drawing/2014/main" id="{65F39751-3718-37D4-B668-AD696574AAC0}"/>
              </a:ext>
            </a:extLst>
          </p:cNvPr>
          <p:cNvSpPr/>
          <p:nvPr userDrawn="1"/>
        </p:nvSpPr>
        <p:spPr>
          <a:xfrm>
            <a:off x="0" y="0"/>
            <a:ext cx="5999480" cy="685799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C8A310-62BA-392C-3525-7DAFE85598CD}"/>
              </a:ext>
            </a:extLst>
          </p:cNvPr>
          <p:cNvGrpSpPr/>
          <p:nvPr userDrawn="1"/>
        </p:nvGrpSpPr>
        <p:grpSpPr>
          <a:xfrm>
            <a:off x="0" y="5934500"/>
            <a:ext cx="12192000" cy="923502"/>
            <a:chOff x="0" y="8826050"/>
            <a:chExt cx="18288002" cy="1460951"/>
          </a:xfrm>
        </p:grpSpPr>
        <p:sp>
          <p:nvSpPr>
            <p:cNvPr id="7" name="Google Shape;148;p6">
              <a:extLst>
                <a:ext uri="{FF2B5EF4-FFF2-40B4-BE49-F238E27FC236}">
                  <a16:creationId xmlns:a16="http://schemas.microsoft.com/office/drawing/2014/main" id="{769688B6-F8A7-7587-7CDE-352DDFE18A08}"/>
                </a:ext>
              </a:extLst>
            </p:cNvPr>
            <p:cNvSpPr/>
            <p:nvPr/>
          </p:nvSpPr>
          <p:spPr>
            <a:xfrm>
              <a:off x="0" y="10019289"/>
              <a:ext cx="18288002" cy="267712"/>
            </a:xfrm>
            <a:custGeom>
              <a:avLst/>
              <a:gdLst/>
              <a:ahLst/>
              <a:cxnLst/>
              <a:rect l="l" t="t" r="r" b="b"/>
              <a:pathLst>
                <a:path w="7771570" h="284550" extrusionOk="0">
                  <a:moveTo>
                    <a:pt x="0" y="0"/>
                  </a:moveTo>
                  <a:lnTo>
                    <a:pt x="7771570" y="0"/>
                  </a:lnTo>
                  <a:lnTo>
                    <a:pt x="7771570" y="284550"/>
                  </a:lnTo>
                  <a:lnTo>
                    <a:pt x="0" y="284550"/>
                  </a:lnTo>
                  <a:close/>
                </a:path>
              </a:pathLst>
            </a:custGeom>
            <a:solidFill>
              <a:srgbClr val="1A1AE8"/>
            </a:solidFill>
            <a:ln>
              <a:noFill/>
            </a:ln>
          </p:spPr>
        </p:sp>
        <p:pic>
          <p:nvPicPr>
            <p:cNvPr id="8" name="Google Shape;149;p6">
              <a:extLst>
                <a:ext uri="{FF2B5EF4-FFF2-40B4-BE49-F238E27FC236}">
                  <a16:creationId xmlns:a16="http://schemas.microsoft.com/office/drawing/2014/main" id="{3FB1AE64-6CD1-8A77-241F-E5A57912B9A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779400" y="8826050"/>
              <a:ext cx="1193249" cy="1193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777B59-321E-15DB-6A44-6E06C0A73FB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7640" y="-4"/>
            <a:ext cx="5699760" cy="6688775"/>
          </a:xfrm>
        </p:spPr>
        <p:txBody>
          <a:bodyPr anchor="ctr">
            <a:normAutofit/>
          </a:bodyPr>
          <a:lstStyle>
            <a:lvl1pPr marL="50800" indent="0">
              <a:buNone/>
              <a:defRPr sz="1800">
                <a:latin typeface="Montserrat" panose="00000500000000000000" pitchFamily="2" charset="0"/>
              </a:defRPr>
            </a:lvl1pPr>
          </a:lstStyle>
          <a:p>
            <a:pPr lvl="0"/>
            <a:r>
              <a:rPr lang="en-IE" sz="1800" dirty="0">
                <a:latin typeface="Montserrat" panose="00000500000000000000" pitchFamily="2" charset="0"/>
              </a:rPr>
              <a:t>Content</a:t>
            </a:r>
          </a:p>
          <a:p>
            <a:pPr lvl="0"/>
            <a:r>
              <a:rPr lang="en-IE" sz="1800" dirty="0">
                <a:latin typeface="Montserrat" panose="00000500000000000000" pitchFamily="2" charset="0"/>
              </a:rPr>
              <a:t>Content 1</a:t>
            </a:r>
          </a:p>
          <a:p>
            <a:pPr lvl="0"/>
            <a:r>
              <a:rPr lang="en-IE" sz="1800" dirty="0">
                <a:latin typeface="Montserrat" panose="00000500000000000000" pitchFamily="2" charset="0"/>
              </a:rPr>
              <a:t>Content 2</a:t>
            </a:r>
            <a:endParaRPr lang="en-US" dirty="0"/>
          </a:p>
        </p:txBody>
      </p:sp>
      <p:pic>
        <p:nvPicPr>
          <p:cNvPr id="12" name="Google Shape;160;p7">
            <a:extLst>
              <a:ext uri="{FF2B5EF4-FFF2-40B4-BE49-F238E27FC236}">
                <a16:creationId xmlns:a16="http://schemas.microsoft.com/office/drawing/2014/main" id="{5959B68B-4B88-2ECF-2C22-3DA818A9A2C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38805" b="1639"/>
          <a:stretch/>
        </p:blipFill>
        <p:spPr>
          <a:xfrm>
            <a:off x="10932744" y="288285"/>
            <a:ext cx="1112520" cy="1663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7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4466-7130-4ADC-7EEE-FCCD024D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82F5-9F17-5FBF-987B-58F5C6AA86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D5EB7-0F56-EA7D-F0E9-AD4019B7A3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F31DF-FA9E-EA2E-8CC4-244BABFDC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6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66" r:id="rId3"/>
    <p:sldLayoutId id="2147483662" r:id="rId4"/>
    <p:sldLayoutId id="2147483667" r:id="rId5"/>
    <p:sldLayoutId id="2147483668" r:id="rId6"/>
    <p:sldLayoutId id="2147483669" r:id="rId7"/>
    <p:sldLayoutId id="2147483650" r:id="rId8"/>
    <p:sldLayoutId id="2147483663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mpu.com/en/document/read/11123332/virtual-functional-bus-simulator-autosa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sar.org/fileadmin/standards/R20-11/CP/AUTOSAR_EXP_VF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utosar.org/fileadmin/user_upload/standards/classic/4-1/AUTOSAR_TPS_SoftwareComponentTemplate.pdf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.me/+201092439690" TargetMode="External"/><Relationship Id="rId2" Type="http://schemas.openxmlformats.org/officeDocument/2006/relationships/hyperlink" Target="https://www.linkedin.com/in/hassan-farahat-77289477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hassan.m.farahat@gmail.co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sar.org/fileadmin/user_upload/standards/classic/4-1/AUTOSAR_TPS_SoftwareComponentTemplate.pdf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CA0-DEAF-3EF1-A8BA-7AB0A1D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AUTOSAR Application &amp; RTE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5837-6B8B-9054-7372-AF1FDAF04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E" dirty="0"/>
              <a:t>By: Hassan Farahat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7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D77-F858-EA8D-470D-E449FD717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2768600"/>
            <a:ext cx="9916795" cy="2849879"/>
          </a:xfrm>
        </p:spPr>
        <p:txBody>
          <a:bodyPr/>
          <a:lstStyle/>
          <a:p>
            <a:r>
              <a:rPr lang="en-US" dirty="0"/>
              <a:t>2. Application development is </a:t>
            </a:r>
            <a:r>
              <a:rPr lang="en-US" b="1" dirty="0"/>
              <a:t>time consuming</a:t>
            </a:r>
            <a:r>
              <a:rPr lang="en-US" dirty="0"/>
              <a:t>, containing the </a:t>
            </a:r>
            <a:r>
              <a:rPr lang="en-US" b="1" dirty="0"/>
              <a:t>main software </a:t>
            </a:r>
            <a:r>
              <a:rPr lang="en-US" dirty="0"/>
              <a:t>(Logic / Algorithms)</a:t>
            </a:r>
          </a:p>
          <a:p>
            <a:endParaRPr lang="en-US" b="1" dirty="0"/>
          </a:p>
          <a:p>
            <a:r>
              <a:rPr lang="en-US" dirty="0"/>
              <a:t>Application development shall be </a:t>
            </a:r>
            <a:r>
              <a:rPr lang="en-US" b="1" dirty="0"/>
              <a:t>accelerated</a:t>
            </a:r>
            <a:r>
              <a:rPr lang="en-US" dirty="0"/>
              <a:t> as much as possible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7DAD-23F5-7126-AC8A-C66CEBAE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76286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D77-F858-EA8D-470D-E449FD717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2768601"/>
            <a:ext cx="9916795" cy="2057399"/>
          </a:xfrm>
        </p:spPr>
        <p:txBody>
          <a:bodyPr/>
          <a:lstStyle/>
          <a:p>
            <a:r>
              <a:rPr lang="en-US" dirty="0"/>
              <a:t>3. Application features shall be </a:t>
            </a:r>
            <a:r>
              <a:rPr lang="en-US" b="1" dirty="0"/>
              <a:t>adapted</a:t>
            </a:r>
            <a:r>
              <a:rPr lang="en-US" dirty="0"/>
              <a:t> based on </a:t>
            </a:r>
            <a:r>
              <a:rPr lang="en-US" b="1" dirty="0"/>
              <a:t>OEM requirements</a:t>
            </a:r>
          </a:p>
          <a:p>
            <a:endParaRPr lang="en-US" dirty="0"/>
          </a:p>
          <a:p>
            <a:r>
              <a:rPr lang="en-US" dirty="0"/>
              <a:t>Application shall be </a:t>
            </a:r>
            <a:r>
              <a:rPr lang="en-US" b="1" dirty="0"/>
              <a:t>maintainable/scalable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7DAD-23F5-7126-AC8A-C66CEBAE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4" name="Google Shape;142;p6">
            <a:extLst>
              <a:ext uri="{FF2B5EF4-FFF2-40B4-BE49-F238E27FC236}">
                <a16:creationId xmlns:a16="http://schemas.microsoft.com/office/drawing/2014/main" id="{7192DC07-E1EF-1B52-9192-4A2759D9311D}"/>
              </a:ext>
            </a:extLst>
          </p:cNvPr>
          <p:cNvSpPr/>
          <p:nvPr/>
        </p:nvSpPr>
        <p:spPr>
          <a:xfrm>
            <a:off x="2439202" y="4647258"/>
            <a:ext cx="5994400" cy="1267589"/>
          </a:xfrm>
          <a:custGeom>
            <a:avLst/>
            <a:gdLst/>
            <a:ahLst/>
            <a:cxnLst/>
            <a:rect l="l" t="t" r="r" b="b"/>
            <a:pathLst>
              <a:path w="2542174" h="1100876" extrusionOk="0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="ctr"/>
          <a:lstStyle/>
          <a:p>
            <a:pPr marL="1143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So AUTOSAR introduced</a:t>
            </a:r>
          </a:p>
          <a:p>
            <a:pPr marL="1143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endParaRPr lang="en-US" sz="18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1143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Virtual Function Bus (VFB)</a:t>
            </a:r>
          </a:p>
        </p:txBody>
      </p:sp>
    </p:spTree>
    <p:extLst>
      <p:ext uri="{BB962C8B-B14F-4D97-AF65-F5344CB8AC3E}">
        <p14:creationId xmlns:p14="http://schemas.microsoft.com/office/powerpoint/2010/main" val="36451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FC6F6564-BF1F-795F-B42C-631DF06CE3B8}"/>
              </a:ext>
            </a:extLst>
          </p:cNvPr>
          <p:cNvSpPr/>
          <p:nvPr/>
        </p:nvSpPr>
        <p:spPr>
          <a:xfrm>
            <a:off x="0" y="329690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Virtual Function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Intro to AUTOSAR Application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Virtual Functional Bus (VFB)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VFB Quiz</a:t>
            </a:r>
          </a:p>
        </p:txBody>
      </p:sp>
    </p:spTree>
    <p:extLst>
      <p:ext uri="{BB962C8B-B14F-4D97-AF65-F5344CB8AC3E}">
        <p14:creationId xmlns:p14="http://schemas.microsoft.com/office/powerpoint/2010/main" val="339975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3887dafc_0_176"/>
          <p:cNvSpPr/>
          <p:nvPr/>
        </p:nvSpPr>
        <p:spPr>
          <a:xfrm>
            <a:off x="348772" y="2312971"/>
            <a:ext cx="1211521" cy="542400"/>
          </a:xfrm>
          <a:prstGeom prst="rect">
            <a:avLst/>
          </a:prstGeom>
          <a:solidFill>
            <a:srgbClr val="F7DF1E"/>
          </a:solidFill>
          <a:ln w="9525" cap="flat" cmpd="sng">
            <a:solidFill>
              <a:srgbClr val="1A1A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36" name="Google Shape;236;g8a3887dafc_0_176"/>
          <p:cNvSpPr/>
          <p:nvPr/>
        </p:nvSpPr>
        <p:spPr>
          <a:xfrm>
            <a:off x="348772" y="4177568"/>
            <a:ext cx="9942000" cy="542400"/>
          </a:xfrm>
          <a:prstGeom prst="rect">
            <a:avLst/>
          </a:prstGeom>
          <a:solidFill>
            <a:srgbClr val="1A1AE8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Virtual Functional Bus Layer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237" name="Google Shape;237;g8a3887dafc_0_176"/>
          <p:cNvCxnSpPr>
            <a:cxnSpLocks/>
            <a:stCxn id="232" idx="2"/>
          </p:cNvCxnSpPr>
          <p:nvPr/>
        </p:nvCxnSpPr>
        <p:spPr>
          <a:xfrm flipH="1">
            <a:off x="954532" y="2855371"/>
            <a:ext cx="1" cy="1331547"/>
          </a:xfrm>
          <a:prstGeom prst="straightConnector1">
            <a:avLst/>
          </a:prstGeom>
          <a:noFill/>
          <a:ln w="19050" cap="flat" cmpd="sng">
            <a:solidFill>
              <a:srgbClr val="1A1AE8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g8a3887dafc_0_176"/>
          <p:cNvCxnSpPr>
            <a:cxnSpLocks/>
            <a:stCxn id="25" idx="2"/>
          </p:cNvCxnSpPr>
          <p:nvPr/>
        </p:nvCxnSpPr>
        <p:spPr>
          <a:xfrm>
            <a:off x="3685576" y="2861863"/>
            <a:ext cx="15496" cy="1325055"/>
          </a:xfrm>
          <a:prstGeom prst="straightConnector1">
            <a:avLst/>
          </a:prstGeom>
          <a:noFill/>
          <a:ln w="19050" cap="flat" cmpd="sng">
            <a:solidFill>
              <a:srgbClr val="1A1AE8"/>
            </a:solidFill>
            <a:prstDash val="lgDash"/>
            <a:round/>
            <a:headEnd type="stealth" w="med" len="med"/>
            <a:tailEnd type="none" w="med" len="med"/>
          </a:ln>
        </p:spPr>
      </p:cxnSp>
      <p:cxnSp>
        <p:nvCxnSpPr>
          <p:cNvPr id="239" name="Google Shape;239;g8a3887dafc_0_176"/>
          <p:cNvCxnSpPr>
            <a:cxnSpLocks/>
            <a:stCxn id="26" idx="2"/>
          </p:cNvCxnSpPr>
          <p:nvPr/>
        </p:nvCxnSpPr>
        <p:spPr>
          <a:xfrm>
            <a:off x="6366777" y="2868130"/>
            <a:ext cx="0" cy="1307388"/>
          </a:xfrm>
          <a:prstGeom prst="straightConnector1">
            <a:avLst/>
          </a:prstGeom>
          <a:noFill/>
          <a:ln w="19050" cap="flat" cmpd="sng">
            <a:solidFill>
              <a:srgbClr val="1A1AE8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g8a3887dafc_0_176"/>
          <p:cNvCxnSpPr>
            <a:cxnSpLocks/>
            <a:stCxn id="27" idx="2"/>
          </p:cNvCxnSpPr>
          <p:nvPr/>
        </p:nvCxnSpPr>
        <p:spPr>
          <a:xfrm flipH="1">
            <a:off x="9515657" y="2854346"/>
            <a:ext cx="12499" cy="1332572"/>
          </a:xfrm>
          <a:prstGeom prst="straightConnector1">
            <a:avLst/>
          </a:prstGeom>
          <a:noFill/>
          <a:ln w="19050" cap="flat" cmpd="sng">
            <a:solidFill>
              <a:srgbClr val="1A1AE8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241" name="Google Shape;241;g8a3887dafc_0_176"/>
          <p:cNvSpPr txBox="1"/>
          <p:nvPr/>
        </p:nvSpPr>
        <p:spPr>
          <a:xfrm>
            <a:off x="941592" y="3117221"/>
            <a:ext cx="2138223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VFB_Write_CarSpeed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8a3887dafc_0_176"/>
          <p:cNvSpPr txBox="1"/>
          <p:nvPr/>
        </p:nvSpPr>
        <p:spPr>
          <a:xfrm>
            <a:off x="1641129" y="3771549"/>
            <a:ext cx="2138224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VFB_Read_CarSpeed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8a3887dafc_0_176"/>
          <p:cNvSpPr txBox="1"/>
          <p:nvPr/>
        </p:nvSpPr>
        <p:spPr>
          <a:xfrm>
            <a:off x="3662048" y="3387880"/>
            <a:ext cx="2672924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VFB_NvMWrite_CarSpeed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a3887dafc_0_176"/>
          <p:cNvSpPr txBox="1"/>
          <p:nvPr/>
        </p:nvSpPr>
        <p:spPr>
          <a:xfrm>
            <a:off x="7496455" y="3091376"/>
            <a:ext cx="2095739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VFB_GetSensorValue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a3887dafc_0_176"/>
          <p:cNvSpPr/>
          <p:nvPr/>
        </p:nvSpPr>
        <p:spPr>
          <a:xfrm>
            <a:off x="348772" y="5085493"/>
            <a:ext cx="3033000" cy="542400"/>
          </a:xfrm>
          <a:prstGeom prst="rect">
            <a:avLst/>
          </a:prstGeom>
          <a:solidFill>
            <a:srgbClr val="888888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System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46" name="Google Shape;246;g8a3887dafc_0_176"/>
          <p:cNvSpPr/>
          <p:nvPr/>
        </p:nvSpPr>
        <p:spPr>
          <a:xfrm>
            <a:off x="7998322" y="5085493"/>
            <a:ext cx="2292450" cy="542400"/>
          </a:xfrm>
          <a:prstGeom prst="rect">
            <a:avLst/>
          </a:prstGeom>
          <a:solidFill>
            <a:srgbClr val="888888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Hardware (i.e., Sensors)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47" name="Google Shape;247;g8a3887dafc_0_176"/>
          <p:cNvSpPr/>
          <p:nvPr/>
        </p:nvSpPr>
        <p:spPr>
          <a:xfrm>
            <a:off x="5501638" y="5085493"/>
            <a:ext cx="2179200" cy="542400"/>
          </a:xfrm>
          <a:prstGeom prst="rect">
            <a:avLst/>
          </a:prstGeom>
          <a:solidFill>
            <a:srgbClr val="888888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BSW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48" name="Google Shape;248;g8a3887dafc_0_176"/>
          <p:cNvSpPr txBox="1"/>
          <p:nvPr/>
        </p:nvSpPr>
        <p:spPr>
          <a:xfrm>
            <a:off x="6322473" y="3732640"/>
            <a:ext cx="2347964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VFB_Schedule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(10ms)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3A48-7FE6-24C8-8868-88D2710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VFB?</a:t>
            </a:r>
            <a:endParaRPr lang="en-US" dirty="0"/>
          </a:p>
        </p:txBody>
      </p:sp>
      <p:sp>
        <p:nvSpPr>
          <p:cNvPr id="5" name="Google Shape;247;g8a3887dafc_0_176">
            <a:extLst>
              <a:ext uri="{FF2B5EF4-FFF2-40B4-BE49-F238E27FC236}">
                <a16:creationId xmlns:a16="http://schemas.microsoft.com/office/drawing/2014/main" id="{20D8000E-3D17-4409-09C5-768E2424F242}"/>
              </a:ext>
            </a:extLst>
          </p:cNvPr>
          <p:cNvSpPr/>
          <p:nvPr/>
        </p:nvSpPr>
        <p:spPr>
          <a:xfrm>
            <a:off x="3737711" y="5090297"/>
            <a:ext cx="1407987" cy="542400"/>
          </a:xfrm>
          <a:prstGeom prst="rect">
            <a:avLst/>
          </a:prstGeom>
          <a:solidFill>
            <a:srgbClr val="888888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</a:rPr>
              <a:t>MCU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5" name="Google Shape;232;g8a3887dafc_0_176">
            <a:extLst>
              <a:ext uri="{FF2B5EF4-FFF2-40B4-BE49-F238E27FC236}">
                <a16:creationId xmlns:a16="http://schemas.microsoft.com/office/drawing/2014/main" id="{016344B8-19CB-1D38-3BFD-324128AEE457}"/>
              </a:ext>
            </a:extLst>
          </p:cNvPr>
          <p:cNvSpPr/>
          <p:nvPr/>
        </p:nvSpPr>
        <p:spPr>
          <a:xfrm>
            <a:off x="3079815" y="2319463"/>
            <a:ext cx="1211521" cy="542400"/>
          </a:xfrm>
          <a:prstGeom prst="rect">
            <a:avLst/>
          </a:prstGeom>
          <a:solidFill>
            <a:srgbClr val="F7DF1E"/>
          </a:solidFill>
          <a:ln w="9525" cap="flat" cmpd="sng">
            <a:solidFill>
              <a:srgbClr val="1A1A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6" name="Google Shape;232;g8a3887dafc_0_176">
            <a:extLst>
              <a:ext uri="{FF2B5EF4-FFF2-40B4-BE49-F238E27FC236}">
                <a16:creationId xmlns:a16="http://schemas.microsoft.com/office/drawing/2014/main" id="{E0121784-F6D5-9CFD-A847-9085642BF23E}"/>
              </a:ext>
            </a:extLst>
          </p:cNvPr>
          <p:cNvSpPr/>
          <p:nvPr/>
        </p:nvSpPr>
        <p:spPr>
          <a:xfrm>
            <a:off x="5761016" y="2325730"/>
            <a:ext cx="1211521" cy="542400"/>
          </a:xfrm>
          <a:prstGeom prst="rect">
            <a:avLst/>
          </a:prstGeom>
          <a:solidFill>
            <a:srgbClr val="F7DF1E"/>
          </a:solidFill>
          <a:ln w="9525" cap="flat" cmpd="sng">
            <a:solidFill>
              <a:srgbClr val="1A1A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7" name="Google Shape;232;g8a3887dafc_0_176">
            <a:extLst>
              <a:ext uri="{FF2B5EF4-FFF2-40B4-BE49-F238E27FC236}">
                <a16:creationId xmlns:a16="http://schemas.microsoft.com/office/drawing/2014/main" id="{5E3CC714-3961-1074-21C2-FB1385B7FF87}"/>
              </a:ext>
            </a:extLst>
          </p:cNvPr>
          <p:cNvSpPr/>
          <p:nvPr/>
        </p:nvSpPr>
        <p:spPr>
          <a:xfrm>
            <a:off x="8922395" y="2311946"/>
            <a:ext cx="1211521" cy="542400"/>
          </a:xfrm>
          <a:prstGeom prst="rect">
            <a:avLst/>
          </a:prstGeom>
          <a:solidFill>
            <a:srgbClr val="F7DF1E"/>
          </a:solidFill>
          <a:ln w="9525" cap="flat" cmpd="sng">
            <a:solidFill>
              <a:srgbClr val="1A1A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6559-F1B0-5D56-0B05-4D3C94CC67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1778001"/>
            <a:ext cx="9916795" cy="306324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VFB is a </a:t>
            </a:r>
            <a:r>
              <a:rPr lang="en-US" sz="1800" b="1" dirty="0">
                <a:solidFill>
                  <a:schemeClr val="tx1"/>
                </a:solidFill>
              </a:rPr>
              <a:t>modeling for application </a:t>
            </a:r>
            <a:r>
              <a:rPr lang="en-US" sz="1800" dirty="0">
                <a:solidFill>
                  <a:schemeClr val="tx1"/>
                </a:solidFill>
              </a:rPr>
              <a:t>components to interact together through Virtual Connections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- Thanks to the virtual connections, the application components are strictly </a:t>
            </a:r>
            <a:r>
              <a:rPr lang="en-US" sz="1800" b="1" dirty="0">
                <a:solidFill>
                  <a:schemeClr val="tx1"/>
                </a:solidFill>
              </a:rPr>
              <a:t>separated from the infrastructure </a:t>
            </a:r>
            <a:r>
              <a:rPr lang="en-US" sz="1800" dirty="0">
                <a:solidFill>
                  <a:schemeClr val="tx1"/>
                </a:solidFill>
              </a:rPr>
              <a:t>(hardware, sensors, system .. etc.) </a:t>
            </a:r>
          </a:p>
        </p:txBody>
      </p:sp>
      <p:pic>
        <p:nvPicPr>
          <p:cNvPr id="256" name="Google Shape;256;g8b8625f5b2_0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464" y="3905350"/>
            <a:ext cx="5934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4E420-6630-D05F-EA55-9EC6743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VFB?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EB3E-E072-CFD5-65B2-93179F96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VFB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9F10-07FD-F9E1-3EF0-7E331FC51E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2819400"/>
            <a:ext cx="9916795" cy="3870158"/>
          </a:xfrm>
        </p:spPr>
        <p:txBody>
          <a:bodyPr>
            <a:normAutofit/>
          </a:bodyPr>
          <a:lstStyle/>
          <a:p>
            <a:r>
              <a:rPr lang="en-US" sz="1800" dirty="0"/>
              <a:t>- Communication with </a:t>
            </a:r>
            <a:r>
              <a:rPr lang="en-US" sz="1800" b="1" dirty="0"/>
              <a:t>other SWCs </a:t>
            </a:r>
            <a:r>
              <a:rPr lang="en-US" sz="1800" dirty="0"/>
              <a:t>in the System</a:t>
            </a:r>
          </a:p>
          <a:p>
            <a:endParaRPr lang="en-US" sz="1800" dirty="0"/>
          </a:p>
          <a:p>
            <a:r>
              <a:rPr lang="en-US" sz="1800" dirty="0"/>
              <a:t>- Communication with </a:t>
            </a:r>
            <a:r>
              <a:rPr lang="en-US" sz="1800" b="1" dirty="0"/>
              <a:t>Sensors and Actuators</a:t>
            </a:r>
          </a:p>
          <a:p>
            <a:endParaRPr lang="en-US" sz="1800" dirty="0"/>
          </a:p>
          <a:p>
            <a:r>
              <a:rPr lang="en-US" sz="1800" dirty="0"/>
              <a:t>- Communication with </a:t>
            </a:r>
            <a:r>
              <a:rPr lang="en-US" sz="1800" b="1" dirty="0"/>
              <a:t>Standard services </a:t>
            </a:r>
            <a:r>
              <a:rPr lang="en-US" sz="1800" dirty="0"/>
              <a:t>(i.e., Writing and Reading from NvM)</a:t>
            </a:r>
          </a:p>
          <a:p>
            <a:endParaRPr lang="en-US" sz="1800" dirty="0"/>
          </a:p>
          <a:p>
            <a:r>
              <a:rPr lang="en-US" sz="1800" dirty="0"/>
              <a:t>- OS</a:t>
            </a:r>
            <a:r>
              <a:rPr lang="en-US" sz="1800" b="1" dirty="0"/>
              <a:t> Scheduling </a:t>
            </a:r>
            <a:r>
              <a:rPr lang="en-US" sz="1800" dirty="0"/>
              <a:t>(i.e., Cyclic Functions)</a:t>
            </a:r>
            <a:endParaRPr lang="en-US" sz="1800" b="1" dirty="0"/>
          </a:p>
        </p:txBody>
      </p:sp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7372E305-810F-F103-0A82-447262DD9E7A}"/>
              </a:ext>
            </a:extLst>
          </p:cNvPr>
          <p:cNvSpPr/>
          <p:nvPr/>
        </p:nvSpPr>
        <p:spPr>
          <a:xfrm>
            <a:off x="0" y="1912108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Through VFB, you can describe:</a:t>
            </a:r>
          </a:p>
        </p:txBody>
      </p:sp>
    </p:spTree>
    <p:extLst>
      <p:ext uri="{BB962C8B-B14F-4D97-AF65-F5344CB8AC3E}">
        <p14:creationId xmlns:p14="http://schemas.microsoft.com/office/powerpoint/2010/main" val="154316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b8625f5b2_0_50"/>
          <p:cNvSpPr txBox="1"/>
          <p:nvPr/>
        </p:nvSpPr>
        <p:spPr>
          <a:xfrm>
            <a:off x="3047999" y="6354401"/>
            <a:ext cx="6217921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u="sng" dirty="0">
                <a:solidFill>
                  <a:schemeClr val="hlink"/>
                </a:solidFill>
                <a:hlinkClick r:id="rId3"/>
              </a:rPr>
              <a:t>https://www.yumpu.com/en/document/read/11123332/virtual-functional-bus-simulator-autosar</a:t>
            </a:r>
            <a:endParaRPr sz="1800" b="1" dirty="0">
              <a:solidFill>
                <a:srgbClr val="0033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dirty="0">
              <a:solidFill>
                <a:srgbClr val="0033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ADEF8-0B2C-AEB8-F556-ED4FAC55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VFB Simulation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79622-983F-B91C-BE40-F0E844D59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030" y="2119020"/>
            <a:ext cx="8078289" cy="4251425"/>
          </a:xfrm>
          <a:prstGeom prst="rect">
            <a:avLst/>
          </a:prstGeom>
        </p:spPr>
      </p:pic>
      <p:sp>
        <p:nvSpPr>
          <p:cNvPr id="7" name="Google Shape;142;p6">
            <a:extLst>
              <a:ext uri="{FF2B5EF4-FFF2-40B4-BE49-F238E27FC236}">
                <a16:creationId xmlns:a16="http://schemas.microsoft.com/office/drawing/2014/main" id="{CA071FC3-4EC1-8CB5-EA49-25FA4C491FD9}"/>
              </a:ext>
            </a:extLst>
          </p:cNvPr>
          <p:cNvSpPr/>
          <p:nvPr/>
        </p:nvSpPr>
        <p:spPr>
          <a:xfrm>
            <a:off x="779779" y="1875183"/>
            <a:ext cx="3779520" cy="1267589"/>
          </a:xfrm>
          <a:custGeom>
            <a:avLst/>
            <a:gdLst/>
            <a:ahLst/>
            <a:cxnLst/>
            <a:rect l="l" t="t" r="r" b="b"/>
            <a:pathLst>
              <a:path w="2542174" h="1100876" extrusionOk="0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="ctr"/>
          <a:lstStyle/>
          <a:p>
            <a:r>
              <a:rPr lang="en-US" sz="1800" dirty="0">
                <a:latin typeface="Montserrat" panose="00000500000000000000" pitchFamily="2" charset="0"/>
              </a:rPr>
              <a:t>VFB simulation tools provides </a:t>
            </a:r>
            <a:r>
              <a:rPr lang="en-US" sz="1800" b="1" dirty="0">
                <a:latin typeface="Montserrat" panose="00000500000000000000" pitchFamily="2" charset="0"/>
              </a:rPr>
              <a:t>application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b="1" dirty="0">
                <a:latin typeface="Montserrat" panose="00000500000000000000" pitchFamily="2" charset="0"/>
              </a:rPr>
              <a:t>development and testing env </a:t>
            </a:r>
            <a:r>
              <a:rPr lang="en-US" sz="1800" dirty="0">
                <a:latin typeface="Montserrat" panose="00000500000000000000" pitchFamily="2" charset="0"/>
              </a:rPr>
              <a:t>on </a:t>
            </a:r>
            <a:r>
              <a:rPr lang="en-US" sz="1800" b="1" dirty="0">
                <a:latin typeface="Montserrat" panose="00000500000000000000" pitchFamily="2" charset="0"/>
              </a:rPr>
              <a:t>PC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45D8-C01E-0DBD-D863-F12E91BB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More about VFB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FE68-E1CA-04BB-A64F-5C14E4AB64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Read more </a:t>
            </a:r>
            <a:r>
              <a:rPr lang="en-US" sz="1800" dirty="0"/>
              <a:t>about </a:t>
            </a:r>
            <a:r>
              <a:rPr lang="en-US" sz="1800" b="1" dirty="0"/>
              <a:t>VFB concept </a:t>
            </a:r>
            <a:r>
              <a:rPr lang="en-US" sz="1800" dirty="0"/>
              <a:t>in AUTOSAR:</a:t>
            </a:r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https://www.autosar.org/fileadmin/standards/R20-11/CP/AUTOSAR_EXP_VFB.pdf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76BFC444-5713-8C6B-75FC-1E92E5B85129}"/>
              </a:ext>
            </a:extLst>
          </p:cNvPr>
          <p:cNvSpPr/>
          <p:nvPr/>
        </p:nvSpPr>
        <p:spPr>
          <a:xfrm>
            <a:off x="0" y="435862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Virtual Function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Intro to AUTOSAR Application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Virtual Functional Bus (VFB)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VFB Quiz</a:t>
            </a:r>
          </a:p>
        </p:txBody>
      </p:sp>
    </p:spTree>
    <p:extLst>
      <p:ext uri="{BB962C8B-B14F-4D97-AF65-F5344CB8AC3E}">
        <p14:creationId xmlns:p14="http://schemas.microsoft.com/office/powerpoint/2010/main" val="18838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8625f5b2_0_278"/>
          <p:cNvSpPr/>
          <p:nvPr/>
        </p:nvSpPr>
        <p:spPr>
          <a:xfrm>
            <a:off x="4498405" y="1974175"/>
            <a:ext cx="362100" cy="31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02" name="Google Shape;302;g8b8625f5b2_0_278"/>
          <p:cNvSpPr txBox="1"/>
          <p:nvPr/>
        </p:nvSpPr>
        <p:spPr>
          <a:xfrm>
            <a:off x="5013955" y="1889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Test the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real time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behavior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8b8625f5b2_0_278"/>
          <p:cNvSpPr/>
          <p:nvPr/>
        </p:nvSpPr>
        <p:spPr>
          <a:xfrm>
            <a:off x="4498405" y="2736175"/>
            <a:ext cx="362100" cy="31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04" name="Google Shape;304;g8b8625f5b2_0_278"/>
          <p:cNvSpPr txBox="1"/>
          <p:nvPr/>
        </p:nvSpPr>
        <p:spPr>
          <a:xfrm>
            <a:off x="5013955" y="2651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Do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unit testing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for SWCs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8b8625f5b2_0_278"/>
          <p:cNvSpPr/>
          <p:nvPr/>
        </p:nvSpPr>
        <p:spPr>
          <a:xfrm>
            <a:off x="4498405" y="3498175"/>
            <a:ext cx="362100" cy="31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06" name="Google Shape;306;g8b8625f5b2_0_278"/>
          <p:cNvSpPr txBox="1"/>
          <p:nvPr/>
        </p:nvSpPr>
        <p:spPr>
          <a:xfrm>
            <a:off x="5013955" y="3413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Test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memory consumption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(stack, ram, rom)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8b8625f5b2_0_278"/>
          <p:cNvSpPr/>
          <p:nvPr/>
        </p:nvSpPr>
        <p:spPr>
          <a:xfrm>
            <a:off x="4498405" y="4344625"/>
            <a:ext cx="362100" cy="31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08" name="Google Shape;308;g8b8625f5b2_0_278"/>
          <p:cNvSpPr txBox="1"/>
          <p:nvPr/>
        </p:nvSpPr>
        <p:spPr>
          <a:xfrm>
            <a:off x="5013955" y="426017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Test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external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bus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communication</a:t>
            </a:r>
            <a:endParaRPr sz="1800" b="1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8b8625f5b2_0_278"/>
          <p:cNvSpPr/>
          <p:nvPr/>
        </p:nvSpPr>
        <p:spPr>
          <a:xfrm>
            <a:off x="4498405" y="5191075"/>
            <a:ext cx="362100" cy="31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10" name="Google Shape;310;g8b8625f5b2_0_278"/>
          <p:cNvSpPr txBox="1"/>
          <p:nvPr/>
        </p:nvSpPr>
        <p:spPr>
          <a:xfrm>
            <a:off x="5013955" y="5106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Simulate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Intra-ECU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communication 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b8625f5b2_0_278"/>
          <p:cNvSpPr/>
          <p:nvPr/>
        </p:nvSpPr>
        <p:spPr>
          <a:xfrm>
            <a:off x="4498405" y="5953075"/>
            <a:ext cx="362100" cy="316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12" name="Google Shape;312;g8b8625f5b2_0_278"/>
          <p:cNvSpPr txBox="1"/>
          <p:nvPr/>
        </p:nvSpPr>
        <p:spPr>
          <a:xfrm>
            <a:off x="5013955" y="5868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Simulate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Inter-ECU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communication </a:t>
            </a:r>
            <a:endParaRPr sz="18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6F067-030D-D0DB-5292-8E03615E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VFB Quiz</a:t>
            </a:r>
          </a:p>
        </p:txBody>
      </p:sp>
      <p:sp>
        <p:nvSpPr>
          <p:cNvPr id="4" name="Google Shape;142;p6">
            <a:extLst>
              <a:ext uri="{FF2B5EF4-FFF2-40B4-BE49-F238E27FC236}">
                <a16:creationId xmlns:a16="http://schemas.microsoft.com/office/drawing/2014/main" id="{8D96D64F-61EB-E5E2-42E2-B58248FE07D1}"/>
              </a:ext>
            </a:extLst>
          </p:cNvPr>
          <p:cNvSpPr/>
          <p:nvPr/>
        </p:nvSpPr>
        <p:spPr>
          <a:xfrm>
            <a:off x="817878" y="2894575"/>
            <a:ext cx="2964181" cy="2077057"/>
          </a:xfrm>
          <a:custGeom>
            <a:avLst/>
            <a:gdLst/>
            <a:ahLst/>
            <a:cxnLst/>
            <a:rect l="l" t="t" r="r" b="b"/>
            <a:pathLst>
              <a:path w="2542174" h="1100876" extrusionOk="0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="ctr"/>
          <a:lstStyle/>
          <a:p>
            <a:r>
              <a:rPr lang="en-US" sz="1800" dirty="0">
                <a:latin typeface="Montserrat" panose="00000500000000000000" pitchFamily="2" charset="0"/>
              </a:rPr>
              <a:t>Using </a:t>
            </a:r>
            <a:r>
              <a:rPr lang="en-US" sz="1800" b="1" dirty="0">
                <a:latin typeface="Montserrat" panose="00000500000000000000" pitchFamily="2" charset="0"/>
              </a:rPr>
              <a:t>VFB Simulation</a:t>
            </a:r>
            <a:r>
              <a:rPr lang="en-US" sz="1800" dirty="0">
                <a:latin typeface="Montserrat" panose="00000500000000000000" pitchFamily="2" charset="0"/>
              </a:rPr>
              <a:t>, the App Developer can: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140" y="2178285"/>
            <a:ext cx="10023475" cy="3725863"/>
          </a:xfrm>
        </p:spPr>
        <p:txBody>
          <a:bodyPr>
            <a:normAutofit lnSpcReduction="10000"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Intro to RTE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SWC Design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RTE Deep Dive (SR, CS, MS)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RTE Configuration &amp; Generation</a:t>
            </a:r>
          </a:p>
        </p:txBody>
      </p:sp>
    </p:spTree>
    <p:extLst>
      <p:ext uri="{BB962C8B-B14F-4D97-AF65-F5344CB8AC3E}">
        <p14:creationId xmlns:p14="http://schemas.microsoft.com/office/powerpoint/2010/main" val="290608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b8625f5b2_0_278"/>
          <p:cNvSpPr txBox="1"/>
          <p:nvPr/>
        </p:nvSpPr>
        <p:spPr>
          <a:xfrm>
            <a:off x="5013955" y="1889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Test the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real time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behavior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8b8625f5b2_0_278"/>
          <p:cNvSpPr txBox="1"/>
          <p:nvPr/>
        </p:nvSpPr>
        <p:spPr>
          <a:xfrm>
            <a:off x="5013955" y="2651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Do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unit testing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for SWCs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8b8625f5b2_0_278"/>
          <p:cNvSpPr txBox="1"/>
          <p:nvPr/>
        </p:nvSpPr>
        <p:spPr>
          <a:xfrm>
            <a:off x="5013955" y="34137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Test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memory consumption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(stack, ram, rom)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8b8625f5b2_0_278"/>
          <p:cNvSpPr txBox="1"/>
          <p:nvPr/>
        </p:nvSpPr>
        <p:spPr>
          <a:xfrm>
            <a:off x="5013955" y="426017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Test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external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bus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communication</a:t>
            </a:r>
            <a:endParaRPr sz="1800" b="1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b8625f5b2_0_278"/>
          <p:cNvSpPr txBox="1"/>
          <p:nvPr/>
        </p:nvSpPr>
        <p:spPr>
          <a:xfrm>
            <a:off x="5013955" y="5106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Simulate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Intra-ECU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communication 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8b8625f5b2_0_278"/>
          <p:cNvSpPr txBox="1"/>
          <p:nvPr/>
        </p:nvSpPr>
        <p:spPr>
          <a:xfrm>
            <a:off x="5013955" y="5868625"/>
            <a:ext cx="51996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Simulate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Inter-ECU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communication </a:t>
            </a:r>
            <a:endParaRPr sz="18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6F067-030D-D0DB-5292-8E03615E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VFB Quiz: Solution</a:t>
            </a:r>
          </a:p>
        </p:txBody>
      </p:sp>
      <p:sp>
        <p:nvSpPr>
          <p:cNvPr id="4" name="Google Shape;142;p6">
            <a:extLst>
              <a:ext uri="{FF2B5EF4-FFF2-40B4-BE49-F238E27FC236}">
                <a16:creationId xmlns:a16="http://schemas.microsoft.com/office/drawing/2014/main" id="{8D96D64F-61EB-E5E2-42E2-B58248FE07D1}"/>
              </a:ext>
            </a:extLst>
          </p:cNvPr>
          <p:cNvSpPr/>
          <p:nvPr/>
        </p:nvSpPr>
        <p:spPr>
          <a:xfrm>
            <a:off x="817878" y="2894575"/>
            <a:ext cx="2964181" cy="2077057"/>
          </a:xfrm>
          <a:custGeom>
            <a:avLst/>
            <a:gdLst/>
            <a:ahLst/>
            <a:cxnLst/>
            <a:rect l="l" t="t" r="r" b="b"/>
            <a:pathLst>
              <a:path w="2542174" h="1100876" extrusionOk="0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="ctr"/>
          <a:lstStyle/>
          <a:p>
            <a:r>
              <a:rPr lang="en-US" sz="1800" dirty="0">
                <a:latin typeface="Montserrat" panose="00000500000000000000" pitchFamily="2" charset="0"/>
              </a:rPr>
              <a:t>Using </a:t>
            </a:r>
            <a:r>
              <a:rPr lang="en-US" sz="1800" b="1" dirty="0">
                <a:latin typeface="Montserrat" panose="00000500000000000000" pitchFamily="2" charset="0"/>
              </a:rPr>
              <a:t>VFB Simulation</a:t>
            </a:r>
            <a:r>
              <a:rPr lang="en-US" sz="1800" dirty="0">
                <a:latin typeface="Montserrat" panose="00000500000000000000" pitchFamily="2" charset="0"/>
              </a:rPr>
              <a:t>, the App Developer can:</a:t>
            </a:r>
          </a:p>
        </p:txBody>
      </p:sp>
      <p:sp>
        <p:nvSpPr>
          <p:cNvPr id="3" name="Google Shape;328;g8b8625f5b2_0_297">
            <a:extLst>
              <a:ext uri="{FF2B5EF4-FFF2-40B4-BE49-F238E27FC236}">
                <a16:creationId xmlns:a16="http://schemas.microsoft.com/office/drawing/2014/main" id="{9EDD2533-FC84-2BA0-2865-D80CAD6C6C8E}"/>
              </a:ext>
            </a:extLst>
          </p:cNvPr>
          <p:cNvSpPr/>
          <p:nvPr/>
        </p:nvSpPr>
        <p:spPr>
          <a:xfrm>
            <a:off x="4518725" y="1974175"/>
            <a:ext cx="316800" cy="3168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" name="Google Shape;329;g8b8625f5b2_0_297">
            <a:extLst>
              <a:ext uri="{FF2B5EF4-FFF2-40B4-BE49-F238E27FC236}">
                <a16:creationId xmlns:a16="http://schemas.microsoft.com/office/drawing/2014/main" id="{7CB2039D-798B-5165-2445-71D291297293}"/>
              </a:ext>
            </a:extLst>
          </p:cNvPr>
          <p:cNvSpPr/>
          <p:nvPr/>
        </p:nvSpPr>
        <p:spPr>
          <a:xfrm>
            <a:off x="4518725" y="2736175"/>
            <a:ext cx="316800" cy="316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" name="Google Shape;330;g8b8625f5b2_0_297">
            <a:extLst>
              <a:ext uri="{FF2B5EF4-FFF2-40B4-BE49-F238E27FC236}">
                <a16:creationId xmlns:a16="http://schemas.microsoft.com/office/drawing/2014/main" id="{E77E859D-8B40-1A92-85B3-C3F25AD6CF66}"/>
              </a:ext>
            </a:extLst>
          </p:cNvPr>
          <p:cNvSpPr/>
          <p:nvPr/>
        </p:nvSpPr>
        <p:spPr>
          <a:xfrm>
            <a:off x="4518725" y="5191075"/>
            <a:ext cx="316800" cy="316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331;g8b8625f5b2_0_297">
            <a:extLst>
              <a:ext uri="{FF2B5EF4-FFF2-40B4-BE49-F238E27FC236}">
                <a16:creationId xmlns:a16="http://schemas.microsoft.com/office/drawing/2014/main" id="{75225A26-A3C8-AB37-8431-1B89A0151878}"/>
              </a:ext>
            </a:extLst>
          </p:cNvPr>
          <p:cNvSpPr/>
          <p:nvPr/>
        </p:nvSpPr>
        <p:spPr>
          <a:xfrm>
            <a:off x="4518725" y="5953075"/>
            <a:ext cx="316800" cy="316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Google Shape;332;g8b8625f5b2_0_297">
            <a:extLst>
              <a:ext uri="{FF2B5EF4-FFF2-40B4-BE49-F238E27FC236}">
                <a16:creationId xmlns:a16="http://schemas.microsoft.com/office/drawing/2014/main" id="{78623344-43B8-6ED3-66AF-556ACECCD121}"/>
              </a:ext>
            </a:extLst>
          </p:cNvPr>
          <p:cNvSpPr/>
          <p:nvPr/>
        </p:nvSpPr>
        <p:spPr>
          <a:xfrm>
            <a:off x="4518725" y="4344625"/>
            <a:ext cx="316800" cy="3168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" name="Google Shape;333;g8b8625f5b2_0_297">
            <a:extLst>
              <a:ext uri="{FF2B5EF4-FFF2-40B4-BE49-F238E27FC236}">
                <a16:creationId xmlns:a16="http://schemas.microsoft.com/office/drawing/2014/main" id="{C390276C-6A05-8F53-3B96-8D40D2E6517C}"/>
              </a:ext>
            </a:extLst>
          </p:cNvPr>
          <p:cNvSpPr/>
          <p:nvPr/>
        </p:nvSpPr>
        <p:spPr>
          <a:xfrm>
            <a:off x="4518725" y="3540400"/>
            <a:ext cx="316800" cy="3168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37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8E313A29-3F69-56F4-0151-AC9E0EB3B1F0}"/>
              </a:ext>
            </a:extLst>
          </p:cNvPr>
          <p:cNvSpPr/>
          <p:nvPr/>
        </p:nvSpPr>
        <p:spPr>
          <a:xfrm>
            <a:off x="0" y="223518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Run Time Env (RTE)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RTE?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Development Workflow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8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4B42-79CB-8856-792F-BE91723CA4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2687321"/>
            <a:ext cx="9916795" cy="3657600"/>
          </a:xfrm>
        </p:spPr>
        <p:txBody>
          <a:bodyPr>
            <a:normAutofit/>
          </a:bodyPr>
          <a:lstStyle/>
          <a:p>
            <a:r>
              <a:rPr lang="en-US" sz="1800" dirty="0"/>
              <a:t>- </a:t>
            </a:r>
            <a:r>
              <a:rPr lang="en-US" sz="1800" b="1" dirty="0"/>
              <a:t>Virtual connections between SWCs </a:t>
            </a:r>
            <a:r>
              <a:rPr lang="en-US" sz="1800" dirty="0"/>
              <a:t>has to be mapped either to </a:t>
            </a:r>
            <a:r>
              <a:rPr lang="en-US" sz="1800" b="1" dirty="0"/>
              <a:t>local connections </a:t>
            </a:r>
            <a:r>
              <a:rPr lang="en-US" sz="1800" dirty="0"/>
              <a:t>(same ECU) or </a:t>
            </a:r>
            <a:r>
              <a:rPr lang="en-US" sz="1800" b="1" dirty="0"/>
              <a:t>network connections </a:t>
            </a:r>
            <a:r>
              <a:rPr lang="en-US" sz="1800" dirty="0"/>
              <a:t>(i.e., through CAN/LIN on different ECUs)</a:t>
            </a:r>
          </a:p>
          <a:p>
            <a:pPr marL="393700" indent="-342900">
              <a:buFontTx/>
              <a:buChar char="-"/>
            </a:pP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b="1" dirty="0"/>
              <a:t>VFB Sensors/Actuators </a:t>
            </a:r>
            <a:r>
              <a:rPr lang="en-US" sz="1800" dirty="0"/>
              <a:t>are mapped to the </a:t>
            </a:r>
            <a:r>
              <a:rPr lang="en-US" sz="1800" b="1" dirty="0"/>
              <a:t>real hardware</a:t>
            </a:r>
          </a:p>
          <a:p>
            <a:pPr marL="393700" indent="-342900">
              <a:buFontTx/>
              <a:buChar char="-"/>
            </a:pP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b="1" dirty="0"/>
              <a:t>Standard Services </a:t>
            </a:r>
            <a:r>
              <a:rPr lang="en-US" sz="1800" dirty="0"/>
              <a:t>are mapped to the </a:t>
            </a:r>
            <a:r>
              <a:rPr lang="en-US" sz="1800" b="1" dirty="0"/>
              <a:t>BSW Services</a:t>
            </a:r>
          </a:p>
          <a:p>
            <a:pPr marL="393700" indent="-342900">
              <a:buFontTx/>
              <a:buChar char="-"/>
            </a:pP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b="1" dirty="0"/>
              <a:t>Windows Threads </a:t>
            </a:r>
            <a:r>
              <a:rPr lang="en-US" sz="1800" dirty="0"/>
              <a:t>Scheduling are mapped to </a:t>
            </a:r>
            <a:r>
              <a:rPr lang="en-US" sz="1800" b="1" dirty="0"/>
              <a:t>AUTOSAR Tasks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20672-E0EB-A345-45E1-CE677162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VFB Deployment</a:t>
            </a:r>
          </a:p>
        </p:txBody>
      </p:sp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556DD654-28D7-557D-E1B7-DF76E5FE0A3D}"/>
              </a:ext>
            </a:extLst>
          </p:cNvPr>
          <p:cNvSpPr/>
          <p:nvPr/>
        </p:nvSpPr>
        <p:spPr>
          <a:xfrm>
            <a:off x="0" y="1912108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latin typeface="Montserrat" panose="00000500000000000000" pitchFamily="2" charset="0"/>
              </a:rPr>
              <a:t>On </a:t>
            </a:r>
            <a:r>
              <a:rPr lang="en-US" sz="1800" b="1" dirty="0">
                <a:latin typeface="Montserrat" panose="00000500000000000000" pitchFamily="2" charset="0"/>
              </a:rPr>
              <a:t>deployment</a:t>
            </a:r>
            <a:r>
              <a:rPr lang="en-US" sz="1800" dirty="0">
                <a:latin typeface="Montserrat" panose="00000500000000000000" pitchFamily="2" charset="0"/>
              </a:rPr>
              <a:t> of VFB model description into </a:t>
            </a:r>
            <a:r>
              <a:rPr lang="en-US" sz="1800" b="1" dirty="0">
                <a:latin typeface="Montserrat" panose="00000500000000000000" pitchFamily="2" charset="0"/>
              </a:rPr>
              <a:t>new System</a:t>
            </a:r>
            <a:r>
              <a:rPr lang="en-US" sz="1800" dirty="0">
                <a:latin typeface="Montserrat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6551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0672-E0EB-A345-45E1-CE677162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VFB Deployment</a:t>
            </a:r>
          </a:p>
        </p:txBody>
      </p:sp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556DD654-28D7-557D-E1B7-DF76E5FE0A3D}"/>
              </a:ext>
            </a:extLst>
          </p:cNvPr>
          <p:cNvSpPr/>
          <p:nvPr/>
        </p:nvSpPr>
        <p:spPr>
          <a:xfrm>
            <a:off x="3068053" y="2041358"/>
            <a:ext cx="5630779" cy="156009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E" sz="1800" dirty="0">
                <a:latin typeface="Montserrat" panose="00000500000000000000" pitchFamily="2" charset="0"/>
              </a:rPr>
              <a:t>That</a:t>
            </a:r>
            <a:r>
              <a:rPr lang="en-US" sz="1800" dirty="0">
                <a:latin typeface="Montserrat" panose="00000500000000000000" pitchFamily="2" charset="0"/>
              </a:rPr>
              <a:t> mapping is done through </a:t>
            </a:r>
            <a:r>
              <a:rPr lang="en-US" sz="1800" b="1" dirty="0">
                <a:latin typeface="Montserrat" panose="00000500000000000000" pitchFamily="2" charset="0"/>
              </a:rPr>
              <a:t>RTE</a:t>
            </a:r>
          </a:p>
          <a:p>
            <a:endParaRPr lang="en-US" sz="1800" b="1" dirty="0">
              <a:latin typeface="Montserrat" panose="00000500000000000000" pitchFamily="2" charset="0"/>
            </a:endParaRPr>
          </a:p>
          <a:p>
            <a:r>
              <a:rPr lang="en-US" sz="1800" b="1" dirty="0">
                <a:latin typeface="Montserrat" panose="00000500000000000000" pitchFamily="2" charset="0"/>
              </a:rPr>
              <a:t>RTE modules on all ECUs </a:t>
            </a:r>
            <a:r>
              <a:rPr lang="en-US" sz="1800" dirty="0">
                <a:latin typeface="Montserrat" panose="00000500000000000000" pitchFamily="2" charset="0"/>
              </a:rPr>
              <a:t>represents the </a:t>
            </a:r>
            <a:r>
              <a:rPr lang="en-US" sz="1800" b="1" dirty="0">
                <a:latin typeface="Montserrat" panose="00000500000000000000" pitchFamily="2" charset="0"/>
              </a:rPr>
              <a:t>VFB layer deployment</a:t>
            </a:r>
            <a:r>
              <a:rPr lang="en-US" sz="1800" dirty="0">
                <a:latin typeface="Montserrat" panose="00000500000000000000" pitchFamily="2" charset="0"/>
              </a:rPr>
              <a:t> on the vehicle system </a:t>
            </a:r>
          </a:p>
        </p:txBody>
      </p:sp>
      <p:pic>
        <p:nvPicPr>
          <p:cNvPr id="9" name="Google Shape;351;g8b8625f5b2_0_32">
            <a:extLst>
              <a:ext uri="{FF2B5EF4-FFF2-40B4-BE49-F238E27FC236}">
                <a16:creationId xmlns:a16="http://schemas.microsoft.com/office/drawing/2014/main" id="{97D1FC7D-5599-BFEE-5D19-A53711A4AB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200" y="3709737"/>
            <a:ext cx="5774099" cy="233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24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a3887dafc_0_169"/>
          <p:cNvSpPr/>
          <p:nvPr/>
        </p:nvSpPr>
        <p:spPr>
          <a:xfrm>
            <a:off x="3550960" y="1798167"/>
            <a:ext cx="5466000" cy="77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The entire communication of SWCs is based on the </a:t>
            </a:r>
            <a:r>
              <a:rPr lang="en-US" b="1" dirty="0">
                <a:solidFill>
                  <a:srgbClr val="1A1AE8"/>
                </a:solidFill>
                <a:latin typeface="Montserrat" panose="00000500000000000000" pitchFamily="2" charset="0"/>
              </a:rPr>
              <a:t>VFB</a:t>
            </a:r>
            <a:endParaRPr b="1" dirty="0">
              <a:solidFill>
                <a:srgbClr val="1A1AE8"/>
              </a:solidFill>
              <a:latin typeface="Montserrat" panose="00000500000000000000" pitchFamily="2" charset="0"/>
            </a:endParaRPr>
          </a:p>
        </p:txBody>
      </p:sp>
      <p:sp>
        <p:nvSpPr>
          <p:cNvPr id="362" name="Google Shape;362;g8a3887dafc_0_169"/>
          <p:cNvSpPr/>
          <p:nvPr/>
        </p:nvSpPr>
        <p:spPr>
          <a:xfrm>
            <a:off x="3550960" y="2942630"/>
            <a:ext cx="5466000" cy="77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So, SWCs are </a:t>
            </a:r>
            <a:r>
              <a:rPr lang="en-US" b="1" dirty="0">
                <a:solidFill>
                  <a:srgbClr val="1A1AE8"/>
                </a:solidFill>
                <a:latin typeface="Montserrat" panose="00000500000000000000" pitchFamily="2" charset="0"/>
              </a:rPr>
              <a:t>independent</a:t>
            </a:r>
            <a:r>
              <a:rPr lang="en-US" b="1" dirty="0">
                <a:solidFill>
                  <a:srgbClr val="43B0F1"/>
                </a:solidFill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of the ECU hardware/System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63" name="Google Shape;363;g8a3887dafc_0_169"/>
          <p:cNvSpPr/>
          <p:nvPr/>
        </p:nvSpPr>
        <p:spPr>
          <a:xfrm>
            <a:off x="3550960" y="4087092"/>
            <a:ext cx="5466000" cy="77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So, SWCs can be </a:t>
            </a:r>
            <a:r>
              <a:rPr lang="en-US" b="1" dirty="0">
                <a:solidFill>
                  <a:srgbClr val="1A1AE8"/>
                </a:solidFill>
                <a:latin typeface="Montserrat" panose="00000500000000000000" pitchFamily="2" charset="0"/>
              </a:rPr>
              <a:t>reused</a:t>
            </a:r>
            <a:r>
              <a:rPr lang="en-US" b="1" dirty="0">
                <a:solidFill>
                  <a:srgbClr val="43B0F1"/>
                </a:solidFill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across different systems/platforms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364" name="Google Shape;364;g8a3887dafc_0_169"/>
          <p:cNvSpPr/>
          <p:nvPr/>
        </p:nvSpPr>
        <p:spPr>
          <a:xfrm>
            <a:off x="3550960" y="5163692"/>
            <a:ext cx="5466000" cy="77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The VFB is implemented for a specific vehicle by supplying a specifically </a:t>
            </a:r>
            <a:r>
              <a:rPr lang="en-US" b="1" dirty="0">
                <a:solidFill>
                  <a:srgbClr val="1A1AE8"/>
                </a:solidFill>
                <a:latin typeface="Montserrat" panose="00000500000000000000" pitchFamily="2" charset="0"/>
              </a:rPr>
              <a:t>configured RTE</a:t>
            </a:r>
            <a:endParaRPr b="1" dirty="0">
              <a:solidFill>
                <a:srgbClr val="1A1AE8"/>
              </a:solidFill>
              <a:latin typeface="Montserrat" panose="00000500000000000000" pitchFamily="2" charset="0"/>
            </a:endParaRPr>
          </a:p>
        </p:txBody>
      </p:sp>
      <p:cxnSp>
        <p:nvCxnSpPr>
          <p:cNvPr id="365" name="Google Shape;365;g8a3887dafc_0_169"/>
          <p:cNvCxnSpPr>
            <a:stCxn id="361" idx="2"/>
            <a:endCxn id="362" idx="0"/>
          </p:cNvCxnSpPr>
          <p:nvPr/>
        </p:nvCxnSpPr>
        <p:spPr>
          <a:xfrm>
            <a:off x="6283960" y="2577867"/>
            <a:ext cx="0" cy="364800"/>
          </a:xfrm>
          <a:prstGeom prst="straightConnector1">
            <a:avLst/>
          </a:prstGeom>
          <a:noFill/>
          <a:ln w="19050" cap="flat" cmpd="sng">
            <a:solidFill>
              <a:srgbClr val="565C5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g8a3887dafc_0_169"/>
          <p:cNvCxnSpPr>
            <a:stCxn id="362" idx="2"/>
            <a:endCxn id="363" idx="0"/>
          </p:cNvCxnSpPr>
          <p:nvPr/>
        </p:nvCxnSpPr>
        <p:spPr>
          <a:xfrm>
            <a:off x="6283960" y="3722330"/>
            <a:ext cx="0" cy="364800"/>
          </a:xfrm>
          <a:prstGeom prst="straightConnector1">
            <a:avLst/>
          </a:prstGeom>
          <a:noFill/>
          <a:ln w="19050" cap="flat" cmpd="sng">
            <a:solidFill>
              <a:srgbClr val="565C5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g8a3887dafc_0_169"/>
          <p:cNvCxnSpPr>
            <a:stCxn id="363" idx="2"/>
            <a:endCxn id="364" idx="0"/>
          </p:cNvCxnSpPr>
          <p:nvPr/>
        </p:nvCxnSpPr>
        <p:spPr>
          <a:xfrm>
            <a:off x="6283960" y="4866792"/>
            <a:ext cx="0" cy="297000"/>
          </a:xfrm>
          <a:prstGeom prst="straightConnector1">
            <a:avLst/>
          </a:prstGeom>
          <a:noFill/>
          <a:ln w="19050" cap="flat" cmpd="sng">
            <a:solidFill>
              <a:srgbClr val="565C5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g8a3887dafc_0_169"/>
          <p:cNvSpPr txBox="1"/>
          <p:nvPr/>
        </p:nvSpPr>
        <p:spPr>
          <a:xfrm>
            <a:off x="769185" y="4608392"/>
            <a:ext cx="22737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C# </a:t>
            </a:r>
            <a:r>
              <a:rPr lang="en-US" b="1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impl</a:t>
            </a:r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for:</a:t>
            </a:r>
            <a:endParaRPr b="1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VFB_GetSensorValue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VFB_Read_CarSpeed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VFB_Write_CarSpeed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VFB_NvMWrite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….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g8a3887dafc_0_169"/>
          <p:cNvCxnSpPr>
            <a:stCxn id="368" idx="3"/>
            <a:endCxn id="364" idx="1"/>
          </p:cNvCxnSpPr>
          <p:nvPr/>
        </p:nvCxnSpPr>
        <p:spPr>
          <a:xfrm>
            <a:off x="3042885" y="5553542"/>
            <a:ext cx="508200" cy="0"/>
          </a:xfrm>
          <a:prstGeom prst="straightConnector1">
            <a:avLst/>
          </a:prstGeom>
          <a:noFill/>
          <a:ln w="19050" cap="flat" cmpd="sng">
            <a:solidFill>
              <a:srgbClr val="565C5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g8a3887dafc_0_169"/>
          <p:cNvSpPr txBox="1"/>
          <p:nvPr/>
        </p:nvSpPr>
        <p:spPr>
          <a:xfrm>
            <a:off x="9525035" y="4608392"/>
            <a:ext cx="22737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</a:t>
            </a:r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C </a:t>
            </a:r>
            <a:r>
              <a:rPr lang="en-US" b="1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impl</a:t>
            </a:r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for:</a:t>
            </a:r>
            <a:endParaRPr b="1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Rte_GetSensorValue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Rte_Read_CarSpeed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Rte_Write_CarSpeed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Rte_NvMWrite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….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g8a3887dafc_0_169"/>
          <p:cNvCxnSpPr>
            <a:cxnSpLocks/>
            <a:stCxn id="364" idx="3"/>
            <a:endCxn id="370" idx="1"/>
          </p:cNvCxnSpPr>
          <p:nvPr/>
        </p:nvCxnSpPr>
        <p:spPr>
          <a:xfrm>
            <a:off x="9016960" y="5553542"/>
            <a:ext cx="508200" cy="0"/>
          </a:xfrm>
          <a:prstGeom prst="straightConnector1">
            <a:avLst/>
          </a:prstGeom>
          <a:noFill/>
          <a:ln w="19050" cap="flat" cmpd="sng">
            <a:solidFill>
              <a:srgbClr val="565C5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D053-560B-F52C-887B-5F3DD9466AE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436818"/>
            <a:ext cx="12191999" cy="779700"/>
          </a:xfrm>
          <a:solidFill>
            <a:srgbClr val="F7DF1E"/>
          </a:solidFill>
        </p:spPr>
        <p:txBody>
          <a:bodyPr anchor="ctr">
            <a:normAutofit/>
          </a:bodyPr>
          <a:lstStyle/>
          <a:p>
            <a:pPr marL="50800" indent="0" algn="ctr">
              <a:buNone/>
            </a:pPr>
            <a:r>
              <a:rPr lang="en-US" sz="1800" b="1" dirty="0">
                <a:latin typeface="Montserrat" panose="00000500000000000000" pitchFamily="2" charset="0"/>
              </a:rPr>
              <a:t>RTE (Run Time Environment) </a:t>
            </a:r>
            <a:r>
              <a:rPr lang="en-US" sz="1800" dirty="0">
                <a:latin typeface="Montserrat" panose="00000500000000000000" pitchFamily="2" charset="0"/>
              </a:rPr>
              <a:t>is the AUTOSAR Layer that </a:t>
            </a:r>
            <a:r>
              <a:rPr lang="en-US" sz="1800" b="1" dirty="0">
                <a:latin typeface="Montserrat" panose="00000500000000000000" pitchFamily="2" charset="0"/>
              </a:rPr>
              <a:t>implements the VFB Concept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D77-F858-EA8D-470D-E449FD717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1854200"/>
            <a:ext cx="9916795" cy="944889"/>
          </a:xfrm>
        </p:spPr>
        <p:txBody>
          <a:bodyPr>
            <a:normAutofit/>
          </a:bodyPr>
          <a:lstStyle/>
          <a:p>
            <a:r>
              <a:rPr lang="en-US" dirty="0"/>
              <a:t>1. Application must fit in </a:t>
            </a:r>
            <a:r>
              <a:rPr lang="en-US" b="1" dirty="0"/>
              <a:t>different</a:t>
            </a:r>
            <a:r>
              <a:rPr lang="en-US" dirty="0"/>
              <a:t> Vehicle </a:t>
            </a:r>
            <a:r>
              <a:rPr lang="en-US" b="1" dirty="0"/>
              <a:t>hardware</a:t>
            </a:r>
            <a:r>
              <a:rPr lang="en-US" dirty="0"/>
              <a:t> and </a:t>
            </a:r>
            <a:r>
              <a:rPr lang="en-US" b="1" dirty="0"/>
              <a:t>systems</a:t>
            </a:r>
            <a:r>
              <a:rPr lang="en-US" dirty="0"/>
              <a:t> for the same OEM or even for </a:t>
            </a:r>
            <a:r>
              <a:rPr lang="en-US" b="1" dirty="0"/>
              <a:t>different OEMs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7DAD-23F5-7126-AC8A-C66CEBAE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RTE?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128B8-2FD4-1017-EB52-F32B5B44B321}"/>
              </a:ext>
            </a:extLst>
          </p:cNvPr>
          <p:cNvSpPr txBox="1">
            <a:spLocks/>
          </p:cNvSpPr>
          <p:nvPr/>
        </p:nvSpPr>
        <p:spPr>
          <a:xfrm>
            <a:off x="512445" y="3251200"/>
            <a:ext cx="9739630" cy="250952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>
                <a:latin typeface="Montserrat" panose="00000500000000000000" pitchFamily="2" charset="0"/>
              </a:rPr>
              <a:t>Application is </a:t>
            </a:r>
            <a:r>
              <a:rPr lang="en-US" sz="1800" b="1" dirty="0">
                <a:latin typeface="Montserrat" panose="00000500000000000000" pitchFamily="2" charset="0"/>
              </a:rPr>
              <a:t>hardware/system independent </a:t>
            </a:r>
            <a:r>
              <a:rPr lang="en-US" sz="1800" dirty="0">
                <a:latin typeface="Montserrat" panose="00000500000000000000" pitchFamily="2" charset="0"/>
              </a:rPr>
              <a:t>as it is abstracted by the RTE APIs,</a:t>
            </a:r>
          </a:p>
          <a:p>
            <a:pPr marL="50800" indent="0">
              <a:buFont typeface="Arial"/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50800" indent="0">
              <a:buFont typeface="Arial"/>
              <a:buNone/>
            </a:pPr>
            <a:r>
              <a:rPr lang="en-US" sz="1800" dirty="0">
                <a:latin typeface="Montserrat" panose="00000500000000000000" pitchFamily="2" charset="0"/>
              </a:rPr>
              <a:t>For each System, it is the </a:t>
            </a:r>
            <a:r>
              <a:rPr lang="en-US" sz="1800" b="1" dirty="0">
                <a:latin typeface="Montserrat" panose="00000500000000000000" pitchFamily="2" charset="0"/>
              </a:rPr>
              <a:t>same App Code</a:t>
            </a:r>
            <a:r>
              <a:rPr lang="en-US" sz="1800" dirty="0">
                <a:latin typeface="Montserrat" panose="00000500000000000000" pitchFamily="2" charset="0"/>
              </a:rPr>
              <a:t>, but </a:t>
            </a:r>
            <a:r>
              <a:rPr lang="en-US" sz="1800" b="1" dirty="0">
                <a:latin typeface="Montserrat" panose="00000500000000000000" pitchFamily="2" charset="0"/>
              </a:rPr>
              <a:t>different RTE</a:t>
            </a:r>
            <a:r>
              <a:rPr lang="en-US" sz="1800" dirty="0">
                <a:latin typeface="Montserrat" panose="00000500000000000000" pitchFamily="2" charset="0"/>
              </a:rPr>
              <a:t>,</a:t>
            </a:r>
          </a:p>
          <a:p>
            <a:pPr marL="50800" indent="0">
              <a:buFont typeface="Arial"/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50800" indent="0">
              <a:buFont typeface="Arial"/>
              <a:buNone/>
            </a:pPr>
            <a:r>
              <a:rPr lang="en-US" sz="1800" dirty="0">
                <a:latin typeface="Montserrat" panose="00000500000000000000" pitchFamily="2" charset="0"/>
              </a:rPr>
              <a:t>AUTOSAR Application </a:t>
            </a:r>
            <a:r>
              <a:rPr lang="en-US" sz="1800" b="1" dirty="0">
                <a:latin typeface="Montserrat" panose="00000500000000000000" pitchFamily="2" charset="0"/>
              </a:rPr>
              <a:t>shall use only RTE </a:t>
            </a:r>
            <a:r>
              <a:rPr lang="en-US" sz="1800" dirty="0">
                <a:latin typeface="Montserrat" panose="00000500000000000000" pitchFamily="2" charset="0"/>
              </a:rPr>
              <a:t>for any types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3226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D77-F858-EA8D-470D-E449FD717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1854200"/>
            <a:ext cx="9916795" cy="944889"/>
          </a:xfrm>
        </p:spPr>
        <p:txBody>
          <a:bodyPr>
            <a:normAutofit/>
          </a:bodyPr>
          <a:lstStyle/>
          <a:p>
            <a:r>
              <a:rPr lang="en-US" dirty="0"/>
              <a:t>2. Application development is </a:t>
            </a:r>
            <a:r>
              <a:rPr lang="en-US" b="1" dirty="0"/>
              <a:t>time consuming</a:t>
            </a:r>
            <a:r>
              <a:rPr lang="en-US" dirty="0"/>
              <a:t>, containing the </a:t>
            </a:r>
            <a:r>
              <a:rPr lang="en-US" b="1" dirty="0"/>
              <a:t>main software </a:t>
            </a:r>
            <a:r>
              <a:rPr lang="en-US" dirty="0"/>
              <a:t>(Logic / Algorithms)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7DAD-23F5-7126-AC8A-C66CEBAE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RTE?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128B8-2FD4-1017-EB52-F32B5B44B321}"/>
              </a:ext>
            </a:extLst>
          </p:cNvPr>
          <p:cNvSpPr txBox="1">
            <a:spLocks/>
          </p:cNvSpPr>
          <p:nvPr/>
        </p:nvSpPr>
        <p:spPr>
          <a:xfrm>
            <a:off x="512445" y="3012440"/>
            <a:ext cx="9739630" cy="333248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>
                <a:latin typeface="Montserrat" panose="00000500000000000000" pitchFamily="2" charset="0"/>
              </a:rPr>
              <a:t>Application development and testing can be done even </a:t>
            </a:r>
            <a:r>
              <a:rPr lang="en-US" sz="1800" b="1" dirty="0">
                <a:latin typeface="Montserrat" panose="00000500000000000000" pitchFamily="2" charset="0"/>
              </a:rPr>
              <a:t>before developing the Vehicle System</a:t>
            </a:r>
          </a:p>
          <a:p>
            <a:pPr marL="50800" indent="0">
              <a:buFont typeface="Arial"/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50800" indent="0">
              <a:buFont typeface="Arial"/>
              <a:buNone/>
            </a:pPr>
            <a:r>
              <a:rPr lang="en-US" sz="1800" dirty="0">
                <a:latin typeface="Montserrat" panose="00000500000000000000" pitchFamily="2" charset="0"/>
              </a:rPr>
              <a:t>Interaction with the real hardware, interaction with the BSW, interaction with other ECUS .. etc. </a:t>
            </a:r>
            <a:r>
              <a:rPr lang="en-US" sz="1800" b="1" dirty="0">
                <a:latin typeface="Montserrat" panose="00000500000000000000" pitchFamily="2" charset="0"/>
              </a:rPr>
              <a:t>all handled by the RTE</a:t>
            </a:r>
          </a:p>
          <a:p>
            <a:pPr marL="50800" indent="0">
              <a:buFont typeface="Arial"/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50800" indent="0">
              <a:buFont typeface="Arial"/>
              <a:buNone/>
            </a:pPr>
            <a:r>
              <a:rPr lang="en-US" sz="1800" b="1" dirty="0">
                <a:latin typeface="Montserrat" panose="00000500000000000000" pitchFamily="2" charset="0"/>
              </a:rPr>
              <a:t>Application run time behavior is managed by the RTE </a:t>
            </a:r>
            <a:r>
              <a:rPr lang="en-US" sz="1800" dirty="0">
                <a:latin typeface="Montserrat" panose="00000500000000000000" pitchFamily="2" charset="0"/>
              </a:rPr>
              <a:t>(Scheduling, Variables protection .. etc.)</a:t>
            </a:r>
          </a:p>
          <a:p>
            <a:pPr marL="50800" indent="0">
              <a:buFont typeface="Arial"/>
              <a:buNone/>
            </a:pPr>
            <a:endParaRPr lang="en-US" sz="1800" dirty="0">
              <a:latin typeface="Montserrat" panose="00000500000000000000" pitchFamily="2" charset="0"/>
            </a:endParaRPr>
          </a:p>
          <a:p>
            <a:pPr marL="50800" indent="0">
              <a:buFont typeface="Arial"/>
              <a:buNone/>
            </a:pPr>
            <a:r>
              <a:rPr lang="en-US" sz="1800" b="1" dirty="0">
                <a:latin typeface="Montserrat" panose="00000500000000000000" pitchFamily="2" charset="0"/>
              </a:rPr>
              <a:t>Application developer shall only think about writing the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49476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D77-F858-EA8D-470D-E449FD717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1854200"/>
            <a:ext cx="9916795" cy="944889"/>
          </a:xfrm>
        </p:spPr>
        <p:txBody>
          <a:bodyPr>
            <a:normAutofit/>
          </a:bodyPr>
          <a:lstStyle/>
          <a:p>
            <a:r>
              <a:rPr lang="en-US" dirty="0"/>
              <a:t>3. Application features shall be </a:t>
            </a:r>
            <a:r>
              <a:rPr lang="en-US" b="1" dirty="0"/>
              <a:t>adapted</a:t>
            </a:r>
            <a:r>
              <a:rPr lang="en-US" dirty="0"/>
              <a:t> based on </a:t>
            </a:r>
            <a:r>
              <a:rPr lang="en-US" b="1" dirty="0"/>
              <a:t>OEM requirements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7DAD-23F5-7126-AC8A-C66CEBAE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RTE?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128B8-2FD4-1017-EB52-F32B5B44B321}"/>
              </a:ext>
            </a:extLst>
          </p:cNvPr>
          <p:cNvSpPr txBox="1">
            <a:spLocks/>
          </p:cNvSpPr>
          <p:nvPr/>
        </p:nvSpPr>
        <p:spPr>
          <a:xfrm>
            <a:off x="512445" y="3540760"/>
            <a:ext cx="9739630" cy="174752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Font typeface="Arial"/>
              <a:buNone/>
            </a:pPr>
            <a:r>
              <a:rPr lang="en-US" sz="1800" dirty="0">
                <a:latin typeface="Montserrat" panose="00000500000000000000" pitchFamily="2" charset="0"/>
              </a:rPr>
              <a:t>SWCs can be </a:t>
            </a:r>
            <a:r>
              <a:rPr lang="en-US" sz="1800" b="1" dirty="0">
                <a:latin typeface="Montserrat" panose="00000500000000000000" pitchFamily="2" charset="0"/>
              </a:rPr>
              <a:t>added/removed without affecting </a:t>
            </a:r>
            <a:r>
              <a:rPr lang="en-US" sz="1800" dirty="0">
                <a:latin typeface="Montserrat" panose="00000500000000000000" pitchFamily="2" charset="0"/>
              </a:rPr>
              <a:t>the other software components / other features in the Vehicle</a:t>
            </a:r>
          </a:p>
        </p:txBody>
      </p:sp>
    </p:spTree>
    <p:extLst>
      <p:ext uri="{BB962C8B-B14F-4D97-AF65-F5344CB8AC3E}">
        <p14:creationId xmlns:p14="http://schemas.microsoft.com/office/powerpoint/2010/main" val="26695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8E313A29-3F69-56F4-0151-AC9E0EB3B1F0}"/>
              </a:ext>
            </a:extLst>
          </p:cNvPr>
          <p:cNvSpPr/>
          <p:nvPr/>
        </p:nvSpPr>
        <p:spPr>
          <a:xfrm>
            <a:off x="0" y="328166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Run Time Env (RTE)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RTE?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Development Workflow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D1E0-BD7C-28D0-93CA-045CDE77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9923-D066-48FF-DCF8-EB13C2DEF6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VFB Tools are usually used by </a:t>
            </a:r>
            <a:r>
              <a:rPr lang="en-US" b="1" dirty="0"/>
              <a:t>OEM for complete system design </a:t>
            </a:r>
            <a:r>
              <a:rPr lang="en-US" dirty="0"/>
              <a:t>and simulation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next slides, we will start with </a:t>
            </a:r>
            <a:r>
              <a:rPr lang="en-US" b="1" dirty="0"/>
              <a:t>RTE Workflow</a:t>
            </a:r>
            <a:r>
              <a:rPr lang="en-US" dirty="0"/>
              <a:t> directly, which is the </a:t>
            </a:r>
            <a:r>
              <a:rPr lang="en-US" b="1" dirty="0"/>
              <a:t>common case in Tier 1,2 suppliers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Tasks</a:t>
            </a:r>
            <a:endParaRPr lang="en-US" dirty="0"/>
          </a:p>
        </p:txBody>
      </p:sp>
      <p:sp>
        <p:nvSpPr>
          <p:cNvPr id="4" name="Google Shape;94;g206f9aeeefc_0_1">
            <a:extLst>
              <a:ext uri="{FF2B5EF4-FFF2-40B4-BE49-F238E27FC236}">
                <a16:creationId xmlns:a16="http://schemas.microsoft.com/office/drawing/2014/main" id="{9850D0BA-4F1A-844C-7FB8-E7CD59D50958}"/>
              </a:ext>
            </a:extLst>
          </p:cNvPr>
          <p:cNvSpPr/>
          <p:nvPr/>
        </p:nvSpPr>
        <p:spPr>
          <a:xfrm>
            <a:off x="6471920" y="2838971"/>
            <a:ext cx="4234815" cy="194639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300" b="1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    S</a:t>
            </a:r>
            <a:r>
              <a:rPr lang="en-IE" sz="2300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prints </a:t>
            </a:r>
            <a:r>
              <a:rPr lang="en-IE" sz="2300" b="1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A</a:t>
            </a:r>
            <a:r>
              <a:rPr lang="en-IE" sz="2300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UTOSAR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300" b="1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    A</a:t>
            </a:r>
            <a:r>
              <a:rPr lang="en-IE" sz="2300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uthoring </a:t>
            </a:r>
            <a:r>
              <a:rPr lang="en-IE" sz="2300" b="1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T</a:t>
            </a:r>
            <a:r>
              <a:rPr lang="en-IE" sz="2300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ool </a:t>
            </a:r>
            <a:r>
              <a:rPr lang="en-IE" sz="2300" b="1" dirty="0">
                <a:solidFill>
                  <a:schemeClr val="dk1"/>
                </a:solidFill>
                <a:latin typeface="Montserrat" panose="00000500000000000000" pitchFamily="2" charset="0"/>
                <a:cs typeface="Calibri"/>
                <a:sym typeface="Calibri"/>
              </a:rPr>
              <a:t>(SAAT)</a:t>
            </a:r>
            <a:endParaRPr sz="2300" b="1" dirty="0">
              <a:solidFill>
                <a:schemeClr val="dk1"/>
              </a:solidFill>
              <a:latin typeface="Montserrat" panose="00000500000000000000" pitchFamily="2" charset="0"/>
              <a:cs typeface="Calibri"/>
              <a:sym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3BC6EE-9532-5247-C59C-1DB86197FFEE}"/>
              </a:ext>
            </a:extLst>
          </p:cNvPr>
          <p:cNvSpPr txBox="1">
            <a:spLocks/>
          </p:cNvSpPr>
          <p:nvPr/>
        </p:nvSpPr>
        <p:spPr>
          <a:xfrm>
            <a:off x="358140" y="2178285"/>
            <a:ext cx="10023475" cy="436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Task 1: High Level Design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Task 2: Sender Receiver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Task 3: Client Server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Task 4: Types of SWCs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Task 5: Mode Switch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Task 6: RTE Configuration &amp; Generation</a:t>
            </a:r>
          </a:p>
        </p:txBody>
      </p:sp>
    </p:spTree>
    <p:extLst>
      <p:ext uri="{BB962C8B-B14F-4D97-AF65-F5344CB8AC3E}">
        <p14:creationId xmlns:p14="http://schemas.microsoft.com/office/powerpoint/2010/main" val="32650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b8625f5b2_0_151"/>
          <p:cNvSpPr/>
          <p:nvPr/>
        </p:nvSpPr>
        <p:spPr>
          <a:xfrm>
            <a:off x="243225" y="2672140"/>
            <a:ext cx="1742700" cy="837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App Design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405" name="Google Shape;405;g8b8625f5b2_0_151"/>
          <p:cNvSpPr/>
          <p:nvPr/>
        </p:nvSpPr>
        <p:spPr>
          <a:xfrm>
            <a:off x="1280400" y="4175140"/>
            <a:ext cx="2175900" cy="780300"/>
          </a:xfrm>
          <a:prstGeom prst="roundRect">
            <a:avLst>
              <a:gd name="adj" fmla="val 16667"/>
            </a:avLst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Application Description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06" name="Google Shape;406;g8b8625f5b2_0_151"/>
          <p:cNvGrpSpPr/>
          <p:nvPr/>
        </p:nvGrpSpPr>
        <p:grpSpPr>
          <a:xfrm>
            <a:off x="3456300" y="2672140"/>
            <a:ext cx="1380000" cy="983700"/>
            <a:chOff x="7011400" y="1720150"/>
            <a:chExt cx="1380000" cy="983700"/>
          </a:xfrm>
        </p:grpSpPr>
        <p:sp>
          <p:nvSpPr>
            <p:cNvPr id="407" name="Google Shape;407;g8b8625f5b2_0_151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408" name="Google Shape;408;g8b8625f5b2_0_151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409" name="Google Shape;409;g8b8625f5b2_0_151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serrat" panose="00000500000000000000" pitchFamily="2" charset="0"/>
                </a:rPr>
                <a:t>Arxml Files</a:t>
              </a:r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410" name="Google Shape;410;g8b8625f5b2_0_151"/>
          <p:cNvSpPr/>
          <p:nvPr/>
        </p:nvSpPr>
        <p:spPr>
          <a:xfrm>
            <a:off x="4836300" y="4229465"/>
            <a:ext cx="2175900" cy="780300"/>
          </a:xfrm>
          <a:prstGeom prst="roundRect">
            <a:avLst>
              <a:gd name="adj" fmla="val 16667"/>
            </a:avLst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Contract Phase</a:t>
            </a:r>
            <a:endParaRPr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11" name="Google Shape;411;g8b8625f5b2_0_151"/>
          <p:cNvGrpSpPr/>
          <p:nvPr/>
        </p:nvGrpSpPr>
        <p:grpSpPr>
          <a:xfrm>
            <a:off x="7012200" y="2672140"/>
            <a:ext cx="1380000" cy="983700"/>
            <a:chOff x="7011400" y="1720150"/>
            <a:chExt cx="1380000" cy="983700"/>
          </a:xfrm>
        </p:grpSpPr>
        <p:sp>
          <p:nvSpPr>
            <p:cNvPr id="412" name="Google Shape;412;g8b8625f5b2_0_151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413" name="Google Shape;413;g8b8625f5b2_0_151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414" name="Google Shape;414;g8b8625f5b2_0_151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latin typeface="Montserrat" panose="00000500000000000000" pitchFamily="2" charset="0"/>
                </a:rPr>
                <a:t>App Templates</a:t>
              </a:r>
              <a:endParaRPr sz="1300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415" name="Google Shape;415;g8b8625f5b2_0_151"/>
          <p:cNvGrpSpPr/>
          <p:nvPr/>
        </p:nvGrpSpPr>
        <p:grpSpPr>
          <a:xfrm>
            <a:off x="10568100" y="2672140"/>
            <a:ext cx="1380000" cy="983700"/>
            <a:chOff x="7011400" y="1720150"/>
            <a:chExt cx="1380000" cy="983700"/>
          </a:xfrm>
        </p:grpSpPr>
        <p:sp>
          <p:nvSpPr>
            <p:cNvPr id="416" name="Google Shape;416;g8b8625f5b2_0_151"/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417" name="Google Shape;417;g8b8625f5b2_0_151"/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418" name="Google Shape;418;g8b8625f5b2_0_151"/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 panose="00000500000000000000" pitchFamily="2" charset="0"/>
                </a:rPr>
                <a:t>App Code</a:t>
              </a:r>
              <a:endParaRPr>
                <a:latin typeface="Montserrat" panose="00000500000000000000" pitchFamily="2" charset="0"/>
              </a:endParaRPr>
            </a:p>
          </p:txBody>
        </p:sp>
      </p:grpSp>
      <p:sp>
        <p:nvSpPr>
          <p:cNvPr id="419" name="Google Shape;419;g8b8625f5b2_0_151"/>
          <p:cNvSpPr/>
          <p:nvPr/>
        </p:nvSpPr>
        <p:spPr>
          <a:xfrm>
            <a:off x="8392200" y="4175140"/>
            <a:ext cx="2175900" cy="780300"/>
          </a:xfrm>
          <a:prstGeom prst="roundRect">
            <a:avLst>
              <a:gd name="adj" fmla="val 16667"/>
            </a:avLst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Develop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420" name="Google Shape;420;g8b8625f5b2_0_151"/>
          <p:cNvCxnSpPr>
            <a:stCxn id="404" idx="4"/>
            <a:endCxn id="405" idx="1"/>
          </p:cNvCxnSpPr>
          <p:nvPr/>
        </p:nvCxnSpPr>
        <p:spPr>
          <a:xfrm rot="-5400000" flipH="1">
            <a:off x="540468" y="3825490"/>
            <a:ext cx="951000" cy="528900"/>
          </a:xfrm>
          <a:prstGeom prst="curvedConnector2">
            <a:avLst/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1" name="Google Shape;421;g8b8625f5b2_0_151"/>
          <p:cNvCxnSpPr>
            <a:stCxn id="405" idx="3"/>
            <a:endCxn id="407" idx="1"/>
          </p:cNvCxnSpPr>
          <p:nvPr/>
        </p:nvCxnSpPr>
        <p:spPr>
          <a:xfrm rot="10800000" flipH="1">
            <a:off x="3456300" y="3011590"/>
            <a:ext cx="600" cy="1553700"/>
          </a:xfrm>
          <a:prstGeom prst="curvedConnector5">
            <a:avLst>
              <a:gd name="adj1" fmla="val 39687500"/>
              <a:gd name="adj2" fmla="val 51632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2" name="Google Shape;422;g8b8625f5b2_0_151"/>
          <p:cNvCxnSpPr>
            <a:stCxn id="409" idx="3"/>
            <a:endCxn id="410" idx="1"/>
          </p:cNvCxnSpPr>
          <p:nvPr/>
        </p:nvCxnSpPr>
        <p:spPr>
          <a:xfrm>
            <a:off x="4836300" y="3316390"/>
            <a:ext cx="600" cy="1303200"/>
          </a:xfrm>
          <a:prstGeom prst="curvedConnector5">
            <a:avLst>
              <a:gd name="adj1" fmla="val 39687500"/>
              <a:gd name="adj2" fmla="val 48056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3" name="Google Shape;423;g8b8625f5b2_0_151"/>
          <p:cNvCxnSpPr>
            <a:stCxn id="410" idx="3"/>
            <a:endCxn id="412" idx="1"/>
          </p:cNvCxnSpPr>
          <p:nvPr/>
        </p:nvCxnSpPr>
        <p:spPr>
          <a:xfrm rot="10800000" flipH="1">
            <a:off x="7012200" y="3011615"/>
            <a:ext cx="600" cy="1608000"/>
          </a:xfrm>
          <a:prstGeom prst="curvedConnector5">
            <a:avLst>
              <a:gd name="adj1" fmla="val 39687500"/>
              <a:gd name="adj2" fmla="val 51577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4" name="Google Shape;424;g8b8625f5b2_0_151"/>
          <p:cNvCxnSpPr>
            <a:stCxn id="414" idx="3"/>
            <a:endCxn id="419" idx="1"/>
          </p:cNvCxnSpPr>
          <p:nvPr/>
        </p:nvCxnSpPr>
        <p:spPr>
          <a:xfrm>
            <a:off x="8392200" y="3316390"/>
            <a:ext cx="600" cy="1248900"/>
          </a:xfrm>
          <a:prstGeom prst="curvedConnector5">
            <a:avLst>
              <a:gd name="adj1" fmla="val 39687500"/>
              <a:gd name="adj2" fmla="val 47970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25" name="Google Shape;425;g8b8625f5b2_0_151"/>
          <p:cNvCxnSpPr>
            <a:stCxn id="419" idx="3"/>
            <a:endCxn id="416" idx="1"/>
          </p:cNvCxnSpPr>
          <p:nvPr/>
        </p:nvCxnSpPr>
        <p:spPr>
          <a:xfrm rot="10800000" flipH="1">
            <a:off x="10568100" y="3011590"/>
            <a:ext cx="600" cy="1553700"/>
          </a:xfrm>
          <a:prstGeom prst="curvedConnector5">
            <a:avLst>
              <a:gd name="adj1" fmla="val 39687500"/>
              <a:gd name="adj2" fmla="val 51632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426" name="Google Shape;426;g8b8625f5b2_0_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902" y="3627340"/>
            <a:ext cx="528900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8b8625f5b2_0_1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6339" y="3676395"/>
            <a:ext cx="528900" cy="5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8b8625f5b2_0_1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15705" y="3627341"/>
            <a:ext cx="528900" cy="5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B465EB-CBA5-37D9-4319-63F36365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RTE Workflow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6FE4E-A7A2-9725-F6CE-E111D067A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300" marR="0" lvl="0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Description for the application components, that defines the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application needs/interfaces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from the RTE</a:t>
            </a:r>
          </a:p>
          <a:p>
            <a:pPr marL="457200" marR="0" lvl="0" indent="0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Description is created using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Authoring Tools and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saved in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AUTOSAR XML file (.arxml)</a:t>
            </a:r>
          </a:p>
          <a:p>
            <a:pPr marL="0" marR="0" lvl="0" indent="0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The xml schema used to create the arxml file is called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Software Component Description “SWCD”, 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and can be found on </a:t>
            </a:r>
            <a:r>
              <a:rPr lang="en-US" sz="1800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autosar.org</a:t>
            </a:r>
            <a:endParaRPr lang="en-US"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438;g8a3887dafc_0_471">
            <a:extLst>
              <a:ext uri="{FF2B5EF4-FFF2-40B4-BE49-F238E27FC236}">
                <a16:creationId xmlns:a16="http://schemas.microsoft.com/office/drawing/2014/main" id="{475D889D-386D-9DFB-0004-9DC057B1ABFB}"/>
              </a:ext>
            </a:extLst>
          </p:cNvPr>
          <p:cNvSpPr/>
          <p:nvPr/>
        </p:nvSpPr>
        <p:spPr>
          <a:xfrm>
            <a:off x="6694825" y="2413680"/>
            <a:ext cx="1742700" cy="837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App Design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6" name="Google Shape;439;g8a3887dafc_0_471">
            <a:extLst>
              <a:ext uri="{FF2B5EF4-FFF2-40B4-BE49-F238E27FC236}">
                <a16:creationId xmlns:a16="http://schemas.microsoft.com/office/drawing/2014/main" id="{D68DCE53-371F-40A3-558B-DD29BBE1BF38}"/>
              </a:ext>
            </a:extLst>
          </p:cNvPr>
          <p:cNvSpPr/>
          <p:nvPr/>
        </p:nvSpPr>
        <p:spPr>
          <a:xfrm>
            <a:off x="7732000" y="3916680"/>
            <a:ext cx="2175900" cy="780300"/>
          </a:xfrm>
          <a:prstGeom prst="roundRect">
            <a:avLst>
              <a:gd name="adj" fmla="val 16667"/>
            </a:avLst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Application Description</a:t>
            </a:r>
            <a:endParaRPr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7" name="Google Shape;440;g8a3887dafc_0_471">
            <a:extLst>
              <a:ext uri="{FF2B5EF4-FFF2-40B4-BE49-F238E27FC236}">
                <a16:creationId xmlns:a16="http://schemas.microsoft.com/office/drawing/2014/main" id="{ABF16DBC-FF09-3F81-84D1-4E7C6AAECB9D}"/>
              </a:ext>
            </a:extLst>
          </p:cNvPr>
          <p:cNvGrpSpPr/>
          <p:nvPr/>
        </p:nvGrpSpPr>
        <p:grpSpPr>
          <a:xfrm>
            <a:off x="9907900" y="2413680"/>
            <a:ext cx="1380000" cy="983700"/>
            <a:chOff x="7011400" y="1720150"/>
            <a:chExt cx="1380000" cy="983700"/>
          </a:xfrm>
        </p:grpSpPr>
        <p:sp>
          <p:nvSpPr>
            <p:cNvPr id="8" name="Google Shape;441;g8a3887dafc_0_471">
              <a:extLst>
                <a:ext uri="{FF2B5EF4-FFF2-40B4-BE49-F238E27FC236}">
                  <a16:creationId xmlns:a16="http://schemas.microsoft.com/office/drawing/2014/main" id="{4AACACA2-D2F9-02A5-979B-94D9EF116C3C}"/>
                </a:ext>
              </a:extLst>
            </p:cNvPr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9" name="Google Shape;442;g8a3887dafc_0_471">
              <a:extLst>
                <a:ext uri="{FF2B5EF4-FFF2-40B4-BE49-F238E27FC236}">
                  <a16:creationId xmlns:a16="http://schemas.microsoft.com/office/drawing/2014/main" id="{4F122CFA-86DF-D89B-ECB7-C12F3417F6A6}"/>
                </a:ext>
              </a:extLst>
            </p:cNvPr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0"/>
              </a:endParaRPr>
            </a:p>
          </p:txBody>
        </p:sp>
        <p:sp>
          <p:nvSpPr>
            <p:cNvPr id="10" name="Google Shape;443;g8a3887dafc_0_471">
              <a:extLst>
                <a:ext uri="{FF2B5EF4-FFF2-40B4-BE49-F238E27FC236}">
                  <a16:creationId xmlns:a16="http://schemas.microsoft.com/office/drawing/2014/main" id="{6A28F553-D2EF-E6C4-322F-369DABF20AE7}"/>
                </a:ext>
              </a:extLst>
            </p:cNvPr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Montserrat" panose="00000500000000000000" pitchFamily="2" charset="0"/>
                </a:rPr>
                <a:t>Arxml Files</a:t>
              </a:r>
              <a:endParaRPr dirty="0">
                <a:latin typeface="Montserrat" panose="00000500000000000000" pitchFamily="2" charset="0"/>
              </a:endParaRPr>
            </a:p>
          </p:txBody>
        </p:sp>
      </p:grpSp>
      <p:cxnSp>
        <p:nvCxnSpPr>
          <p:cNvPr id="11" name="Google Shape;444;g8a3887dafc_0_471">
            <a:extLst>
              <a:ext uri="{FF2B5EF4-FFF2-40B4-BE49-F238E27FC236}">
                <a16:creationId xmlns:a16="http://schemas.microsoft.com/office/drawing/2014/main" id="{4B43396D-DDBD-D537-C3E0-2E5C31773515}"/>
              </a:ext>
            </a:extLst>
          </p:cNvPr>
          <p:cNvCxnSpPr>
            <a:stCxn id="5" idx="4"/>
            <a:endCxn id="6" idx="1"/>
          </p:cNvCxnSpPr>
          <p:nvPr/>
        </p:nvCxnSpPr>
        <p:spPr>
          <a:xfrm rot="-5400000" flipH="1">
            <a:off x="6992068" y="3567030"/>
            <a:ext cx="951000" cy="528900"/>
          </a:xfrm>
          <a:prstGeom prst="curvedConnector2">
            <a:avLst/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" name="Google Shape;445;g8a3887dafc_0_471">
            <a:extLst>
              <a:ext uri="{FF2B5EF4-FFF2-40B4-BE49-F238E27FC236}">
                <a16:creationId xmlns:a16="http://schemas.microsoft.com/office/drawing/2014/main" id="{734FBC44-3344-1E6D-0F2E-CF29BA749083}"/>
              </a:ext>
            </a:extLst>
          </p:cNvPr>
          <p:cNvCxnSpPr>
            <a:stCxn id="6" idx="3"/>
            <a:endCxn id="8" idx="1"/>
          </p:cNvCxnSpPr>
          <p:nvPr/>
        </p:nvCxnSpPr>
        <p:spPr>
          <a:xfrm rot="10800000" flipH="1">
            <a:off x="9907900" y="2753130"/>
            <a:ext cx="600" cy="1553700"/>
          </a:xfrm>
          <a:prstGeom prst="curvedConnector5">
            <a:avLst>
              <a:gd name="adj1" fmla="val 39687500"/>
              <a:gd name="adj2" fmla="val 51632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3" name="Google Shape;446;g8a3887dafc_0_471">
            <a:extLst>
              <a:ext uri="{FF2B5EF4-FFF2-40B4-BE49-F238E27FC236}">
                <a16:creationId xmlns:a16="http://schemas.microsoft.com/office/drawing/2014/main" id="{A0CDAC17-B225-4321-8084-DA80F1B692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5502" y="3368880"/>
            <a:ext cx="528900" cy="5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4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g8a3887dafc_0_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145" y="2261660"/>
            <a:ext cx="6411576" cy="3636219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5" name="Google Shape;455;g8a3887dafc_0_329"/>
          <p:cNvSpPr/>
          <p:nvPr/>
        </p:nvSpPr>
        <p:spPr>
          <a:xfrm>
            <a:off x="3855495" y="2750010"/>
            <a:ext cx="6315300" cy="204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8a3887dafc_0_329"/>
          <p:cNvSpPr/>
          <p:nvPr/>
        </p:nvSpPr>
        <p:spPr>
          <a:xfrm>
            <a:off x="4160295" y="3131010"/>
            <a:ext cx="1189800" cy="204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8a3887dafc_0_329"/>
          <p:cNvSpPr/>
          <p:nvPr/>
        </p:nvSpPr>
        <p:spPr>
          <a:xfrm>
            <a:off x="4541295" y="3648135"/>
            <a:ext cx="2922000" cy="204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8a3887dafc_0_329"/>
          <p:cNvSpPr/>
          <p:nvPr/>
        </p:nvSpPr>
        <p:spPr>
          <a:xfrm>
            <a:off x="4846095" y="4181535"/>
            <a:ext cx="1721400" cy="542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8a3887dafc_0_329"/>
          <p:cNvSpPr/>
          <p:nvPr/>
        </p:nvSpPr>
        <p:spPr>
          <a:xfrm>
            <a:off x="4757445" y="4828135"/>
            <a:ext cx="1721400" cy="204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8a3887dafc_0_329"/>
          <p:cNvSpPr txBox="1"/>
          <p:nvPr/>
        </p:nvSpPr>
        <p:spPr>
          <a:xfrm>
            <a:off x="330200" y="2954910"/>
            <a:ext cx="1994745" cy="381000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AUTOSAR 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Schema</a:t>
            </a:r>
            <a:endParaRPr sz="14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8a3887dafc_0_329"/>
          <p:cNvSpPr txBox="1"/>
          <p:nvPr/>
        </p:nvSpPr>
        <p:spPr>
          <a:xfrm>
            <a:off x="330200" y="3919435"/>
            <a:ext cx="2910305" cy="604440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XML hierarchy 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and elements as defined by the 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Schema</a:t>
            </a:r>
            <a:endParaRPr sz="14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g8a3887dafc_0_329"/>
          <p:cNvCxnSpPr>
            <a:cxnSpLocks/>
            <a:stCxn id="461" idx="3"/>
            <a:endCxn id="456" idx="1"/>
          </p:cNvCxnSpPr>
          <p:nvPr/>
        </p:nvCxnSpPr>
        <p:spPr>
          <a:xfrm flipV="1">
            <a:off x="3240505" y="3233460"/>
            <a:ext cx="919790" cy="98819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3" name="Google Shape;463;g8a3887dafc_0_329"/>
          <p:cNvCxnSpPr>
            <a:cxnSpLocks/>
            <a:stCxn id="461" idx="3"/>
            <a:endCxn id="457" idx="1"/>
          </p:cNvCxnSpPr>
          <p:nvPr/>
        </p:nvCxnSpPr>
        <p:spPr>
          <a:xfrm flipV="1">
            <a:off x="3240505" y="3750585"/>
            <a:ext cx="1300790" cy="47107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4" name="Google Shape;464;g8a3887dafc_0_329"/>
          <p:cNvCxnSpPr>
            <a:cxnSpLocks/>
            <a:stCxn id="461" idx="3"/>
            <a:endCxn id="458" idx="1"/>
          </p:cNvCxnSpPr>
          <p:nvPr/>
        </p:nvCxnSpPr>
        <p:spPr>
          <a:xfrm>
            <a:off x="3240505" y="4221655"/>
            <a:ext cx="1605590" cy="23108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5" name="Google Shape;465;g8a3887dafc_0_329"/>
          <p:cNvCxnSpPr>
            <a:cxnSpLocks/>
            <a:stCxn id="461" idx="3"/>
            <a:endCxn id="459" idx="1"/>
          </p:cNvCxnSpPr>
          <p:nvPr/>
        </p:nvCxnSpPr>
        <p:spPr>
          <a:xfrm>
            <a:off x="3240505" y="4221655"/>
            <a:ext cx="1516940" cy="70893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6" name="Google Shape;466;g8a3887dafc_0_329"/>
          <p:cNvCxnSpPr>
            <a:cxnSpLocks/>
            <a:stCxn id="460" idx="3"/>
            <a:endCxn id="455" idx="1"/>
          </p:cNvCxnSpPr>
          <p:nvPr/>
        </p:nvCxnSpPr>
        <p:spPr>
          <a:xfrm flipV="1">
            <a:off x="2324945" y="2852460"/>
            <a:ext cx="1530550" cy="29295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4FCECE-8FEB-8C16-4484-1C24390E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Application Description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5EA-A24D-557D-8C20-487D51FC81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sym typeface="Calibri"/>
              </a:rPr>
              <a:t>Example:</a:t>
            </a:r>
            <a:r>
              <a:rPr lang="en-US" sz="14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Create SWCD for “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ChrgMgr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” component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ChrgMgr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shall control the electric charging for the Vehicle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Software Component Description: ChrgMgr shall need the following interfaces: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Interface to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read the current battery level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Interface to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read the max power that can be provided from the charging station</a:t>
            </a:r>
          </a:p>
          <a:p>
            <a:pPr marL="9144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 typeface="Calibri"/>
              <a:buChar char="-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Interface to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start/stop charging</a:t>
            </a:r>
          </a:p>
        </p:txBody>
      </p:sp>
      <p:sp>
        <p:nvSpPr>
          <p:cNvPr id="475" name="Google Shape;475;g8a3887dafc_0_511"/>
          <p:cNvSpPr/>
          <p:nvPr/>
        </p:nvSpPr>
        <p:spPr>
          <a:xfrm>
            <a:off x="2303600" y="3757200"/>
            <a:ext cx="7422300" cy="2319900"/>
          </a:xfrm>
          <a:prstGeom prst="rect">
            <a:avLst/>
          </a:prstGeom>
          <a:solidFill>
            <a:srgbClr val="E8EE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476" name="Google Shape;476;g8a3887dafc_0_511"/>
          <p:cNvSpPr/>
          <p:nvPr/>
        </p:nvSpPr>
        <p:spPr>
          <a:xfrm>
            <a:off x="4836651" y="4088521"/>
            <a:ext cx="1747800" cy="1581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ChrgMgr</a:t>
            </a:r>
            <a:endParaRPr sz="18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477" name="Google Shape;477;g8a3887dafc_0_511"/>
          <p:cNvSpPr txBox="1"/>
          <p:nvPr/>
        </p:nvSpPr>
        <p:spPr>
          <a:xfrm>
            <a:off x="2575560" y="4171425"/>
            <a:ext cx="1334965" cy="471300"/>
          </a:xfrm>
          <a:prstGeom prst="rect">
            <a:avLst/>
          </a:prstGeom>
          <a:solidFill>
            <a:srgbClr val="E8EEF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BatteryLevel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8a3887dafc_0_511"/>
          <p:cNvSpPr txBox="1"/>
          <p:nvPr/>
        </p:nvSpPr>
        <p:spPr>
          <a:xfrm>
            <a:off x="2575560" y="5146600"/>
            <a:ext cx="1334965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MaxPower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8a3887dafc_0_511"/>
          <p:cNvSpPr txBox="1"/>
          <p:nvPr/>
        </p:nvSpPr>
        <p:spPr>
          <a:xfrm>
            <a:off x="7321075" y="4687325"/>
            <a:ext cx="1853405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Invoke Charge(start/stop)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8a3887dafc_0_511"/>
          <p:cNvSpPr txBox="1"/>
          <p:nvPr/>
        </p:nvSpPr>
        <p:spPr>
          <a:xfrm>
            <a:off x="7793419" y="5617450"/>
            <a:ext cx="2036382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 err="1">
                <a:solidFill>
                  <a:srgbClr val="1A1AE8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ChrgMgr.arxml</a:t>
            </a:r>
            <a:endParaRPr sz="1800" i="0" u="none" strike="noStrike" cap="none" dirty="0">
              <a:solidFill>
                <a:srgbClr val="1A1AE8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g8a3887dafc_0_511"/>
          <p:cNvCxnSpPr>
            <a:cxnSpLocks/>
            <a:stCxn id="477" idx="3"/>
            <a:endCxn id="476" idx="1"/>
          </p:cNvCxnSpPr>
          <p:nvPr/>
        </p:nvCxnSpPr>
        <p:spPr>
          <a:xfrm>
            <a:off x="3910525" y="4407075"/>
            <a:ext cx="926126" cy="47239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2" name="Google Shape;482;g8a3887dafc_0_511"/>
          <p:cNvCxnSpPr>
            <a:cxnSpLocks/>
            <a:stCxn id="478" idx="3"/>
            <a:endCxn id="476" idx="1"/>
          </p:cNvCxnSpPr>
          <p:nvPr/>
        </p:nvCxnSpPr>
        <p:spPr>
          <a:xfrm flipV="1">
            <a:off x="3910525" y="4879471"/>
            <a:ext cx="926126" cy="5027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3" name="Google Shape;483;g8a3887dafc_0_511"/>
          <p:cNvCxnSpPr>
            <a:cxnSpLocks/>
            <a:stCxn id="476" idx="3"/>
            <a:endCxn id="479" idx="1"/>
          </p:cNvCxnSpPr>
          <p:nvPr/>
        </p:nvCxnSpPr>
        <p:spPr>
          <a:xfrm>
            <a:off x="6584451" y="4879471"/>
            <a:ext cx="736624" cy="4"/>
          </a:xfrm>
          <a:prstGeom prst="straightConnector1">
            <a:avLst/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4" name="Google Shape;484;g8a3887dafc_0_511"/>
          <p:cNvSpPr txBox="1"/>
          <p:nvPr/>
        </p:nvSpPr>
        <p:spPr>
          <a:xfrm>
            <a:off x="8149389" y="3757200"/>
            <a:ext cx="1576511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Authoring Tool</a:t>
            </a:r>
            <a:endParaRPr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5881A-C753-9F58-D9E1-9FF81BA1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4000" dirty="0"/>
              <a:t>Application Description</a:t>
            </a:r>
            <a:endParaRPr lang="en-US" sz="4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E3100-CEF4-3396-0C75-459328C856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1430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- Application templates with prototype of the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standard interfaces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that will be provided from the 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Rte</a:t>
            </a:r>
            <a:endParaRPr lang="en-US" sz="18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1430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- Templates are generated from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Authoring Tool</a:t>
            </a:r>
          </a:p>
          <a:p>
            <a:pPr marL="45720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1430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- App Developer shall base app code on these templates</a:t>
            </a:r>
          </a:p>
          <a:p>
            <a:pPr marL="45720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1430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- Thanks to the standard interfaces, the application code will be the same regardless the Vehicle System</a:t>
            </a:r>
          </a:p>
        </p:txBody>
      </p:sp>
      <p:grpSp>
        <p:nvGrpSpPr>
          <p:cNvPr id="5" name="Google Shape;494;g8a3887dafc_0_565">
            <a:extLst>
              <a:ext uri="{FF2B5EF4-FFF2-40B4-BE49-F238E27FC236}">
                <a16:creationId xmlns:a16="http://schemas.microsoft.com/office/drawing/2014/main" id="{758E243A-7841-DC4B-34FC-AF20DA4A5F95}"/>
              </a:ext>
            </a:extLst>
          </p:cNvPr>
          <p:cNvGrpSpPr/>
          <p:nvPr/>
        </p:nvGrpSpPr>
        <p:grpSpPr>
          <a:xfrm>
            <a:off x="6737712" y="2445300"/>
            <a:ext cx="1380000" cy="983700"/>
            <a:chOff x="7011400" y="1720150"/>
            <a:chExt cx="1380000" cy="983700"/>
          </a:xfrm>
        </p:grpSpPr>
        <p:sp>
          <p:nvSpPr>
            <p:cNvPr id="6" name="Google Shape;495;g8a3887dafc_0_565">
              <a:extLst>
                <a:ext uri="{FF2B5EF4-FFF2-40B4-BE49-F238E27FC236}">
                  <a16:creationId xmlns:a16="http://schemas.microsoft.com/office/drawing/2014/main" id="{3FA2BB18-30D3-DCDF-7077-BAFE562BD3AC}"/>
                </a:ext>
              </a:extLst>
            </p:cNvPr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6;g8a3887dafc_0_565">
              <a:extLst>
                <a:ext uri="{FF2B5EF4-FFF2-40B4-BE49-F238E27FC236}">
                  <a16:creationId xmlns:a16="http://schemas.microsoft.com/office/drawing/2014/main" id="{C892DAC1-67EF-A6B7-3588-B7BEF3C39E45}"/>
                </a:ext>
              </a:extLst>
            </p:cNvPr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7;g8a3887dafc_0_565">
              <a:extLst>
                <a:ext uri="{FF2B5EF4-FFF2-40B4-BE49-F238E27FC236}">
                  <a16:creationId xmlns:a16="http://schemas.microsoft.com/office/drawing/2014/main" id="{31EC69E4-9BF9-A6B2-8502-E112A8F6F68B}"/>
                </a:ext>
              </a:extLst>
            </p:cNvPr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Arxml Files</a:t>
              </a:r>
              <a:endParaRPr dirty="0"/>
            </a:p>
          </p:txBody>
        </p:sp>
      </p:grpSp>
      <p:sp>
        <p:nvSpPr>
          <p:cNvPr id="9" name="Google Shape;498;g8a3887dafc_0_565">
            <a:extLst>
              <a:ext uri="{FF2B5EF4-FFF2-40B4-BE49-F238E27FC236}">
                <a16:creationId xmlns:a16="http://schemas.microsoft.com/office/drawing/2014/main" id="{F85B9D07-CEA8-B5D9-6EF6-4D2DC5ABA2D5}"/>
              </a:ext>
            </a:extLst>
          </p:cNvPr>
          <p:cNvSpPr/>
          <p:nvPr/>
        </p:nvSpPr>
        <p:spPr>
          <a:xfrm>
            <a:off x="8117712" y="4002625"/>
            <a:ext cx="2175900" cy="780300"/>
          </a:xfrm>
          <a:prstGeom prst="roundRect">
            <a:avLst>
              <a:gd name="adj" fmla="val 16667"/>
            </a:avLst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Contract Phase</a:t>
            </a:r>
            <a:endParaRPr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10" name="Google Shape;499;g8a3887dafc_0_565">
            <a:extLst>
              <a:ext uri="{FF2B5EF4-FFF2-40B4-BE49-F238E27FC236}">
                <a16:creationId xmlns:a16="http://schemas.microsoft.com/office/drawing/2014/main" id="{9B62951F-3837-981E-86B8-18BE41FB30DC}"/>
              </a:ext>
            </a:extLst>
          </p:cNvPr>
          <p:cNvGrpSpPr/>
          <p:nvPr/>
        </p:nvGrpSpPr>
        <p:grpSpPr>
          <a:xfrm>
            <a:off x="10293612" y="2445300"/>
            <a:ext cx="1380000" cy="983700"/>
            <a:chOff x="7011400" y="1720150"/>
            <a:chExt cx="1380000" cy="983700"/>
          </a:xfrm>
        </p:grpSpPr>
        <p:sp>
          <p:nvSpPr>
            <p:cNvPr id="11" name="Google Shape;500;g8a3887dafc_0_565">
              <a:extLst>
                <a:ext uri="{FF2B5EF4-FFF2-40B4-BE49-F238E27FC236}">
                  <a16:creationId xmlns:a16="http://schemas.microsoft.com/office/drawing/2014/main" id="{CE75C014-5D31-79FB-8BCA-A9A740E7B99F}"/>
                </a:ext>
              </a:extLst>
            </p:cNvPr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;g8a3887dafc_0_565">
              <a:extLst>
                <a:ext uri="{FF2B5EF4-FFF2-40B4-BE49-F238E27FC236}">
                  <a16:creationId xmlns:a16="http://schemas.microsoft.com/office/drawing/2014/main" id="{2A9E097C-34AC-F878-4998-1A5566FF2637}"/>
                </a:ext>
              </a:extLst>
            </p:cNvPr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2;g8a3887dafc_0_565">
              <a:extLst>
                <a:ext uri="{FF2B5EF4-FFF2-40B4-BE49-F238E27FC236}">
                  <a16:creationId xmlns:a16="http://schemas.microsoft.com/office/drawing/2014/main" id="{F194EC88-2B60-32AE-586D-692BD217AB09}"/>
                </a:ext>
              </a:extLst>
            </p:cNvPr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App Templates</a:t>
              </a:r>
              <a:endParaRPr dirty="0"/>
            </a:p>
          </p:txBody>
        </p:sp>
      </p:grpSp>
      <p:cxnSp>
        <p:nvCxnSpPr>
          <p:cNvPr id="14" name="Google Shape;503;g8a3887dafc_0_565">
            <a:extLst>
              <a:ext uri="{FF2B5EF4-FFF2-40B4-BE49-F238E27FC236}">
                <a16:creationId xmlns:a16="http://schemas.microsoft.com/office/drawing/2014/main" id="{841CAEA8-DD14-6958-8FC2-44E572E4E45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117712" y="3089550"/>
            <a:ext cx="600" cy="1303200"/>
          </a:xfrm>
          <a:prstGeom prst="curvedConnector5">
            <a:avLst>
              <a:gd name="adj1" fmla="val 39687500"/>
              <a:gd name="adj2" fmla="val 48056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504;g8a3887dafc_0_565">
            <a:extLst>
              <a:ext uri="{FF2B5EF4-FFF2-40B4-BE49-F238E27FC236}">
                <a16:creationId xmlns:a16="http://schemas.microsoft.com/office/drawing/2014/main" id="{86B666AB-4CC5-904E-41C1-2EFAD6380650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rot="10800000" flipH="1">
            <a:off x="10293612" y="2784775"/>
            <a:ext cx="600" cy="1608000"/>
          </a:xfrm>
          <a:prstGeom prst="curvedConnector5">
            <a:avLst>
              <a:gd name="adj1" fmla="val 39687500"/>
              <a:gd name="adj2" fmla="val 51577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" name="Google Shape;505;g8a3887dafc_0_565">
            <a:extLst>
              <a:ext uri="{FF2B5EF4-FFF2-40B4-BE49-F238E27FC236}">
                <a16:creationId xmlns:a16="http://schemas.microsoft.com/office/drawing/2014/main" id="{3AD2E631-BBB8-D561-4C4F-4D20D0E17E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67751" y="3449555"/>
            <a:ext cx="528900" cy="5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165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8a3887dafc_0_517"/>
          <p:cNvSpPr txBox="1"/>
          <p:nvPr/>
        </p:nvSpPr>
        <p:spPr>
          <a:xfrm>
            <a:off x="3590115" y="2175300"/>
            <a:ext cx="66009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Contract Phase 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for 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ChrgMgr_Template.c</a:t>
            </a:r>
            <a:endParaRPr sz="18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g8a3887dafc_0_5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0105" y="2717700"/>
            <a:ext cx="6600935" cy="3062225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5" name="Google Shape;515;g8a3887dafc_0_517"/>
          <p:cNvSpPr txBox="1"/>
          <p:nvPr/>
        </p:nvSpPr>
        <p:spPr>
          <a:xfrm>
            <a:off x="662015" y="3833075"/>
            <a:ext cx="22737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 Interfaces </a:t>
            </a:r>
            <a:r>
              <a:rPr lang="en-US" sz="14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Provided to ChrgMgr SWC, as per the SWCD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g8a3887dafc_0_517"/>
          <p:cNvCxnSpPr>
            <a:stCxn id="515" idx="3"/>
            <a:endCxn id="517" idx="1"/>
          </p:cNvCxnSpPr>
          <p:nvPr/>
        </p:nvCxnSpPr>
        <p:spPr>
          <a:xfrm>
            <a:off x="2935715" y="4354175"/>
            <a:ext cx="1565700" cy="771300"/>
          </a:xfrm>
          <a:prstGeom prst="curvedConnector3">
            <a:avLst>
              <a:gd name="adj1" fmla="val 49998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7" name="Google Shape;517;g8a3887dafc_0_517"/>
          <p:cNvSpPr/>
          <p:nvPr/>
        </p:nvSpPr>
        <p:spPr>
          <a:xfrm>
            <a:off x="4501340" y="4791150"/>
            <a:ext cx="5629800" cy="668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43946-B736-ABB9-A2FB-B29CE5C1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Contract Phase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86FD7-FE25-07DB-D4B2-F22AC9D134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tserrat"/>
                <a:sym typeface="Montserrat"/>
              </a:rPr>
              <a:t>- Use the generated templates to develop the</a:t>
            </a:r>
          </a:p>
          <a:p>
            <a:r>
              <a:rPr lang="en-US" b="1" dirty="0">
                <a:solidFill>
                  <a:schemeClr val="tx1"/>
                </a:solidFill>
                <a:latin typeface="Montserrat"/>
                <a:sym typeface="Montserrat"/>
              </a:rPr>
              <a:t>code for all software components</a:t>
            </a:r>
          </a:p>
        </p:txBody>
      </p:sp>
      <p:grpSp>
        <p:nvGrpSpPr>
          <p:cNvPr id="5" name="Google Shape;527;g8a3887dafc_0_600">
            <a:extLst>
              <a:ext uri="{FF2B5EF4-FFF2-40B4-BE49-F238E27FC236}">
                <a16:creationId xmlns:a16="http://schemas.microsoft.com/office/drawing/2014/main" id="{30F24751-D551-0532-24FD-F24AF17CDE7E}"/>
              </a:ext>
            </a:extLst>
          </p:cNvPr>
          <p:cNvGrpSpPr/>
          <p:nvPr/>
        </p:nvGrpSpPr>
        <p:grpSpPr>
          <a:xfrm>
            <a:off x="6824240" y="2504500"/>
            <a:ext cx="1380000" cy="983700"/>
            <a:chOff x="7011400" y="1720150"/>
            <a:chExt cx="1380000" cy="983700"/>
          </a:xfrm>
        </p:grpSpPr>
        <p:sp>
          <p:nvSpPr>
            <p:cNvPr id="6" name="Google Shape;528;g8a3887dafc_0_600">
              <a:extLst>
                <a:ext uri="{FF2B5EF4-FFF2-40B4-BE49-F238E27FC236}">
                  <a16:creationId xmlns:a16="http://schemas.microsoft.com/office/drawing/2014/main" id="{2A839B0C-F6C8-51F4-FFC3-1E59A38E0613}"/>
                </a:ext>
              </a:extLst>
            </p:cNvPr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29;g8a3887dafc_0_600">
              <a:extLst>
                <a:ext uri="{FF2B5EF4-FFF2-40B4-BE49-F238E27FC236}">
                  <a16:creationId xmlns:a16="http://schemas.microsoft.com/office/drawing/2014/main" id="{DE9A1418-111F-DD17-DBD7-05310374DC06}"/>
                </a:ext>
              </a:extLst>
            </p:cNvPr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0;g8a3887dafc_0_600">
              <a:extLst>
                <a:ext uri="{FF2B5EF4-FFF2-40B4-BE49-F238E27FC236}">
                  <a16:creationId xmlns:a16="http://schemas.microsoft.com/office/drawing/2014/main" id="{E240615B-C5D0-D411-4808-92D6BDE44511}"/>
                </a:ext>
              </a:extLst>
            </p:cNvPr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 Templates</a:t>
              </a:r>
              <a:endParaRPr/>
            </a:p>
          </p:txBody>
        </p:sp>
      </p:grpSp>
      <p:grpSp>
        <p:nvGrpSpPr>
          <p:cNvPr id="9" name="Google Shape;531;g8a3887dafc_0_600">
            <a:extLst>
              <a:ext uri="{FF2B5EF4-FFF2-40B4-BE49-F238E27FC236}">
                <a16:creationId xmlns:a16="http://schemas.microsoft.com/office/drawing/2014/main" id="{2BF61E8B-536E-CBB9-1078-85B8927A6E79}"/>
              </a:ext>
            </a:extLst>
          </p:cNvPr>
          <p:cNvGrpSpPr/>
          <p:nvPr/>
        </p:nvGrpSpPr>
        <p:grpSpPr>
          <a:xfrm>
            <a:off x="10380140" y="2504500"/>
            <a:ext cx="1380000" cy="983700"/>
            <a:chOff x="7011400" y="1720150"/>
            <a:chExt cx="1380000" cy="983700"/>
          </a:xfrm>
        </p:grpSpPr>
        <p:sp>
          <p:nvSpPr>
            <p:cNvPr id="10" name="Google Shape;532;g8a3887dafc_0_600">
              <a:extLst>
                <a:ext uri="{FF2B5EF4-FFF2-40B4-BE49-F238E27FC236}">
                  <a16:creationId xmlns:a16="http://schemas.microsoft.com/office/drawing/2014/main" id="{8584581F-285A-3C1B-2409-4F75E035A224}"/>
                </a:ext>
              </a:extLst>
            </p:cNvPr>
            <p:cNvSpPr/>
            <p:nvPr/>
          </p:nvSpPr>
          <p:spPr>
            <a:xfrm>
              <a:off x="7011400" y="17201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3;g8a3887dafc_0_600">
              <a:extLst>
                <a:ext uri="{FF2B5EF4-FFF2-40B4-BE49-F238E27FC236}">
                  <a16:creationId xmlns:a16="http://schemas.microsoft.com/office/drawing/2014/main" id="{21AF9BBB-4C92-A929-E364-908176006C26}"/>
                </a:ext>
              </a:extLst>
            </p:cNvPr>
            <p:cNvSpPr/>
            <p:nvPr/>
          </p:nvSpPr>
          <p:spPr>
            <a:xfrm>
              <a:off x="7163800" y="18725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4;g8a3887dafc_0_600">
              <a:extLst>
                <a:ext uri="{FF2B5EF4-FFF2-40B4-BE49-F238E27FC236}">
                  <a16:creationId xmlns:a16="http://schemas.microsoft.com/office/drawing/2014/main" id="{333491B5-7AB4-62F9-7BFF-08BB2DF5A659}"/>
                </a:ext>
              </a:extLst>
            </p:cNvPr>
            <p:cNvSpPr/>
            <p:nvPr/>
          </p:nvSpPr>
          <p:spPr>
            <a:xfrm>
              <a:off x="7316200" y="2024950"/>
              <a:ext cx="1075200" cy="678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App Code</a:t>
              </a:r>
              <a:endParaRPr/>
            </a:p>
          </p:txBody>
        </p:sp>
      </p:grpSp>
      <p:sp>
        <p:nvSpPr>
          <p:cNvPr id="13" name="Google Shape;535;g8a3887dafc_0_600">
            <a:extLst>
              <a:ext uri="{FF2B5EF4-FFF2-40B4-BE49-F238E27FC236}">
                <a16:creationId xmlns:a16="http://schemas.microsoft.com/office/drawing/2014/main" id="{C4E02BB8-3DFC-7F64-5F69-22EC27B02C5C}"/>
              </a:ext>
            </a:extLst>
          </p:cNvPr>
          <p:cNvSpPr/>
          <p:nvPr/>
        </p:nvSpPr>
        <p:spPr>
          <a:xfrm>
            <a:off x="8204240" y="4007500"/>
            <a:ext cx="2175900" cy="780300"/>
          </a:xfrm>
          <a:prstGeom prst="roundRect">
            <a:avLst>
              <a:gd name="adj" fmla="val 16667"/>
            </a:avLst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Develop</a:t>
            </a:r>
            <a:endParaRPr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14" name="Google Shape;536;g8a3887dafc_0_600">
            <a:extLst>
              <a:ext uri="{FF2B5EF4-FFF2-40B4-BE49-F238E27FC236}">
                <a16:creationId xmlns:a16="http://schemas.microsoft.com/office/drawing/2014/main" id="{ADA0A969-B1A2-4FE9-992C-B5C4596F99B0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8204240" y="3148750"/>
            <a:ext cx="600" cy="1248900"/>
          </a:xfrm>
          <a:prstGeom prst="curvedConnector5">
            <a:avLst>
              <a:gd name="adj1" fmla="val 39687500"/>
              <a:gd name="adj2" fmla="val 47970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537;g8a3887dafc_0_600">
            <a:extLst>
              <a:ext uri="{FF2B5EF4-FFF2-40B4-BE49-F238E27FC236}">
                <a16:creationId xmlns:a16="http://schemas.microsoft.com/office/drawing/2014/main" id="{9584F89B-8AEF-4591-A555-1308434F32A3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rot="10800000" flipH="1">
            <a:off x="10380140" y="2843950"/>
            <a:ext cx="600" cy="1553700"/>
          </a:xfrm>
          <a:prstGeom prst="curvedConnector5">
            <a:avLst>
              <a:gd name="adj1" fmla="val 39687500"/>
              <a:gd name="adj2" fmla="val 51632"/>
              <a:gd name="adj3" fmla="val -39687500"/>
            </a:avLst>
          </a:prstGeom>
          <a:noFill/>
          <a:ln w="19050" cap="flat" cmpd="sng">
            <a:solidFill>
              <a:srgbClr val="888888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6" name="Google Shape;538;g8a3887dafc_0_600">
            <a:extLst>
              <a:ext uri="{FF2B5EF4-FFF2-40B4-BE49-F238E27FC236}">
                <a16:creationId xmlns:a16="http://schemas.microsoft.com/office/drawing/2014/main" id="{979FED3F-0A52-E4CC-3E68-A99ADAD2E0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27745" y="3459701"/>
            <a:ext cx="528900" cy="5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636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a3887dafc_0_552"/>
          <p:cNvSpPr txBox="1"/>
          <p:nvPr/>
        </p:nvSpPr>
        <p:spPr>
          <a:xfrm>
            <a:off x="3032734" y="2065710"/>
            <a:ext cx="3987825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ChrgMgr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Code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ChrgMgr.c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)</a:t>
            </a:r>
            <a:endParaRPr sz="18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a3887dafc_0_552"/>
          <p:cNvSpPr txBox="1"/>
          <p:nvPr/>
        </p:nvSpPr>
        <p:spPr>
          <a:xfrm>
            <a:off x="1092200" y="3874760"/>
            <a:ext cx="131241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SWC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Logic</a:t>
            </a:r>
            <a:endParaRPr sz="14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548" name="Google Shape;548;g8a3887dafc_0_5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738" y="2603408"/>
            <a:ext cx="6873823" cy="3138400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549" name="Google Shape;549;g8a3887dafc_0_552"/>
          <p:cNvCxnSpPr>
            <a:cxnSpLocks/>
            <a:stCxn id="547" idx="3"/>
            <a:endCxn id="550" idx="1"/>
          </p:cNvCxnSpPr>
          <p:nvPr/>
        </p:nvCxnSpPr>
        <p:spPr>
          <a:xfrm>
            <a:off x="2404610" y="4079510"/>
            <a:ext cx="1052925" cy="64857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0" name="Google Shape;550;g8a3887dafc_0_552"/>
          <p:cNvSpPr/>
          <p:nvPr/>
        </p:nvSpPr>
        <p:spPr>
          <a:xfrm>
            <a:off x="3457535" y="3953785"/>
            <a:ext cx="6219900" cy="154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692F0-70B6-93F4-A5FC-384D7792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6;g8a3887dafc_0_637">
            <a:extLst>
              <a:ext uri="{FF2B5EF4-FFF2-40B4-BE49-F238E27FC236}">
                <a16:creationId xmlns:a16="http://schemas.microsoft.com/office/drawing/2014/main" id="{3DC613B6-5DD4-F539-D857-1C5E2A741E4F}"/>
              </a:ext>
            </a:extLst>
          </p:cNvPr>
          <p:cNvSpPr txBox="1"/>
          <p:nvPr/>
        </p:nvSpPr>
        <p:spPr>
          <a:xfrm>
            <a:off x="2939935" y="1799542"/>
            <a:ext cx="6312150" cy="20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lang="en-US" sz="7300" b="1" dirty="0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Reusable Application!</a:t>
            </a:r>
            <a:endParaRPr sz="900" b="0" i="0" u="none" strike="noStrike" cap="none" dirty="0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3;p9">
            <a:extLst>
              <a:ext uri="{FF2B5EF4-FFF2-40B4-BE49-F238E27FC236}">
                <a16:creationId xmlns:a16="http://schemas.microsoft.com/office/drawing/2014/main" id="{87525FDD-150D-BFD4-0AFA-AD58F60808BA}"/>
              </a:ext>
            </a:extLst>
          </p:cNvPr>
          <p:cNvSpPr/>
          <p:nvPr/>
        </p:nvSpPr>
        <p:spPr>
          <a:xfrm>
            <a:off x="3581400" y="4729465"/>
            <a:ext cx="510540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E" sz="1800" b="1" dirty="0">
                <a:latin typeface="Montserrat" panose="00000500000000000000" pitchFamily="2" charset="0"/>
              </a:rPr>
              <a:t>Reuse </a:t>
            </a:r>
            <a:r>
              <a:rPr lang="en-IE" sz="1800" dirty="0">
                <a:latin typeface="Montserrat" panose="00000500000000000000" pitchFamily="2" charset="0"/>
              </a:rPr>
              <a:t>on different systems</a:t>
            </a:r>
            <a:endParaRPr lang="en-US" sz="18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25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a3887dafc_0_558"/>
          <p:cNvSpPr/>
          <p:nvPr/>
        </p:nvSpPr>
        <p:spPr>
          <a:xfrm>
            <a:off x="1022695" y="3569705"/>
            <a:ext cx="9176400" cy="262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67" name="Google Shape;567;g8a3887dafc_0_558"/>
          <p:cNvSpPr/>
          <p:nvPr/>
        </p:nvSpPr>
        <p:spPr>
          <a:xfrm>
            <a:off x="2938470" y="3843005"/>
            <a:ext cx="1310700" cy="4941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 Generator</a:t>
            </a:r>
            <a:endParaRPr sz="12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68" name="Google Shape;568;g8a3887dafc_0_558"/>
          <p:cNvSpPr/>
          <p:nvPr/>
        </p:nvSpPr>
        <p:spPr>
          <a:xfrm>
            <a:off x="5028420" y="3870055"/>
            <a:ext cx="931500" cy="4545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Rte.c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69" name="Google Shape;569;g8a3887dafc_0_558"/>
          <p:cNvSpPr/>
          <p:nvPr/>
        </p:nvSpPr>
        <p:spPr>
          <a:xfrm>
            <a:off x="6631620" y="3856505"/>
            <a:ext cx="1480500" cy="4530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Compile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70" name="Google Shape;570;g8a3887dafc_0_558"/>
          <p:cNvSpPr/>
          <p:nvPr/>
        </p:nvSpPr>
        <p:spPr>
          <a:xfrm>
            <a:off x="8798520" y="3870905"/>
            <a:ext cx="1067400" cy="417900"/>
          </a:xfrm>
          <a:prstGeom prst="rect">
            <a:avLst/>
          </a:prstGeom>
          <a:solidFill>
            <a:srgbClr val="0563C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HEX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71" name="Google Shape;571;g8a3887dafc_0_558"/>
          <p:cNvSpPr/>
          <p:nvPr/>
        </p:nvSpPr>
        <p:spPr>
          <a:xfrm>
            <a:off x="1284308" y="2530705"/>
            <a:ext cx="1566864" cy="933876"/>
          </a:xfrm>
          <a:prstGeom prst="cloud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New System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572" name="Google Shape;572;g8a3887dafc_0_558"/>
          <p:cNvCxnSpPr>
            <a:stCxn id="567" idx="3"/>
            <a:endCxn id="568" idx="1"/>
          </p:cNvCxnSpPr>
          <p:nvPr/>
        </p:nvCxnSpPr>
        <p:spPr>
          <a:xfrm>
            <a:off x="4249170" y="4090055"/>
            <a:ext cx="779400" cy="72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3" name="Google Shape;573;g8a3887dafc_0_558"/>
          <p:cNvCxnSpPr>
            <a:stCxn id="568" idx="3"/>
            <a:endCxn id="569" idx="1"/>
          </p:cNvCxnSpPr>
          <p:nvPr/>
        </p:nvCxnSpPr>
        <p:spPr>
          <a:xfrm rot="10800000" flipH="1">
            <a:off x="5959920" y="4082905"/>
            <a:ext cx="671700" cy="1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g8a3887dafc_0_558"/>
          <p:cNvCxnSpPr>
            <a:cxnSpLocks/>
            <a:stCxn id="575" idx="2"/>
            <a:endCxn id="569" idx="0"/>
          </p:cNvCxnSpPr>
          <p:nvPr/>
        </p:nvCxnSpPr>
        <p:spPr>
          <a:xfrm rot="5400000">
            <a:off x="7331464" y="3127199"/>
            <a:ext cx="769712" cy="688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g8a3887dafc_0_558"/>
          <p:cNvCxnSpPr>
            <a:stCxn id="569" idx="3"/>
            <a:endCxn id="570" idx="1"/>
          </p:cNvCxnSpPr>
          <p:nvPr/>
        </p:nvCxnSpPr>
        <p:spPr>
          <a:xfrm rot="10800000" flipH="1">
            <a:off x="8112120" y="4079705"/>
            <a:ext cx="686400" cy="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7" name="Google Shape;577;g8a3887dafc_0_558"/>
          <p:cNvCxnSpPr>
            <a:stCxn id="571" idx="1"/>
            <a:endCxn id="567" idx="1"/>
          </p:cNvCxnSpPr>
          <p:nvPr/>
        </p:nvCxnSpPr>
        <p:spPr>
          <a:xfrm rot="-5400000" flipH="1">
            <a:off x="2189840" y="3341487"/>
            <a:ext cx="626400" cy="870600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g8a3887dafc_0_558"/>
          <p:cNvCxnSpPr>
            <a:endCxn id="571" idx="3"/>
          </p:cNvCxnSpPr>
          <p:nvPr/>
        </p:nvCxnSpPr>
        <p:spPr>
          <a:xfrm rot="5400000">
            <a:off x="1933940" y="2374100"/>
            <a:ext cx="343800" cy="76200"/>
          </a:xfrm>
          <a:prstGeom prst="curvedConnector3">
            <a:avLst>
              <a:gd name="adj1" fmla="val 42677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9" name="Google Shape;579;g8a3887dafc_0_558"/>
          <p:cNvSpPr/>
          <p:nvPr/>
        </p:nvSpPr>
        <p:spPr>
          <a:xfrm>
            <a:off x="2938470" y="4452605"/>
            <a:ext cx="1310700" cy="4941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 Generator</a:t>
            </a:r>
            <a:endParaRPr sz="12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0" name="Google Shape;580;g8a3887dafc_0_558"/>
          <p:cNvSpPr/>
          <p:nvPr/>
        </p:nvSpPr>
        <p:spPr>
          <a:xfrm>
            <a:off x="5028420" y="4479655"/>
            <a:ext cx="931500" cy="4545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Rte.c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1" name="Google Shape;581;g8a3887dafc_0_558"/>
          <p:cNvSpPr/>
          <p:nvPr/>
        </p:nvSpPr>
        <p:spPr>
          <a:xfrm>
            <a:off x="6631620" y="4466105"/>
            <a:ext cx="1480500" cy="4530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Compile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2" name="Google Shape;582;g8a3887dafc_0_558"/>
          <p:cNvSpPr/>
          <p:nvPr/>
        </p:nvSpPr>
        <p:spPr>
          <a:xfrm>
            <a:off x="8798520" y="4480505"/>
            <a:ext cx="1067400" cy="417900"/>
          </a:xfrm>
          <a:prstGeom prst="rect">
            <a:avLst/>
          </a:prstGeom>
          <a:solidFill>
            <a:srgbClr val="0563C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HEX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3" name="Google Shape;583;g8a3887dafc_0_558"/>
          <p:cNvSpPr/>
          <p:nvPr/>
        </p:nvSpPr>
        <p:spPr>
          <a:xfrm>
            <a:off x="2938470" y="5519405"/>
            <a:ext cx="1310700" cy="4941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 Generator</a:t>
            </a:r>
            <a:endParaRPr sz="12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4" name="Google Shape;584;g8a3887dafc_0_558"/>
          <p:cNvSpPr/>
          <p:nvPr/>
        </p:nvSpPr>
        <p:spPr>
          <a:xfrm>
            <a:off x="5028420" y="5546455"/>
            <a:ext cx="931500" cy="4545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Rte.c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5" name="Google Shape;585;g8a3887dafc_0_558"/>
          <p:cNvSpPr/>
          <p:nvPr/>
        </p:nvSpPr>
        <p:spPr>
          <a:xfrm>
            <a:off x="6631620" y="5532905"/>
            <a:ext cx="1480500" cy="453000"/>
          </a:xfrm>
          <a:prstGeom prst="rect">
            <a:avLst/>
          </a:prstGeom>
          <a:solidFill>
            <a:srgbClr val="45818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Compile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86" name="Google Shape;586;g8a3887dafc_0_558"/>
          <p:cNvSpPr/>
          <p:nvPr/>
        </p:nvSpPr>
        <p:spPr>
          <a:xfrm>
            <a:off x="8798520" y="5547305"/>
            <a:ext cx="1067400" cy="417900"/>
          </a:xfrm>
          <a:prstGeom prst="rect">
            <a:avLst/>
          </a:prstGeom>
          <a:solidFill>
            <a:srgbClr val="0563C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HEX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587" name="Google Shape;587;g8a3887dafc_0_558"/>
          <p:cNvCxnSpPr>
            <a:stCxn id="571" idx="1"/>
            <a:endCxn id="579" idx="1"/>
          </p:cNvCxnSpPr>
          <p:nvPr/>
        </p:nvCxnSpPr>
        <p:spPr>
          <a:xfrm rot="-5400000" flipH="1">
            <a:off x="1885040" y="3646287"/>
            <a:ext cx="1236000" cy="870600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g8a3887dafc_0_558"/>
          <p:cNvCxnSpPr>
            <a:stCxn id="571" idx="1"/>
            <a:endCxn id="583" idx="1"/>
          </p:cNvCxnSpPr>
          <p:nvPr/>
        </p:nvCxnSpPr>
        <p:spPr>
          <a:xfrm rot="-5400000" flipH="1">
            <a:off x="1351640" y="4179687"/>
            <a:ext cx="2302800" cy="870600"/>
          </a:xfrm>
          <a:prstGeom prst="curvedConnector2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9" name="Google Shape;589;g8a3887dafc_0_558"/>
          <p:cNvCxnSpPr>
            <a:stCxn id="579" idx="3"/>
            <a:endCxn id="580" idx="1"/>
          </p:cNvCxnSpPr>
          <p:nvPr/>
        </p:nvCxnSpPr>
        <p:spPr>
          <a:xfrm>
            <a:off x="4249170" y="4699655"/>
            <a:ext cx="779400" cy="72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0" name="Google Shape;590;g8a3887dafc_0_558"/>
          <p:cNvCxnSpPr>
            <a:stCxn id="583" idx="3"/>
            <a:endCxn id="584" idx="1"/>
          </p:cNvCxnSpPr>
          <p:nvPr/>
        </p:nvCxnSpPr>
        <p:spPr>
          <a:xfrm>
            <a:off x="4249170" y="5766455"/>
            <a:ext cx="779400" cy="72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1" name="Google Shape;591;g8a3887dafc_0_558"/>
          <p:cNvCxnSpPr>
            <a:stCxn id="580" idx="3"/>
            <a:endCxn id="581" idx="1"/>
          </p:cNvCxnSpPr>
          <p:nvPr/>
        </p:nvCxnSpPr>
        <p:spPr>
          <a:xfrm rot="10800000" flipH="1">
            <a:off x="5959920" y="4692505"/>
            <a:ext cx="671700" cy="1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2" name="Google Shape;592;g8a3887dafc_0_558"/>
          <p:cNvCxnSpPr>
            <a:stCxn id="584" idx="3"/>
            <a:endCxn id="585" idx="1"/>
          </p:cNvCxnSpPr>
          <p:nvPr/>
        </p:nvCxnSpPr>
        <p:spPr>
          <a:xfrm rot="10800000" flipH="1">
            <a:off x="5959920" y="5759305"/>
            <a:ext cx="671700" cy="14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g8a3887dafc_0_558"/>
          <p:cNvCxnSpPr>
            <a:stCxn id="581" idx="3"/>
            <a:endCxn id="582" idx="1"/>
          </p:cNvCxnSpPr>
          <p:nvPr/>
        </p:nvCxnSpPr>
        <p:spPr>
          <a:xfrm rot="10800000" flipH="1">
            <a:off x="8112120" y="4689305"/>
            <a:ext cx="686400" cy="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4" name="Google Shape;594;g8a3887dafc_0_558"/>
          <p:cNvCxnSpPr>
            <a:stCxn id="585" idx="3"/>
            <a:endCxn id="586" idx="1"/>
          </p:cNvCxnSpPr>
          <p:nvPr/>
        </p:nvCxnSpPr>
        <p:spPr>
          <a:xfrm rot="10800000" flipH="1">
            <a:off x="8112120" y="5756105"/>
            <a:ext cx="686400" cy="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5" name="Google Shape;595;g8a3887dafc_0_558"/>
          <p:cNvSpPr/>
          <p:nvPr/>
        </p:nvSpPr>
        <p:spPr>
          <a:xfrm>
            <a:off x="1098210" y="3870055"/>
            <a:ext cx="779400" cy="4179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ECU 1</a:t>
            </a:r>
            <a:endParaRPr sz="14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96" name="Google Shape;596;g8a3887dafc_0_558"/>
          <p:cNvSpPr/>
          <p:nvPr/>
        </p:nvSpPr>
        <p:spPr>
          <a:xfrm>
            <a:off x="1098210" y="4463930"/>
            <a:ext cx="779400" cy="4179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ECU 2</a:t>
            </a:r>
            <a:endParaRPr sz="14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97" name="Google Shape;597;g8a3887dafc_0_558"/>
          <p:cNvSpPr/>
          <p:nvPr/>
        </p:nvSpPr>
        <p:spPr>
          <a:xfrm>
            <a:off x="1098210" y="5539255"/>
            <a:ext cx="779400" cy="4530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sym typeface="Arial"/>
              </a:rPr>
              <a:t>ECU N</a:t>
            </a:r>
            <a:endParaRPr sz="14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98" name="Google Shape;598;g8a3887dafc_0_558"/>
          <p:cNvSpPr txBox="1"/>
          <p:nvPr/>
        </p:nvSpPr>
        <p:spPr>
          <a:xfrm>
            <a:off x="2451094" y="3506230"/>
            <a:ext cx="1653545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 err="1">
                <a:solidFill>
                  <a:srgbClr val="666666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ChrgMgr.arxml</a:t>
            </a:r>
            <a:endParaRPr sz="1400" i="0" u="none" strike="noStrike" cap="none" dirty="0">
              <a:solidFill>
                <a:srgbClr val="666666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a3887dafc_0_558"/>
          <p:cNvSpPr txBox="1"/>
          <p:nvPr/>
        </p:nvSpPr>
        <p:spPr>
          <a:xfrm>
            <a:off x="7323020" y="2742993"/>
            <a:ext cx="14755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ChrgMgr.c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8a3887dafc_0_558"/>
          <p:cNvSpPr txBox="1"/>
          <p:nvPr/>
        </p:nvSpPr>
        <p:spPr>
          <a:xfrm>
            <a:off x="1962420" y="1672380"/>
            <a:ext cx="515466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Same Application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on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Different Systems</a:t>
            </a:r>
            <a:endParaRPr sz="1800" b="1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8a3887dafc_0_558"/>
          <p:cNvSpPr txBox="1"/>
          <p:nvPr/>
        </p:nvSpPr>
        <p:spPr>
          <a:xfrm>
            <a:off x="3562620" y="3043980"/>
            <a:ext cx="4085454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Same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ChrgMgr.c, </a:t>
            </a:r>
            <a:r>
              <a:rPr lang="en-US" sz="1800" b="1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Different</a:t>
            </a: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Rte.c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D35E3-A077-C344-8D86-BF2B408B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Reuse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46D5-D3CD-C6A7-EAED-5785D7BD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in Touch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F7AE5-14B1-CE29-B895-AC23CD376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Contact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57B12-181D-8591-9C61-8D33B83E81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LINKEDIN</a:t>
            </a:r>
            <a:r>
              <a:rPr lang="en-US" dirty="0"/>
              <a:t> PROFILE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https://www.linkedin.com/in/hassan-farahat-77289477/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PHONE (</a:t>
            </a:r>
            <a:r>
              <a:rPr lang="en-US" b="1" dirty="0"/>
              <a:t>WhatsApp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+201092439690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b="1" dirty="0"/>
              <a:t>EMAIL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hassan.m.farahat@gmail.com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29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a3887dafc_0_687"/>
          <p:cNvSpPr/>
          <p:nvPr/>
        </p:nvSpPr>
        <p:spPr>
          <a:xfrm>
            <a:off x="624330" y="2148400"/>
            <a:ext cx="11022300" cy="34713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09" name="Google Shape;609;g8a3887dafc_0_687"/>
          <p:cNvSpPr/>
          <p:nvPr/>
        </p:nvSpPr>
        <p:spPr>
          <a:xfrm>
            <a:off x="991930" y="261842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10" name="Google Shape;610;g8a3887dafc_0_687"/>
          <p:cNvSpPr/>
          <p:nvPr/>
        </p:nvSpPr>
        <p:spPr>
          <a:xfrm>
            <a:off x="991930" y="5220650"/>
            <a:ext cx="10320300" cy="25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CAN/LIN/Eth/FlexRay</a:t>
            </a:r>
            <a:endParaRPr sz="13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11" name="Google Shape;611;g8a3887dafc_0_687"/>
          <p:cNvSpPr/>
          <p:nvPr/>
        </p:nvSpPr>
        <p:spPr>
          <a:xfrm>
            <a:off x="4237530" y="261842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612" name="Google Shape;612;g8a3887dafc_0_687"/>
          <p:cNvCxnSpPr>
            <a:stCxn id="609" idx="2"/>
          </p:cNvCxnSpPr>
          <p:nvPr/>
        </p:nvCxnSpPr>
        <p:spPr>
          <a:xfrm>
            <a:off x="2371930" y="4522825"/>
            <a:ext cx="0" cy="7713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3" name="Google Shape;613;g8a3887dafc_0_687"/>
          <p:cNvCxnSpPr>
            <a:stCxn id="611" idx="2"/>
          </p:cNvCxnSpPr>
          <p:nvPr/>
        </p:nvCxnSpPr>
        <p:spPr>
          <a:xfrm>
            <a:off x="5617530" y="4522825"/>
            <a:ext cx="0" cy="7110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4" name="Google Shape;614;g8a3887dafc_0_687"/>
          <p:cNvCxnSpPr/>
          <p:nvPr/>
        </p:nvCxnSpPr>
        <p:spPr>
          <a:xfrm>
            <a:off x="9932230" y="4457450"/>
            <a:ext cx="0" cy="8727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5" name="Google Shape;615;g8a3887dafc_0_687"/>
          <p:cNvSpPr/>
          <p:nvPr/>
        </p:nvSpPr>
        <p:spPr>
          <a:xfrm>
            <a:off x="1183030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16" name="Google Shape;616;g8a3887dafc_0_687"/>
          <p:cNvSpPr txBox="1"/>
          <p:nvPr/>
        </p:nvSpPr>
        <p:spPr>
          <a:xfrm>
            <a:off x="7533530" y="3334825"/>
            <a:ext cx="5493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. . . .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8a3887dafc_0_687"/>
          <p:cNvSpPr/>
          <p:nvPr/>
        </p:nvSpPr>
        <p:spPr>
          <a:xfrm>
            <a:off x="8547205" y="261842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18" name="Google Shape;618;g8a3887dafc_0_687"/>
          <p:cNvSpPr/>
          <p:nvPr/>
        </p:nvSpPr>
        <p:spPr>
          <a:xfrm>
            <a:off x="2454180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ChrgMgr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19" name="Google Shape;619;g8a3887dafc_0_687"/>
          <p:cNvSpPr/>
          <p:nvPr/>
        </p:nvSpPr>
        <p:spPr>
          <a:xfrm>
            <a:off x="5057505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0" name="Google Shape;620;g8a3887dafc_0_687"/>
          <p:cNvSpPr/>
          <p:nvPr/>
        </p:nvSpPr>
        <p:spPr>
          <a:xfrm>
            <a:off x="9400805" y="2769125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1" name="Google Shape;621;g8a3887dafc_0_687"/>
          <p:cNvSpPr txBox="1"/>
          <p:nvPr/>
        </p:nvSpPr>
        <p:spPr>
          <a:xfrm>
            <a:off x="915730" y="2222900"/>
            <a:ext cx="823574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ECU 1</a:t>
            </a:r>
            <a:endParaRPr sz="14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a3887dafc_0_687"/>
          <p:cNvSpPr txBox="1"/>
          <p:nvPr/>
        </p:nvSpPr>
        <p:spPr>
          <a:xfrm>
            <a:off x="4192329" y="2222900"/>
            <a:ext cx="943625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ECU 2</a:t>
            </a:r>
            <a:endParaRPr sz="14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a3887dafc_0_687"/>
          <p:cNvSpPr txBox="1"/>
          <p:nvPr/>
        </p:nvSpPr>
        <p:spPr>
          <a:xfrm>
            <a:off x="8535729" y="2222900"/>
            <a:ext cx="865075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ECU N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a3887dafc_0_687"/>
          <p:cNvSpPr/>
          <p:nvPr/>
        </p:nvSpPr>
        <p:spPr>
          <a:xfrm>
            <a:off x="991930" y="3466225"/>
            <a:ext cx="2760000" cy="381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5" name="Google Shape;625;g8a3887dafc_0_687"/>
          <p:cNvSpPr/>
          <p:nvPr/>
        </p:nvSpPr>
        <p:spPr>
          <a:xfrm>
            <a:off x="8547205" y="3466225"/>
            <a:ext cx="2760000" cy="381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6" name="Google Shape;626;g8a3887dafc_0_687"/>
          <p:cNvSpPr/>
          <p:nvPr/>
        </p:nvSpPr>
        <p:spPr>
          <a:xfrm>
            <a:off x="4233855" y="3466225"/>
            <a:ext cx="2760000" cy="3816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7" name="Google Shape;627;g8a3887dafc_0_687"/>
          <p:cNvSpPr/>
          <p:nvPr/>
        </p:nvSpPr>
        <p:spPr>
          <a:xfrm>
            <a:off x="991930" y="3847825"/>
            <a:ext cx="2760000" cy="711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BSW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8" name="Google Shape;628;g8a3887dafc_0_687"/>
          <p:cNvSpPr/>
          <p:nvPr/>
        </p:nvSpPr>
        <p:spPr>
          <a:xfrm>
            <a:off x="4233855" y="3847825"/>
            <a:ext cx="2760000" cy="711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BSW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29" name="Google Shape;629;g8a3887dafc_0_687"/>
          <p:cNvSpPr/>
          <p:nvPr/>
        </p:nvSpPr>
        <p:spPr>
          <a:xfrm>
            <a:off x="8547205" y="3847825"/>
            <a:ext cx="2760000" cy="711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BSW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30" name="Google Shape;630;g8a3887dafc_0_687"/>
          <p:cNvSpPr/>
          <p:nvPr/>
        </p:nvSpPr>
        <p:spPr>
          <a:xfrm>
            <a:off x="330845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31" name="Google Shape;631;g8a3887dafc_0_687"/>
          <p:cNvSpPr/>
          <p:nvPr/>
        </p:nvSpPr>
        <p:spPr>
          <a:xfrm>
            <a:off x="457960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ChrgMgr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32" name="Google Shape;632;g8a3887dafc_0_687"/>
          <p:cNvSpPr/>
          <p:nvPr/>
        </p:nvSpPr>
        <p:spPr>
          <a:xfrm>
            <a:off x="585075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33" name="Google Shape;633;g8a3887dafc_0_687"/>
          <p:cNvSpPr/>
          <p:nvPr/>
        </p:nvSpPr>
        <p:spPr>
          <a:xfrm>
            <a:off x="7121905" y="1129550"/>
            <a:ext cx="1112700" cy="542400"/>
          </a:xfrm>
          <a:prstGeom prst="re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634" name="Google Shape;634;g8a3887dafc_0_687"/>
          <p:cNvCxnSpPr>
            <a:stCxn id="630" idx="2"/>
            <a:endCxn id="615" idx="0"/>
          </p:cNvCxnSpPr>
          <p:nvPr/>
        </p:nvCxnSpPr>
        <p:spPr>
          <a:xfrm rot="5400000">
            <a:off x="2253505" y="1157750"/>
            <a:ext cx="1097100" cy="21255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43B0F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g8a3887dafc_0_687"/>
          <p:cNvCxnSpPr>
            <a:stCxn id="631" idx="2"/>
            <a:endCxn id="618" idx="0"/>
          </p:cNvCxnSpPr>
          <p:nvPr/>
        </p:nvCxnSpPr>
        <p:spPr>
          <a:xfrm rot="5400000">
            <a:off x="3524655" y="1157750"/>
            <a:ext cx="1097100" cy="21255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43B0F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6" name="Google Shape;636;g8a3887dafc_0_687"/>
          <p:cNvCxnSpPr>
            <a:stCxn id="632" idx="2"/>
            <a:endCxn id="619" idx="0"/>
          </p:cNvCxnSpPr>
          <p:nvPr/>
        </p:nvCxnSpPr>
        <p:spPr>
          <a:xfrm rot="5400000">
            <a:off x="5461955" y="1823900"/>
            <a:ext cx="1097100" cy="7932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43B0F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7" name="Google Shape;637;g8a3887dafc_0_687"/>
          <p:cNvCxnSpPr>
            <a:stCxn id="633" idx="2"/>
            <a:endCxn id="620" idx="0"/>
          </p:cNvCxnSpPr>
          <p:nvPr/>
        </p:nvCxnSpPr>
        <p:spPr>
          <a:xfrm rot="-5400000" flipH="1">
            <a:off x="8269105" y="1081100"/>
            <a:ext cx="1097100" cy="22788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43B0F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8" name="Google Shape;638;g8a3887dafc_0_687"/>
          <p:cNvCxnSpPr>
            <a:stCxn id="615" idx="2"/>
            <a:endCxn id="618" idx="2"/>
          </p:cNvCxnSpPr>
          <p:nvPr/>
        </p:nvCxnSpPr>
        <p:spPr>
          <a:xfrm rot="-5400000" flipH="1">
            <a:off x="2374630" y="2676275"/>
            <a:ext cx="600" cy="1271100"/>
          </a:xfrm>
          <a:prstGeom prst="bentConnector3">
            <a:avLst>
              <a:gd name="adj1" fmla="val 396875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39" name="Google Shape;639;g8a3887dafc_0_687"/>
          <p:cNvCxnSpPr/>
          <p:nvPr/>
        </p:nvCxnSpPr>
        <p:spPr>
          <a:xfrm rot="-5400000" flipH="1">
            <a:off x="4268305" y="2362525"/>
            <a:ext cx="600" cy="1920300"/>
          </a:xfrm>
          <a:prstGeom prst="bentConnector3">
            <a:avLst>
              <a:gd name="adj1" fmla="val 335187500"/>
            </a:avLst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40" name="Google Shape;640;g8a3887dafc_0_687"/>
          <p:cNvCxnSpPr/>
          <p:nvPr/>
        </p:nvCxnSpPr>
        <p:spPr>
          <a:xfrm>
            <a:off x="6003255" y="3291925"/>
            <a:ext cx="0" cy="882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8E313A29-3F69-56F4-0151-AC9E0EB3B1F0}"/>
              </a:ext>
            </a:extLst>
          </p:cNvPr>
          <p:cNvSpPr/>
          <p:nvPr/>
        </p:nvSpPr>
        <p:spPr>
          <a:xfrm>
            <a:off x="0" y="2222884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SWC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900" y="2179305"/>
            <a:ext cx="10023475" cy="4426032"/>
          </a:xfrm>
        </p:spPr>
        <p:txBody>
          <a:bodyPr>
            <a:normAutofit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SWCD High Level Design – Task 1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SWCD </a:t>
            </a:r>
            <a:r>
              <a:rPr lang="en-US" dirty="0" err="1"/>
              <a:t>Impl</a:t>
            </a:r>
            <a:r>
              <a:rPr lang="en-US" dirty="0"/>
              <a:t> Level Design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SWCD Data Types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SWCD Conclusion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8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223B1-84FD-27B9-C8FE-9802CC3A1A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06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AUTOSAR Application is described to the </a:t>
            </a:r>
            <a:r>
              <a:rPr lang="en-US" sz="18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Rte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in the format of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“.arxml” file</a:t>
            </a:r>
          </a:p>
          <a:p>
            <a:pPr marL="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6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The schema used to create the arxml file is called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“SWCD”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and can be found on </a:t>
            </a:r>
            <a:r>
              <a:rPr lang="en-US" sz="1800" b="1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autosar.org</a:t>
            </a:r>
            <a:endParaRPr lang="en-US" sz="1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6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Application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arxml file(s)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shall contain the SWCD for all application software components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oogle Shape;655;g8a3887dafc_0_773">
            <a:extLst>
              <a:ext uri="{FF2B5EF4-FFF2-40B4-BE49-F238E27FC236}">
                <a16:creationId xmlns:a16="http://schemas.microsoft.com/office/drawing/2014/main" id="{394C0460-E88D-E571-DB13-9EB920CCF067}"/>
              </a:ext>
            </a:extLst>
          </p:cNvPr>
          <p:cNvGrpSpPr/>
          <p:nvPr/>
        </p:nvGrpSpPr>
        <p:grpSpPr>
          <a:xfrm>
            <a:off x="7100465" y="2544621"/>
            <a:ext cx="4370400" cy="1620504"/>
            <a:chOff x="0" y="-47625"/>
            <a:chExt cx="8740800" cy="3241007"/>
          </a:xfrm>
        </p:grpSpPr>
        <p:sp>
          <p:nvSpPr>
            <p:cNvPr id="6" name="Google Shape;656;g8a3887dafc_0_773">
              <a:extLst>
                <a:ext uri="{FF2B5EF4-FFF2-40B4-BE49-F238E27FC236}">
                  <a16:creationId xmlns:a16="http://schemas.microsoft.com/office/drawing/2014/main" id="{D983EC45-4668-C7AE-EF13-C55DD26F5D95}"/>
                </a:ext>
              </a:extLst>
            </p:cNvPr>
            <p:cNvSpPr txBox="1"/>
            <p:nvPr/>
          </p:nvSpPr>
          <p:spPr>
            <a:xfrm>
              <a:off x="0" y="-47625"/>
              <a:ext cx="8740800" cy="13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dirty="0">
                  <a:latin typeface="Montserrat"/>
                  <a:ea typeface="Montserrat"/>
                  <a:cs typeface="Montserrat"/>
                  <a:sym typeface="Montserrat"/>
                </a:rPr>
                <a:t>SWCD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57;g8a3887dafc_0_773">
              <a:extLst>
                <a:ext uri="{FF2B5EF4-FFF2-40B4-BE49-F238E27FC236}">
                  <a16:creationId xmlns:a16="http://schemas.microsoft.com/office/drawing/2014/main" id="{63387592-430A-C8C2-D88A-D88C40E93EE3}"/>
                </a:ext>
              </a:extLst>
            </p:cNvPr>
            <p:cNvSpPr txBox="1"/>
            <p:nvPr/>
          </p:nvSpPr>
          <p:spPr>
            <a:xfrm>
              <a:off x="56157" y="1625882"/>
              <a:ext cx="86286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5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dirty="0">
                  <a:latin typeface="Montserrat"/>
                  <a:ea typeface="Montserrat"/>
                  <a:cs typeface="Montserrat"/>
                  <a:sym typeface="Montserrat"/>
                </a:rPr>
                <a:t>Software Component Description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858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223B1-84FD-27B9-C8FE-9802CC3A1A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206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Authoring Tools provide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Graphical User Interface (GUI)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to create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arxml files 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and also generating the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SWC templates</a:t>
            </a:r>
          </a:p>
          <a:p>
            <a:pPr marL="0" marR="0" lvl="0" indent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06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Most common 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Authoring Tools</a:t>
            </a:r>
          </a:p>
          <a:p>
            <a:pPr marL="5778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DaVinci Developer (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5778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System Desk (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dSpace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5778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AUTOSAR Builder (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3ds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577850" marR="0" lvl="0" algn="l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E8EEF1"/>
              </a:buClr>
              <a:buSzPts val="1700"/>
            </a:pP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SAAT (</a:t>
            </a:r>
            <a:r>
              <a:rPr lang="en-US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Sprints</a:t>
            </a:r>
            <a:r>
              <a:rPr lang="en-US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grpSp>
        <p:nvGrpSpPr>
          <p:cNvPr id="2" name="Google Shape;667;g8a3887dafc_0_793">
            <a:extLst>
              <a:ext uri="{FF2B5EF4-FFF2-40B4-BE49-F238E27FC236}">
                <a16:creationId xmlns:a16="http://schemas.microsoft.com/office/drawing/2014/main" id="{CDF4A2D1-6415-DBAF-CE2C-723BED1A1E54}"/>
              </a:ext>
            </a:extLst>
          </p:cNvPr>
          <p:cNvGrpSpPr/>
          <p:nvPr/>
        </p:nvGrpSpPr>
        <p:grpSpPr>
          <a:xfrm>
            <a:off x="7168643" y="2544621"/>
            <a:ext cx="4370400" cy="1620504"/>
            <a:chOff x="0" y="-47625"/>
            <a:chExt cx="8740800" cy="3241007"/>
          </a:xfrm>
        </p:grpSpPr>
        <p:sp>
          <p:nvSpPr>
            <p:cNvPr id="3" name="Google Shape;668;g8a3887dafc_0_793">
              <a:extLst>
                <a:ext uri="{FF2B5EF4-FFF2-40B4-BE49-F238E27FC236}">
                  <a16:creationId xmlns:a16="http://schemas.microsoft.com/office/drawing/2014/main" id="{E2E1311D-354F-B671-276A-6FB92FF25AFC}"/>
                </a:ext>
              </a:extLst>
            </p:cNvPr>
            <p:cNvSpPr txBox="1"/>
            <p:nvPr/>
          </p:nvSpPr>
          <p:spPr>
            <a:xfrm>
              <a:off x="0" y="-47625"/>
              <a:ext cx="8740800" cy="13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2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dirty="0">
                  <a:latin typeface="Montserrat"/>
                  <a:ea typeface="Montserrat"/>
                  <a:cs typeface="Montserrat"/>
                  <a:sym typeface="Montserrat"/>
                </a:rPr>
                <a:t>SWCD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669;g8a3887dafc_0_793">
              <a:extLst>
                <a:ext uri="{FF2B5EF4-FFF2-40B4-BE49-F238E27FC236}">
                  <a16:creationId xmlns:a16="http://schemas.microsoft.com/office/drawing/2014/main" id="{54C8C92F-0495-B636-2CFF-992E67EE4D01}"/>
                </a:ext>
              </a:extLst>
            </p:cNvPr>
            <p:cNvSpPr txBox="1"/>
            <p:nvPr/>
          </p:nvSpPr>
          <p:spPr>
            <a:xfrm>
              <a:off x="56157" y="1625882"/>
              <a:ext cx="8628600" cy="15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5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>
                  <a:latin typeface="Montserrat"/>
                  <a:ea typeface="Montserrat"/>
                  <a:cs typeface="Montserrat"/>
                  <a:sym typeface="Montserrat"/>
                </a:rPr>
                <a:t>Authoring Tools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687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C244-FAE7-5B29-9889-22BE86EA4F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- AUTOSAR Application is organized in </a:t>
            </a:r>
            <a:r>
              <a:rPr lang="en-US" sz="1400" b="1" dirty="0"/>
              <a:t>Units</a:t>
            </a:r>
            <a:r>
              <a:rPr lang="en-US" sz="1400" dirty="0"/>
              <a:t> called </a:t>
            </a:r>
            <a:r>
              <a:rPr lang="en-US" sz="1400" b="1" dirty="0"/>
              <a:t>Atomic Software Components </a:t>
            </a:r>
            <a:r>
              <a:rPr lang="en-US" sz="1400" dirty="0"/>
              <a:t>“SWC”</a:t>
            </a:r>
          </a:p>
          <a:p>
            <a:endParaRPr lang="en-US" sz="1400" dirty="0"/>
          </a:p>
          <a:p>
            <a:r>
              <a:rPr lang="en-US" sz="1400" dirty="0"/>
              <a:t>- Each SWC </a:t>
            </a:r>
            <a:r>
              <a:rPr lang="en-US" sz="1400" b="1" dirty="0"/>
              <a:t>encapsulates</a:t>
            </a:r>
            <a:r>
              <a:rPr lang="en-US" sz="1400" dirty="0"/>
              <a:t> the implementation of its </a:t>
            </a:r>
            <a:r>
              <a:rPr lang="en-US" sz="1400" b="1" dirty="0"/>
              <a:t>functionality and behavior</a:t>
            </a:r>
          </a:p>
          <a:p>
            <a:endParaRPr lang="en-US" sz="1400" dirty="0"/>
          </a:p>
          <a:p>
            <a:r>
              <a:rPr lang="en-US" sz="1400" dirty="0"/>
              <a:t>- </a:t>
            </a:r>
            <a:r>
              <a:rPr lang="en-US" sz="1400" b="1" dirty="0"/>
              <a:t>“Atomic” </a:t>
            </a:r>
            <a:r>
              <a:rPr lang="en-US" sz="1400" dirty="0"/>
              <a:t>as the software component </a:t>
            </a:r>
            <a:r>
              <a:rPr lang="en-US" sz="1400" b="1" dirty="0"/>
              <a:t>can’t be distributed </a:t>
            </a:r>
            <a:r>
              <a:rPr lang="en-US" sz="1400" dirty="0"/>
              <a:t>on multiple ECUs</a:t>
            </a:r>
          </a:p>
          <a:p>
            <a:endParaRPr lang="en-US" sz="1400" dirty="0"/>
          </a:p>
          <a:p>
            <a:r>
              <a:rPr lang="en-US" sz="1400" dirty="0"/>
              <a:t>- SWC can </a:t>
            </a:r>
            <a:r>
              <a:rPr lang="en-US" sz="1400" b="1" dirty="0"/>
              <a:t>communicate</a:t>
            </a:r>
            <a:r>
              <a:rPr lang="en-US" sz="1400" dirty="0"/>
              <a:t> with the outside world using </a:t>
            </a:r>
            <a:r>
              <a:rPr lang="en-US" sz="1400" b="1" dirty="0"/>
              <a:t>Ports</a:t>
            </a:r>
          </a:p>
          <a:p>
            <a:endParaRPr lang="en-US" sz="1400" dirty="0"/>
          </a:p>
        </p:txBody>
      </p:sp>
      <p:pic>
        <p:nvPicPr>
          <p:cNvPr id="682" name="Google Shape;682;g8a3887dafc_0_7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0065" y="4130671"/>
            <a:ext cx="4829175" cy="2362200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3" name="Google Shape;683;g8a3887dafc_0_733"/>
          <p:cNvSpPr txBox="1"/>
          <p:nvPr/>
        </p:nvSpPr>
        <p:spPr>
          <a:xfrm>
            <a:off x="1913021" y="4634621"/>
            <a:ext cx="2526632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Application Components</a:t>
            </a:r>
            <a:endParaRPr sz="1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684" name="Google Shape;684;g8a3887dafc_0_733"/>
          <p:cNvCxnSpPr>
            <a:cxnSpLocks/>
            <a:stCxn id="683" idx="3"/>
            <a:endCxn id="685" idx="1"/>
          </p:cNvCxnSpPr>
          <p:nvPr/>
        </p:nvCxnSpPr>
        <p:spPr>
          <a:xfrm>
            <a:off x="4439653" y="4839371"/>
            <a:ext cx="1686199" cy="615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5" name="Google Shape;685;g8a3887dafc_0_733"/>
          <p:cNvSpPr/>
          <p:nvPr/>
        </p:nvSpPr>
        <p:spPr>
          <a:xfrm>
            <a:off x="6125852" y="4888171"/>
            <a:ext cx="4303500" cy="1132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58243-8452-3F49-0D3D-0EEA0D94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Atomic Components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g8a3887dafc_0_7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0820" y="2156481"/>
            <a:ext cx="2933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0C7D3-D79B-3C25-2F42-01BA3C5A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A35F-9EE8-2411-9CCC-E4D455F084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1778000"/>
            <a:ext cx="7251934" cy="4903087"/>
          </a:xfrm>
        </p:spPr>
        <p:txBody>
          <a:bodyPr>
            <a:norm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Each Software component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define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its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inputs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from other components and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outputs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to other components using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Ports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Port can be either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Provided Port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(Output) or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Required Port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(Input)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Provided Port: SWC is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providing a service or data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Required Port: SWC is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requires a service or data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Each Port is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typed by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“instance of”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Port Interface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BC88-8F8D-71AE-96BC-C94B533CD8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6" y="1778000"/>
            <a:ext cx="5448587" cy="4903087"/>
          </a:xfrm>
        </p:spPr>
        <p:txBody>
          <a:bodyPr>
            <a:norm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Port Interface define the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type of communication between SWCs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Common types of communication: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Sender Receiver Communication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and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Client Server Communication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Sender Receiver: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Data exchange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between SWCs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Client Server: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Operation “function” exchange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between SWCs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3" name="Google Shape;703;g8a3887dafc_0_7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033" y="1818221"/>
            <a:ext cx="5291149" cy="4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4D5B79-8381-4C07-7133-080CC39E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Port Interface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D1E7-14E1-4005-6CED-F525F223EC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Sender Receiver Interface is used to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share data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between SWCs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Calibri"/>
              <a:buChar char="-"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 Sender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:: SWC providing the data (Provided Port)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Receiver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:: SWC requires the data (Required Port)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2" name="Google Shape;712;g8a3887dafc_0_812"/>
          <p:cNvSpPr/>
          <p:nvPr/>
        </p:nvSpPr>
        <p:spPr>
          <a:xfrm>
            <a:off x="1289317" y="4124634"/>
            <a:ext cx="3595504" cy="928200"/>
          </a:xfrm>
          <a:prstGeom prst="snip1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Sender Receiver Interface:</a:t>
            </a:r>
            <a:endParaRPr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 Elements “</a:t>
            </a:r>
            <a:r>
              <a:rPr lang="en-US" b="1" i="0" u="none" strike="noStrike" cap="none" dirty="0">
                <a:solidFill>
                  <a:schemeClr val="bg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Type, Name</a:t>
            </a: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”</a:t>
            </a: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713" name="Google Shape;713;g8a3887dafc_0_8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8857" y="2848075"/>
            <a:ext cx="49149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08ABC-E423-1EB1-D693-EC82F14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Sender Receiver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a3887dafc_0_818"/>
          <p:cNvSpPr/>
          <p:nvPr/>
        </p:nvSpPr>
        <p:spPr>
          <a:xfrm>
            <a:off x="3551775" y="3240600"/>
            <a:ext cx="1627525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SWC1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24" name="Google Shape;724;g8a3887dafc_0_818"/>
          <p:cNvSpPr/>
          <p:nvPr/>
        </p:nvSpPr>
        <p:spPr>
          <a:xfrm>
            <a:off x="6679750" y="3240600"/>
            <a:ext cx="1565892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SWC2</a:t>
            </a:r>
            <a:endParaRPr sz="1400"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25" name="Google Shape;725;g8a3887dafc_0_818"/>
          <p:cNvSpPr/>
          <p:nvPr/>
        </p:nvSpPr>
        <p:spPr>
          <a:xfrm rot="5400000">
            <a:off x="4873828" y="3902251"/>
            <a:ext cx="307350" cy="265800"/>
          </a:xfrm>
          <a:prstGeom prst="flowChartExtra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26" name="Google Shape;726;g8a3887dafc_0_818"/>
          <p:cNvSpPr/>
          <p:nvPr/>
        </p:nvSpPr>
        <p:spPr>
          <a:xfrm rot="-5400000">
            <a:off x="6658974" y="3902251"/>
            <a:ext cx="307350" cy="265800"/>
          </a:xfrm>
          <a:prstGeom prst="flowChartExtract">
            <a:avLst/>
          </a:prstGeom>
          <a:solidFill>
            <a:srgbClr val="43B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27" name="Google Shape;727;g8a3887dafc_0_818"/>
          <p:cNvSpPr/>
          <p:nvPr/>
        </p:nvSpPr>
        <p:spPr>
          <a:xfrm>
            <a:off x="4288075" y="5619975"/>
            <a:ext cx="3225300" cy="928200"/>
          </a:xfrm>
          <a:prstGeom prst="snip1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SrIf_VehicleData</a:t>
            </a:r>
            <a:endParaRPr sz="1600" b="0"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lang="en-US" sz="16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uint32 VehicleSpeed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28" name="Google Shape;728;g8a3887dafc_0_818"/>
          <p:cNvSpPr txBox="1"/>
          <p:nvPr/>
        </p:nvSpPr>
        <p:spPr>
          <a:xfrm>
            <a:off x="3813525" y="3519900"/>
            <a:ext cx="15045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ppVehicleData</a:t>
            </a:r>
            <a:endParaRPr sz="12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8a3887dafc_0_818"/>
          <p:cNvSpPr txBox="1"/>
          <p:nvPr/>
        </p:nvSpPr>
        <p:spPr>
          <a:xfrm>
            <a:off x="6709724" y="3519900"/>
            <a:ext cx="1491801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rpVehicleData</a:t>
            </a:r>
            <a:endParaRPr sz="12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8a3887dafc_0_818"/>
          <p:cNvSpPr txBox="1"/>
          <p:nvPr/>
        </p:nvSpPr>
        <p:spPr>
          <a:xfrm>
            <a:off x="211999" y="4882500"/>
            <a:ext cx="5847905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Rte_Write_ppVehicleData_VehicleSpeed</a:t>
            </a:r>
            <a:r>
              <a:rPr lang="en-US" sz="13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(uint32 </a:t>
            </a:r>
            <a:r>
              <a:rPr lang="en-US" sz="13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VehicleSpeed</a:t>
            </a:r>
            <a:r>
              <a:rPr lang="en-US" sz="13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);</a:t>
            </a:r>
            <a:endParaRPr sz="13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8a3887dafc_0_818"/>
          <p:cNvSpPr txBox="1"/>
          <p:nvPr/>
        </p:nvSpPr>
        <p:spPr>
          <a:xfrm>
            <a:off x="6491050" y="4882500"/>
            <a:ext cx="56247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Rte_Read_rpVehicleData_VehicleSpeed</a:t>
            </a:r>
            <a:r>
              <a:rPr lang="en-US" sz="13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(uint32* </a:t>
            </a:r>
            <a:r>
              <a:rPr lang="en-US" sz="13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VehicleSpeed</a:t>
            </a:r>
            <a:r>
              <a:rPr lang="en-US" sz="13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);</a:t>
            </a:r>
            <a:endParaRPr sz="13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g8a3887dafc_0_818"/>
          <p:cNvCxnSpPr>
            <a:stCxn id="725" idx="0"/>
          </p:cNvCxnSpPr>
          <p:nvPr/>
        </p:nvCxnSpPr>
        <p:spPr>
          <a:xfrm>
            <a:off x="5160403" y="4035151"/>
            <a:ext cx="1504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3" name="Google Shape;733;g8a3887dafc_0_818"/>
          <p:cNvCxnSpPr>
            <a:stCxn id="725" idx="3"/>
            <a:endCxn id="727" idx="3"/>
          </p:cNvCxnSpPr>
          <p:nvPr/>
        </p:nvCxnSpPr>
        <p:spPr>
          <a:xfrm rot="16200000" flipH="1">
            <a:off x="4710121" y="4429371"/>
            <a:ext cx="1507986" cy="87322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3B0F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34" name="Google Shape;734;g8a3887dafc_0_818"/>
          <p:cNvCxnSpPr>
            <a:stCxn id="726" idx="1"/>
            <a:endCxn id="727" idx="3"/>
          </p:cNvCxnSpPr>
          <p:nvPr/>
        </p:nvCxnSpPr>
        <p:spPr>
          <a:xfrm rot="5400000">
            <a:off x="5602694" y="4410019"/>
            <a:ext cx="1507987" cy="911924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43B0F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35" name="Google Shape;735;g8a3887dafc_0_8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723" y="1127175"/>
            <a:ext cx="4532776" cy="21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8a3887dafc_0_8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200" y="1169250"/>
            <a:ext cx="4369000" cy="19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C00C-7F81-9BDC-AEC9-2FD83C4AC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Client Server Interface is used to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share operation “function”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between SWCs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Client :: SWC requires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“invokes” the operation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(Required Port)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Server :: SWC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providing the operation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(Provided Port)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5" name="Google Shape;745;g8a3887dafc_0_824"/>
          <p:cNvSpPr/>
          <p:nvPr/>
        </p:nvSpPr>
        <p:spPr>
          <a:xfrm>
            <a:off x="854298" y="4229543"/>
            <a:ext cx="4632876" cy="928200"/>
          </a:xfrm>
          <a:prstGeom prst="snip1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Client Server Interface:</a:t>
            </a:r>
            <a:endParaRPr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Operation Prototype “Name, </a:t>
            </a:r>
            <a:r>
              <a:rPr lang="en-US" b="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Args</a:t>
            </a: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, Return”</a:t>
            </a: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746" name="Google Shape;746;g8a3887dafc_0_8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9027" y="3230704"/>
            <a:ext cx="47148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4A139-EA83-23EB-28E0-13AC7655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Client Server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3;p9">
            <a:extLst>
              <a:ext uri="{FF2B5EF4-FFF2-40B4-BE49-F238E27FC236}">
                <a16:creationId xmlns:a16="http://schemas.microsoft.com/office/drawing/2014/main" id="{A24D99BE-5D97-0DFD-D2C6-32CC6F37803E}"/>
              </a:ext>
            </a:extLst>
          </p:cNvPr>
          <p:cNvSpPr/>
          <p:nvPr/>
        </p:nvSpPr>
        <p:spPr>
          <a:xfrm>
            <a:off x="-40640" y="2219945"/>
            <a:ext cx="9514840" cy="628756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24E6D-B4C5-0DA7-1A93-249B3D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Virtual Function 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1518-A5D6-DA17-0546-171B3DC785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Intro to AUTOSAR Application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Virtual Functional Bus (VFB)</a:t>
            </a:r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  <a:buFont typeface="Wingdings" panose="05000000000000000000" pitchFamily="2" charset="2"/>
              <a:buChar char="§"/>
            </a:pPr>
            <a:r>
              <a:rPr lang="en-US" dirty="0"/>
              <a:t>VFB Quiz</a:t>
            </a:r>
          </a:p>
        </p:txBody>
      </p:sp>
    </p:spTree>
    <p:extLst>
      <p:ext uri="{BB962C8B-B14F-4D97-AF65-F5344CB8AC3E}">
        <p14:creationId xmlns:p14="http://schemas.microsoft.com/office/powerpoint/2010/main" val="169605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a3887dafc_0_883"/>
          <p:cNvSpPr txBox="1"/>
          <p:nvPr/>
        </p:nvSpPr>
        <p:spPr>
          <a:xfrm>
            <a:off x="212000" y="4882500"/>
            <a:ext cx="55680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Rte_Call_rpChrgCtrl_StartCharging</a:t>
            </a:r>
            <a:r>
              <a:rPr lang="en-US" sz="13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(uint32 </a:t>
            </a:r>
            <a:r>
              <a:rPr lang="en-US" sz="13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TargetBatLvl</a:t>
            </a:r>
            <a:r>
              <a:rPr lang="en-US" sz="13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);</a:t>
            </a:r>
            <a:endParaRPr sz="13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8a3887dafc_0_883"/>
          <p:cNvSpPr/>
          <p:nvPr/>
        </p:nvSpPr>
        <p:spPr>
          <a:xfrm>
            <a:off x="3751600" y="3012000"/>
            <a:ext cx="1275300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Client</a:t>
            </a:r>
            <a:endParaRPr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58" name="Google Shape;758;g8a3887dafc_0_883"/>
          <p:cNvSpPr/>
          <p:nvPr/>
        </p:nvSpPr>
        <p:spPr>
          <a:xfrm>
            <a:off x="6755950" y="3012000"/>
            <a:ext cx="1275300" cy="15891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Server</a:t>
            </a:r>
            <a:endParaRPr b="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59" name="Google Shape;759;g8a3887dafc_0_883"/>
          <p:cNvSpPr/>
          <p:nvPr/>
        </p:nvSpPr>
        <p:spPr>
          <a:xfrm>
            <a:off x="3798625" y="5343650"/>
            <a:ext cx="4242600" cy="928200"/>
          </a:xfrm>
          <a:prstGeom prst="snip1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Client Server Interface:</a:t>
            </a:r>
            <a:endParaRPr sz="1300" b="0"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-"/>
            </a:pPr>
            <a:r>
              <a:rPr lang="en-US" sz="13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void StartCharging(uint32 TargetBatLvl)</a:t>
            </a:r>
            <a:endParaRPr sz="13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60" name="Google Shape;760;g8a3887dafc_0_883"/>
          <p:cNvSpPr/>
          <p:nvPr/>
        </p:nvSpPr>
        <p:spPr>
          <a:xfrm>
            <a:off x="6755950" y="3644250"/>
            <a:ext cx="324600" cy="324600"/>
          </a:xfrm>
          <a:prstGeom prst="ellipse">
            <a:avLst/>
          </a:prstGeom>
          <a:noFill/>
          <a:ln w="38100" cap="flat" cmpd="sng">
            <a:solidFill>
              <a:srgbClr val="43B0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grpSp>
        <p:nvGrpSpPr>
          <p:cNvPr id="761" name="Google Shape;761;g8a3887dafc_0_883"/>
          <p:cNvGrpSpPr/>
          <p:nvPr/>
        </p:nvGrpSpPr>
        <p:grpSpPr>
          <a:xfrm>
            <a:off x="4827144" y="3644250"/>
            <a:ext cx="416712" cy="324600"/>
            <a:chOff x="4827144" y="3644250"/>
            <a:chExt cx="416712" cy="324600"/>
          </a:xfrm>
        </p:grpSpPr>
        <p:sp>
          <p:nvSpPr>
            <p:cNvPr id="762" name="Google Shape;762;g8a3887dafc_0_883"/>
            <p:cNvSpPr/>
            <p:nvPr/>
          </p:nvSpPr>
          <p:spPr>
            <a:xfrm rot="10800000">
              <a:off x="4827144" y="3644250"/>
              <a:ext cx="416700" cy="324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00" cap="flat" cmpd="sng">
              <a:solidFill>
                <a:srgbClr val="43B0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Montserrat" panose="00000500000000000000" pitchFamily="2" charset="0"/>
                <a:sym typeface="Arial"/>
              </a:endParaRPr>
            </a:p>
          </p:txBody>
        </p:sp>
        <p:sp>
          <p:nvSpPr>
            <p:cNvPr id="763" name="Google Shape;763;g8a3887dafc_0_883"/>
            <p:cNvSpPr/>
            <p:nvPr/>
          </p:nvSpPr>
          <p:spPr>
            <a:xfrm rot="-5400000">
              <a:off x="4873206" y="3598200"/>
              <a:ext cx="324600" cy="416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00" cap="flat" cmpd="sng">
              <a:solidFill>
                <a:srgbClr val="43B0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Montserrat" panose="00000500000000000000" pitchFamily="2" charset="0"/>
                <a:sym typeface="Arial"/>
              </a:endParaRPr>
            </a:p>
          </p:txBody>
        </p:sp>
      </p:grpSp>
      <p:sp>
        <p:nvSpPr>
          <p:cNvPr id="764" name="Google Shape;764;g8a3887dafc_0_883"/>
          <p:cNvSpPr txBox="1"/>
          <p:nvPr/>
        </p:nvSpPr>
        <p:spPr>
          <a:xfrm>
            <a:off x="6709725" y="3291300"/>
            <a:ext cx="12753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ppChrgCtrl</a:t>
            </a:r>
            <a:endParaRPr sz="12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8a3887dafc_0_883"/>
          <p:cNvSpPr txBox="1"/>
          <p:nvPr/>
        </p:nvSpPr>
        <p:spPr>
          <a:xfrm>
            <a:off x="3814125" y="3291300"/>
            <a:ext cx="10131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20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rpChrgCtrl</a:t>
            </a:r>
            <a:endParaRPr sz="12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766" name="Google Shape;766;g8a3887dafc_0_883"/>
          <p:cNvCxnSpPr>
            <a:endCxn id="760" idx="2"/>
          </p:cNvCxnSpPr>
          <p:nvPr/>
        </p:nvCxnSpPr>
        <p:spPr>
          <a:xfrm>
            <a:off x="5035450" y="3806550"/>
            <a:ext cx="17205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7" name="Google Shape;767;g8a3887dafc_0_883"/>
          <p:cNvCxnSpPr>
            <a:stCxn id="760" idx="3"/>
            <a:endCxn id="759" idx="3"/>
          </p:cNvCxnSpPr>
          <p:nvPr/>
        </p:nvCxnSpPr>
        <p:spPr>
          <a:xfrm rot="5400000">
            <a:off x="5650587" y="4190713"/>
            <a:ext cx="1422300" cy="883500"/>
          </a:xfrm>
          <a:prstGeom prst="curvedConnector3">
            <a:avLst>
              <a:gd name="adj1" fmla="val 51672"/>
            </a:avLst>
          </a:prstGeom>
          <a:noFill/>
          <a:ln w="28575" cap="flat" cmpd="sng">
            <a:solidFill>
              <a:srgbClr val="43B0F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68" name="Google Shape;768;g8a3887dafc_0_883"/>
          <p:cNvCxnSpPr>
            <a:stCxn id="763" idx="0"/>
            <a:endCxn id="759" idx="3"/>
          </p:cNvCxnSpPr>
          <p:nvPr/>
        </p:nvCxnSpPr>
        <p:spPr>
          <a:xfrm rot="-5400000" flipH="1">
            <a:off x="4605006" y="4028700"/>
            <a:ext cx="1537200" cy="10929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rgbClr val="43B0F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69" name="Google Shape;769;g8a3887dafc_0_8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368" y="1050862"/>
            <a:ext cx="4890409" cy="170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g8a3887dafc_0_8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970325"/>
            <a:ext cx="5377988" cy="17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a3887dafc_0_889"/>
          <p:cNvSpPr/>
          <p:nvPr/>
        </p:nvSpPr>
        <p:spPr>
          <a:xfrm>
            <a:off x="1370604" y="12162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bg1"/>
                </a:solidFill>
                <a:latin typeface="Montserrat" panose="00000500000000000000" pitchFamily="2" charset="0"/>
                <a:sym typeface="Arial"/>
              </a:rPr>
              <a:t>Sender Receiver</a:t>
            </a:r>
            <a:endParaRPr sz="1400" i="0" u="none" strike="noStrike" cap="none">
              <a:solidFill>
                <a:schemeClr val="bg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79" name="Google Shape;779;g8a3887dafc_0_889"/>
          <p:cNvSpPr/>
          <p:nvPr/>
        </p:nvSpPr>
        <p:spPr>
          <a:xfrm>
            <a:off x="1370604" y="20544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bg1"/>
                </a:solidFill>
                <a:latin typeface="Montserrat" panose="00000500000000000000" pitchFamily="2" charset="0"/>
                <a:sym typeface="Arial"/>
              </a:rPr>
              <a:t>Client Server</a:t>
            </a:r>
            <a:endParaRPr sz="1400" i="0" u="none" strike="noStrike" cap="none">
              <a:solidFill>
                <a:schemeClr val="bg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80" name="Google Shape;780;g8a3887dafc_0_889"/>
          <p:cNvSpPr/>
          <p:nvPr/>
        </p:nvSpPr>
        <p:spPr>
          <a:xfrm>
            <a:off x="1370604" y="28926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bg1"/>
                </a:solidFill>
                <a:latin typeface="Montserrat" panose="00000500000000000000" pitchFamily="2" charset="0"/>
                <a:sym typeface="Arial"/>
              </a:rPr>
              <a:t>Mode Switch</a:t>
            </a:r>
            <a:endParaRPr sz="1400" i="0" u="none" strike="noStrike" cap="none">
              <a:solidFill>
                <a:schemeClr val="bg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81" name="Google Shape;781;g8a3887dafc_0_889"/>
          <p:cNvSpPr/>
          <p:nvPr/>
        </p:nvSpPr>
        <p:spPr>
          <a:xfrm>
            <a:off x="1370604" y="37308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bg1"/>
                </a:solidFill>
                <a:latin typeface="Montserrat" panose="00000500000000000000" pitchFamily="2" charset="0"/>
                <a:sym typeface="Arial"/>
              </a:rPr>
              <a:t>Parameter Interface</a:t>
            </a:r>
            <a:endParaRPr sz="1400" i="0" u="none" strike="noStrike" cap="none">
              <a:solidFill>
                <a:schemeClr val="bg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82" name="Google Shape;782;g8a3887dafc_0_889"/>
          <p:cNvSpPr/>
          <p:nvPr/>
        </p:nvSpPr>
        <p:spPr>
          <a:xfrm>
            <a:off x="1370604" y="45690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bg1"/>
                </a:solidFill>
                <a:latin typeface="Montserrat" panose="00000500000000000000" pitchFamily="2" charset="0"/>
                <a:sym typeface="Arial"/>
              </a:rPr>
              <a:t>Nv Interface</a:t>
            </a:r>
            <a:endParaRPr sz="1400" i="0" u="none" strike="noStrike" cap="none">
              <a:solidFill>
                <a:schemeClr val="bg1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83" name="Google Shape;783;g8a3887dafc_0_889"/>
          <p:cNvSpPr/>
          <p:nvPr/>
        </p:nvSpPr>
        <p:spPr>
          <a:xfrm>
            <a:off x="1370604" y="5407261"/>
            <a:ext cx="2237400" cy="615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bg1"/>
                </a:solidFill>
                <a:latin typeface="Montserrat" panose="00000500000000000000" pitchFamily="2" charset="0"/>
                <a:sym typeface="Arial"/>
              </a:rPr>
              <a:t>Trigger Interface</a:t>
            </a:r>
            <a:endParaRPr sz="1400" i="0" u="none" strike="noStrike" cap="none">
              <a:solidFill>
                <a:schemeClr val="bg1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784" name="Google Shape;784;g8a3887dafc_0_8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7529" y="1228936"/>
            <a:ext cx="12096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g8a3887dafc_0_8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129" y="1247986"/>
            <a:ext cx="1143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g8a3887dafc_0_8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654" y="2105236"/>
            <a:ext cx="1123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g8a3887dafc_0_8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3217" y="2100461"/>
            <a:ext cx="1152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g8a3887dafc_0_88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1892" y="3776861"/>
            <a:ext cx="11334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g8a3887dafc_0_88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07979" y="3776874"/>
            <a:ext cx="1143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8a3887dafc_0_88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07979" y="5453261"/>
            <a:ext cx="1143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g8a3887dafc_0_88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7129" y="5453286"/>
            <a:ext cx="11430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g8a3887dafc_0_88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07979" y="2956911"/>
            <a:ext cx="1143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g8a3887dafc_0_88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7117" y="2938661"/>
            <a:ext cx="11430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g8a3887dafc_0_88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2354" y="4624586"/>
            <a:ext cx="11525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g8a3887dafc_0_88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7979" y="4605536"/>
            <a:ext cx="1143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8a3887dafc_0_889"/>
          <p:cNvSpPr txBox="1"/>
          <p:nvPr/>
        </p:nvSpPr>
        <p:spPr>
          <a:xfrm>
            <a:off x="4836729" y="1196423"/>
            <a:ext cx="7118700" cy="65557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 Exchange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 sender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distributes information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to one or several receivers, or one receiver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gets information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from several senders</a:t>
            </a:r>
            <a:endParaRPr sz="16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8a3887dafc_0_889"/>
          <p:cNvSpPr txBox="1"/>
          <p:nvPr/>
        </p:nvSpPr>
        <p:spPr>
          <a:xfrm>
            <a:off x="446954" y="838186"/>
            <a:ext cx="9427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RPort</a:t>
            </a:r>
            <a:endParaRPr sz="16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8a3887dafc_0_889"/>
          <p:cNvSpPr txBox="1"/>
          <p:nvPr/>
        </p:nvSpPr>
        <p:spPr>
          <a:xfrm>
            <a:off x="3808354" y="838186"/>
            <a:ext cx="823804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6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PPort</a:t>
            </a:r>
            <a:endParaRPr sz="16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8a3887dafc_0_889"/>
          <p:cNvSpPr txBox="1"/>
          <p:nvPr/>
        </p:nvSpPr>
        <p:spPr>
          <a:xfrm>
            <a:off x="4836729" y="1986227"/>
            <a:ext cx="7118700" cy="63652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Operation Exchange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The server is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provider of operations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, and several clients can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invoke those operations</a:t>
            </a:r>
            <a:endParaRPr sz="16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8a3887dafc_0_889"/>
          <p:cNvSpPr txBox="1"/>
          <p:nvPr/>
        </p:nvSpPr>
        <p:spPr>
          <a:xfrm>
            <a:off x="4836729" y="2762743"/>
            <a:ext cx="7118700" cy="850941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Mode Exchange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The mode manager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provides modes (states)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that can be used by mode users to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adjust the behavior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according to these modes</a:t>
            </a:r>
            <a:endParaRPr sz="16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8a3887dafc_0_889"/>
          <p:cNvSpPr txBox="1"/>
          <p:nvPr/>
        </p:nvSpPr>
        <p:spPr>
          <a:xfrm>
            <a:off x="4836729" y="3730849"/>
            <a:ext cx="7118700" cy="66468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Constant Exchange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 parameter interface allows software components access to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constant data</a:t>
            </a:r>
            <a:endParaRPr sz="16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8a3887dafc_0_889"/>
          <p:cNvSpPr txBox="1"/>
          <p:nvPr/>
        </p:nvSpPr>
        <p:spPr>
          <a:xfrm>
            <a:off x="4836729" y="4532561"/>
            <a:ext cx="7118700" cy="6159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Non-Volatile Data Write/Read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Provide element level access (read only or read/write) to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non-volatile data</a:t>
            </a:r>
            <a:endParaRPr sz="1600"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8a3887dafc_0_889"/>
          <p:cNvSpPr txBox="1"/>
          <p:nvPr/>
        </p:nvSpPr>
        <p:spPr>
          <a:xfrm>
            <a:off x="4836729" y="5304489"/>
            <a:ext cx="7118700" cy="64605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The trigger interface 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allows software components to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trigger the execution</a:t>
            </a:r>
            <a:r>
              <a:rPr lang="en-US" sz="16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of other software components</a:t>
            </a:r>
            <a:endParaRPr sz="16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96;g8a3887dafc_0_889">
            <a:extLst>
              <a:ext uri="{FF2B5EF4-FFF2-40B4-BE49-F238E27FC236}">
                <a16:creationId xmlns:a16="http://schemas.microsoft.com/office/drawing/2014/main" id="{479F9CF8-8DF7-03D6-F168-3976181079D9}"/>
              </a:ext>
            </a:extLst>
          </p:cNvPr>
          <p:cNvSpPr txBox="1"/>
          <p:nvPr/>
        </p:nvSpPr>
        <p:spPr>
          <a:xfrm>
            <a:off x="4822983" y="292386"/>
            <a:ext cx="4256849" cy="65557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E" sz="24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Port Interfaces Types</a:t>
            </a:r>
            <a:endParaRPr sz="24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8a3887dafc_0_895"/>
          <p:cNvSpPr txBox="1"/>
          <p:nvPr/>
        </p:nvSpPr>
        <p:spPr>
          <a:xfrm>
            <a:off x="324478" y="1711295"/>
            <a:ext cx="3121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Application Component Name</a:t>
            </a:r>
            <a:endParaRPr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812" name="Google Shape;812;g8a3887dafc_0_8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6628" y="1755395"/>
            <a:ext cx="6907951" cy="4709976"/>
          </a:xfrm>
          <a:prstGeom prst="rect">
            <a:avLst/>
          </a:prstGeom>
          <a:noFill/>
          <a:ln w="952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3" name="Google Shape;813;g8a3887dafc_0_895"/>
          <p:cNvSpPr/>
          <p:nvPr/>
        </p:nvSpPr>
        <p:spPr>
          <a:xfrm>
            <a:off x="4232768" y="1789141"/>
            <a:ext cx="3188400" cy="31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8a3887dafc_0_895"/>
          <p:cNvSpPr/>
          <p:nvPr/>
        </p:nvSpPr>
        <p:spPr>
          <a:xfrm>
            <a:off x="4578027" y="2810386"/>
            <a:ext cx="3327600" cy="31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8a3887dafc_0_895"/>
          <p:cNvSpPr/>
          <p:nvPr/>
        </p:nvSpPr>
        <p:spPr>
          <a:xfrm>
            <a:off x="4578027" y="3308997"/>
            <a:ext cx="6392100" cy="315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33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8a3887dafc_0_895"/>
          <p:cNvSpPr txBox="1"/>
          <p:nvPr/>
        </p:nvSpPr>
        <p:spPr>
          <a:xfrm>
            <a:off x="324578" y="2731895"/>
            <a:ext cx="8193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Ports</a:t>
            </a:r>
            <a:endParaRPr i="0" u="none" strike="noStrike" cap="none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8a3887dafc_0_895"/>
          <p:cNvSpPr txBox="1"/>
          <p:nvPr/>
        </p:nvSpPr>
        <p:spPr>
          <a:xfrm>
            <a:off x="324578" y="3231145"/>
            <a:ext cx="2603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Port Interface Reference</a:t>
            </a:r>
            <a:endParaRPr i="0" u="none" strike="noStrike" cap="none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g8a3887dafc_0_895"/>
          <p:cNvCxnSpPr>
            <a:stCxn id="811" idx="3"/>
            <a:endCxn id="813" idx="1"/>
          </p:cNvCxnSpPr>
          <p:nvPr/>
        </p:nvCxnSpPr>
        <p:spPr>
          <a:xfrm>
            <a:off x="3445678" y="1946945"/>
            <a:ext cx="787200" cy="0"/>
          </a:xfrm>
          <a:prstGeom prst="straightConnector1">
            <a:avLst/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g8a3887dafc_0_895"/>
          <p:cNvCxnSpPr>
            <a:stCxn id="816" idx="3"/>
            <a:endCxn id="814" idx="1"/>
          </p:cNvCxnSpPr>
          <p:nvPr/>
        </p:nvCxnSpPr>
        <p:spPr>
          <a:xfrm>
            <a:off x="1143878" y="2967545"/>
            <a:ext cx="3434100" cy="600"/>
          </a:xfrm>
          <a:prstGeom prst="straightConnector1">
            <a:avLst/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0" name="Google Shape;820;g8a3887dafc_0_895"/>
          <p:cNvCxnSpPr>
            <a:stCxn id="817" idx="3"/>
            <a:endCxn id="815" idx="1"/>
          </p:cNvCxnSpPr>
          <p:nvPr/>
        </p:nvCxnSpPr>
        <p:spPr>
          <a:xfrm>
            <a:off x="2927678" y="3466795"/>
            <a:ext cx="1650300" cy="0"/>
          </a:xfrm>
          <a:prstGeom prst="straightConnector1">
            <a:avLst/>
          </a:prstGeom>
          <a:noFill/>
          <a:ln w="19050" cap="flat" cmpd="sng">
            <a:solidFill>
              <a:srgbClr val="0033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40F223-8699-CD4C-16B9-E9ED6B9C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SWCD Example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0749-ACCE-74DE-938A-F77281A3D5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1778000"/>
            <a:ext cx="9810649" cy="4903087"/>
          </a:xfrm>
        </p:spPr>
        <p:txBody>
          <a:bodyPr>
            <a:norm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Composition allows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encapsulation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 of specific functionality by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grouping of software components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Compositions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reduces complexity 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when viewing or designing application software architecture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At least one Composition must be created “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Top Level Composition</a:t>
            </a: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”</a:t>
            </a:r>
          </a:p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  <a:buFontTx/>
              <a:buChar char="-"/>
            </a:pPr>
            <a:endParaRPr lang="en-US" sz="1400" dirty="0">
              <a:solidFill>
                <a:schemeClr val="tx1"/>
              </a:solidFill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400" i="0" u="none" strike="noStrike" cap="none" dirty="0">
                <a:solidFill>
                  <a:schemeClr val="tx1"/>
                </a:solidFill>
                <a:sym typeface="Calibri"/>
              </a:rPr>
              <a:t>- Compositions </a:t>
            </a:r>
            <a:r>
              <a:rPr lang="en-US" sz="1400" b="1" i="0" u="none" strike="noStrike" cap="none" dirty="0">
                <a:solidFill>
                  <a:schemeClr val="tx1"/>
                </a:solidFill>
                <a:sym typeface="Calibri"/>
              </a:rPr>
              <a:t>can be nested</a:t>
            </a:r>
            <a:endParaRPr lang="en-US" sz="1400" i="0" u="none" strike="noStrike" cap="none" dirty="0">
              <a:solidFill>
                <a:schemeClr val="tx1"/>
              </a:solidFill>
              <a:sym typeface="Calibri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EC638-77B4-91DE-6DB8-BB45394B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Compositions</a:t>
            </a:r>
            <a:endParaRPr lang="en-US" dirty="0"/>
          </a:p>
        </p:txBody>
      </p:sp>
      <p:sp>
        <p:nvSpPr>
          <p:cNvPr id="4" name="Google Shape;850;g8a3887dafc_0_969">
            <a:extLst>
              <a:ext uri="{FF2B5EF4-FFF2-40B4-BE49-F238E27FC236}">
                <a16:creationId xmlns:a16="http://schemas.microsoft.com/office/drawing/2014/main" id="{5CEAB786-000A-42B3-86B9-42CAD9C02EB1}"/>
              </a:ext>
            </a:extLst>
          </p:cNvPr>
          <p:cNvSpPr/>
          <p:nvPr/>
        </p:nvSpPr>
        <p:spPr>
          <a:xfrm>
            <a:off x="3842946" y="3718916"/>
            <a:ext cx="6297600" cy="270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5" name="Google Shape;851;g8a3887dafc_0_969">
            <a:extLst>
              <a:ext uri="{FF2B5EF4-FFF2-40B4-BE49-F238E27FC236}">
                <a16:creationId xmlns:a16="http://schemas.microsoft.com/office/drawing/2014/main" id="{CCA1A930-C949-2655-F412-036A2AA3525F}"/>
              </a:ext>
            </a:extLst>
          </p:cNvPr>
          <p:cNvSpPr/>
          <p:nvPr/>
        </p:nvSpPr>
        <p:spPr>
          <a:xfrm>
            <a:off x="7133212" y="3973716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6" name="Google Shape;852;g8a3887dafc_0_969">
            <a:extLst>
              <a:ext uri="{FF2B5EF4-FFF2-40B4-BE49-F238E27FC236}">
                <a16:creationId xmlns:a16="http://schemas.microsoft.com/office/drawing/2014/main" id="{8E46CA3D-201D-A1F8-BE18-77350E464436}"/>
              </a:ext>
            </a:extLst>
          </p:cNvPr>
          <p:cNvSpPr/>
          <p:nvPr/>
        </p:nvSpPr>
        <p:spPr>
          <a:xfrm>
            <a:off x="7433371" y="4771516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200"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" name="Google Shape;853;g8a3887dafc_0_969">
            <a:extLst>
              <a:ext uri="{FF2B5EF4-FFF2-40B4-BE49-F238E27FC236}">
                <a16:creationId xmlns:a16="http://schemas.microsoft.com/office/drawing/2014/main" id="{671E0FBD-6F74-D76B-C8FF-07355759801E}"/>
              </a:ext>
            </a:extLst>
          </p:cNvPr>
          <p:cNvSpPr/>
          <p:nvPr/>
        </p:nvSpPr>
        <p:spPr>
          <a:xfrm>
            <a:off x="8104046" y="5419641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200"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" name="Google Shape;854;g8a3887dafc_0_969">
            <a:extLst>
              <a:ext uri="{FF2B5EF4-FFF2-40B4-BE49-F238E27FC236}">
                <a16:creationId xmlns:a16="http://schemas.microsoft.com/office/drawing/2014/main" id="{A2AFF99E-B246-0C8A-A427-BBC532297696}"/>
              </a:ext>
            </a:extLst>
          </p:cNvPr>
          <p:cNvSpPr/>
          <p:nvPr/>
        </p:nvSpPr>
        <p:spPr>
          <a:xfrm>
            <a:off x="8553571" y="4325416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200"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" name="Google Shape;855;g8a3887dafc_0_969">
            <a:extLst>
              <a:ext uri="{FF2B5EF4-FFF2-40B4-BE49-F238E27FC236}">
                <a16:creationId xmlns:a16="http://schemas.microsoft.com/office/drawing/2014/main" id="{F6719279-D893-1B87-07AC-51EB94263298}"/>
              </a:ext>
            </a:extLst>
          </p:cNvPr>
          <p:cNvSpPr/>
          <p:nvPr/>
        </p:nvSpPr>
        <p:spPr>
          <a:xfrm>
            <a:off x="4148237" y="3973716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0" name="Google Shape;856;g8a3887dafc_0_969">
            <a:extLst>
              <a:ext uri="{FF2B5EF4-FFF2-40B4-BE49-F238E27FC236}">
                <a16:creationId xmlns:a16="http://schemas.microsoft.com/office/drawing/2014/main" id="{82CB2D5A-2116-ADCD-9754-B6F819995C3F}"/>
              </a:ext>
            </a:extLst>
          </p:cNvPr>
          <p:cNvSpPr/>
          <p:nvPr/>
        </p:nvSpPr>
        <p:spPr>
          <a:xfrm>
            <a:off x="4294896" y="5138466"/>
            <a:ext cx="2386500" cy="771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1" name="Google Shape;857;g8a3887dafc_0_969">
            <a:extLst>
              <a:ext uri="{FF2B5EF4-FFF2-40B4-BE49-F238E27FC236}">
                <a16:creationId xmlns:a16="http://schemas.microsoft.com/office/drawing/2014/main" id="{A6B50BC4-B705-981C-B25D-F9874B464128}"/>
              </a:ext>
            </a:extLst>
          </p:cNvPr>
          <p:cNvSpPr/>
          <p:nvPr/>
        </p:nvSpPr>
        <p:spPr>
          <a:xfrm>
            <a:off x="4448396" y="5304916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200"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2" name="Google Shape;858;g8a3887dafc_0_969">
            <a:extLst>
              <a:ext uri="{FF2B5EF4-FFF2-40B4-BE49-F238E27FC236}">
                <a16:creationId xmlns:a16="http://schemas.microsoft.com/office/drawing/2014/main" id="{4827A9CA-751B-E5FD-2DAF-457501FEB7D0}"/>
              </a:ext>
            </a:extLst>
          </p:cNvPr>
          <p:cNvSpPr/>
          <p:nvPr/>
        </p:nvSpPr>
        <p:spPr>
          <a:xfrm>
            <a:off x="5552971" y="5304916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200"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3" name="Google Shape;859;g8a3887dafc_0_969">
            <a:extLst>
              <a:ext uri="{FF2B5EF4-FFF2-40B4-BE49-F238E27FC236}">
                <a16:creationId xmlns:a16="http://schemas.microsoft.com/office/drawing/2014/main" id="{DDD5CF8B-B3BD-03BC-0DCE-3A3C1E4BCBC0}"/>
              </a:ext>
            </a:extLst>
          </p:cNvPr>
          <p:cNvSpPr/>
          <p:nvPr/>
        </p:nvSpPr>
        <p:spPr>
          <a:xfrm>
            <a:off x="5552971" y="4383216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200"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4" name="Google Shape;860;g8a3887dafc_0_969">
            <a:extLst>
              <a:ext uri="{FF2B5EF4-FFF2-40B4-BE49-F238E27FC236}">
                <a16:creationId xmlns:a16="http://schemas.microsoft.com/office/drawing/2014/main" id="{320213C6-71D6-D9F4-D347-09A4DEB933F3}"/>
              </a:ext>
            </a:extLst>
          </p:cNvPr>
          <p:cNvSpPr txBox="1"/>
          <p:nvPr/>
        </p:nvSpPr>
        <p:spPr>
          <a:xfrm>
            <a:off x="4148246" y="3973716"/>
            <a:ext cx="1675038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DiagComposition</a:t>
            </a:r>
            <a:endParaRPr sz="12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61;g8a3887dafc_0_969">
            <a:extLst>
              <a:ext uri="{FF2B5EF4-FFF2-40B4-BE49-F238E27FC236}">
                <a16:creationId xmlns:a16="http://schemas.microsoft.com/office/drawing/2014/main" id="{B1F5F17C-630C-2DB0-C17B-0AEB089B6D7C}"/>
              </a:ext>
            </a:extLst>
          </p:cNvPr>
          <p:cNvSpPr txBox="1"/>
          <p:nvPr/>
        </p:nvSpPr>
        <p:spPr>
          <a:xfrm>
            <a:off x="7151070" y="3973716"/>
            <a:ext cx="1670749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OBCComposition</a:t>
            </a:r>
            <a:endParaRPr sz="12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62;g8a3887dafc_0_969">
            <a:extLst>
              <a:ext uri="{FF2B5EF4-FFF2-40B4-BE49-F238E27FC236}">
                <a16:creationId xmlns:a16="http://schemas.microsoft.com/office/drawing/2014/main" id="{04878C0B-2A15-1538-37EF-C6B6167DB36A}"/>
              </a:ext>
            </a:extLst>
          </p:cNvPr>
          <p:cNvSpPr txBox="1"/>
          <p:nvPr/>
        </p:nvSpPr>
        <p:spPr>
          <a:xfrm>
            <a:off x="6096000" y="3309416"/>
            <a:ext cx="18861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TopLevelComposition</a:t>
            </a:r>
            <a:endParaRPr sz="12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63;g8a3887dafc_0_969">
            <a:extLst>
              <a:ext uri="{FF2B5EF4-FFF2-40B4-BE49-F238E27FC236}">
                <a16:creationId xmlns:a16="http://schemas.microsoft.com/office/drawing/2014/main" id="{9157F87B-44E6-2B60-ABB7-A331DD8EBD06}"/>
              </a:ext>
            </a:extLst>
          </p:cNvPr>
          <p:cNvSpPr txBox="1"/>
          <p:nvPr/>
        </p:nvSpPr>
        <p:spPr>
          <a:xfrm>
            <a:off x="4224446" y="4811916"/>
            <a:ext cx="2022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ErrHndlComposition</a:t>
            </a:r>
            <a:endParaRPr sz="1200"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4007-9507-2B0B-8518-5DFD45D2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Compositions</a:t>
            </a:r>
            <a:endParaRPr lang="en-US" dirty="0"/>
          </a:p>
        </p:txBody>
      </p:sp>
      <p:pic>
        <p:nvPicPr>
          <p:cNvPr id="4" name="Google Shape;841;g8a3887dafc_0_947">
            <a:extLst>
              <a:ext uri="{FF2B5EF4-FFF2-40B4-BE49-F238E27FC236}">
                <a16:creationId xmlns:a16="http://schemas.microsoft.com/office/drawing/2014/main" id="{C72C99FA-C3FD-2407-3491-397E1C55C5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996" y="2646696"/>
            <a:ext cx="5571618" cy="26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a3887dafc_0_990"/>
          <p:cNvSpPr txBox="1"/>
          <p:nvPr/>
        </p:nvSpPr>
        <p:spPr>
          <a:xfrm>
            <a:off x="7782483" y="0"/>
            <a:ext cx="41181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Compositions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8a3887dafc_0_990"/>
          <p:cNvSpPr txBox="1"/>
          <p:nvPr/>
        </p:nvSpPr>
        <p:spPr>
          <a:xfrm>
            <a:off x="448904" y="645979"/>
            <a:ext cx="7203180" cy="1289400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- SWCs of the </a:t>
            </a:r>
            <a:r>
              <a:rPr lang="en-US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same composition </a:t>
            </a: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are connected via </a:t>
            </a:r>
            <a:r>
              <a:rPr lang="en-US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Assembly Connectors</a:t>
            </a:r>
            <a:endParaRPr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endParaRPr lang="en-US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- SWCs of </a:t>
            </a:r>
            <a:r>
              <a:rPr lang="en-US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different compositions </a:t>
            </a: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are connected via </a:t>
            </a:r>
            <a:r>
              <a:rPr lang="en-US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Delegation Connectors</a:t>
            </a:r>
            <a:endParaRPr b="1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g8a3887dafc_0_990"/>
          <p:cNvSpPr/>
          <p:nvPr/>
        </p:nvSpPr>
        <p:spPr>
          <a:xfrm>
            <a:off x="612182" y="3019633"/>
            <a:ext cx="6297600" cy="2709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3" name="Google Shape;873;g8a3887dafc_0_990"/>
          <p:cNvSpPr/>
          <p:nvPr/>
        </p:nvSpPr>
        <p:spPr>
          <a:xfrm>
            <a:off x="3902448" y="3274433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4" name="Google Shape;874;g8a3887dafc_0_990"/>
          <p:cNvSpPr/>
          <p:nvPr/>
        </p:nvSpPr>
        <p:spPr>
          <a:xfrm>
            <a:off x="4202607" y="4072233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5" name="Google Shape;875;g8a3887dafc_0_990"/>
          <p:cNvSpPr/>
          <p:nvPr/>
        </p:nvSpPr>
        <p:spPr>
          <a:xfrm>
            <a:off x="4873282" y="4720358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6" name="Google Shape;876;g8a3887dafc_0_990"/>
          <p:cNvSpPr/>
          <p:nvPr/>
        </p:nvSpPr>
        <p:spPr>
          <a:xfrm>
            <a:off x="5322807" y="3626133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7" name="Google Shape;877;g8a3887dafc_0_990"/>
          <p:cNvSpPr/>
          <p:nvPr/>
        </p:nvSpPr>
        <p:spPr>
          <a:xfrm>
            <a:off x="917473" y="3274433"/>
            <a:ext cx="2660400" cy="2175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8" name="Google Shape;878;g8a3887dafc_0_990"/>
          <p:cNvSpPr/>
          <p:nvPr/>
        </p:nvSpPr>
        <p:spPr>
          <a:xfrm>
            <a:off x="1217632" y="4072233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79" name="Google Shape;879;g8a3887dafc_0_990"/>
          <p:cNvSpPr/>
          <p:nvPr/>
        </p:nvSpPr>
        <p:spPr>
          <a:xfrm>
            <a:off x="1888307" y="4720358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80" name="Google Shape;880;g8a3887dafc_0_990"/>
          <p:cNvSpPr/>
          <p:nvPr/>
        </p:nvSpPr>
        <p:spPr>
          <a:xfrm>
            <a:off x="2337832" y="3626133"/>
            <a:ext cx="915300" cy="4461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81" name="Google Shape;881;g8a3887dafc_0_990"/>
          <p:cNvSpPr txBox="1"/>
          <p:nvPr/>
        </p:nvSpPr>
        <p:spPr>
          <a:xfrm>
            <a:off x="917482" y="3274433"/>
            <a:ext cx="1840184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DiagComposition</a:t>
            </a:r>
            <a:endParaRPr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8a3887dafc_0_990"/>
          <p:cNvSpPr txBox="1"/>
          <p:nvPr/>
        </p:nvSpPr>
        <p:spPr>
          <a:xfrm>
            <a:off x="3920307" y="3274433"/>
            <a:ext cx="1773468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OBCComposition</a:t>
            </a:r>
            <a:endParaRPr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8a3887dafc_0_990"/>
          <p:cNvSpPr txBox="1"/>
          <p:nvPr/>
        </p:nvSpPr>
        <p:spPr>
          <a:xfrm>
            <a:off x="612181" y="2610133"/>
            <a:ext cx="2242141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 err="1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TopLevelComposition</a:t>
            </a:r>
            <a:endParaRPr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884" name="Google Shape;884;g8a3887dafc_0_990"/>
          <p:cNvCxnSpPr>
            <a:stCxn id="876" idx="2"/>
            <a:endCxn id="875" idx="0"/>
          </p:cNvCxnSpPr>
          <p:nvPr/>
        </p:nvCxnSpPr>
        <p:spPr>
          <a:xfrm rot="5400000">
            <a:off x="5231757" y="4171533"/>
            <a:ext cx="648000" cy="4494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5" name="Google Shape;885;g8a3887dafc_0_990"/>
          <p:cNvCxnSpPr>
            <a:stCxn id="880" idx="2"/>
            <a:endCxn id="879" idx="0"/>
          </p:cNvCxnSpPr>
          <p:nvPr/>
        </p:nvCxnSpPr>
        <p:spPr>
          <a:xfrm rot="5400000">
            <a:off x="2246782" y="4171533"/>
            <a:ext cx="648000" cy="4494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6" name="Google Shape;886;g8a3887dafc_0_990"/>
          <p:cNvCxnSpPr>
            <a:stCxn id="878" idx="0"/>
            <a:endCxn id="880" idx="1"/>
          </p:cNvCxnSpPr>
          <p:nvPr/>
        </p:nvCxnSpPr>
        <p:spPr>
          <a:xfrm rot="-5400000">
            <a:off x="1895182" y="3629433"/>
            <a:ext cx="222900" cy="662700"/>
          </a:xfrm>
          <a:prstGeom prst="bentConnector2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7" name="Google Shape;887;g8a3887dafc_0_990"/>
          <p:cNvCxnSpPr>
            <a:stCxn id="880" idx="3"/>
            <a:endCxn id="874" idx="1"/>
          </p:cNvCxnSpPr>
          <p:nvPr/>
        </p:nvCxnSpPr>
        <p:spPr>
          <a:xfrm>
            <a:off x="3253132" y="3849183"/>
            <a:ext cx="949500" cy="446100"/>
          </a:xfrm>
          <a:prstGeom prst="bentConnector3">
            <a:avLst>
              <a:gd name="adj1" fmla="val 49999"/>
            </a:avLst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8" name="Google Shape;888;g8a3887dafc_0_990"/>
          <p:cNvSpPr txBox="1"/>
          <p:nvPr/>
        </p:nvSpPr>
        <p:spPr>
          <a:xfrm>
            <a:off x="1198157" y="3702483"/>
            <a:ext cx="5532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Asm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8a3887dafc_0_990"/>
          <p:cNvSpPr txBox="1"/>
          <p:nvPr/>
        </p:nvSpPr>
        <p:spPr>
          <a:xfrm>
            <a:off x="2264956" y="4083483"/>
            <a:ext cx="662699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Asm</a:t>
            </a:r>
            <a:endParaRPr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8a3887dafc_0_990"/>
          <p:cNvSpPr txBox="1"/>
          <p:nvPr/>
        </p:nvSpPr>
        <p:spPr>
          <a:xfrm>
            <a:off x="5236757" y="4083483"/>
            <a:ext cx="69765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 err="1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Asm</a:t>
            </a:r>
            <a:endParaRPr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8a3887dafc_0_990"/>
          <p:cNvSpPr txBox="1"/>
          <p:nvPr/>
        </p:nvSpPr>
        <p:spPr>
          <a:xfrm>
            <a:off x="3195091" y="3820333"/>
            <a:ext cx="682775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 err="1">
                <a:solidFill>
                  <a:srgbClr val="FFF2CC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Delg</a:t>
            </a:r>
            <a:endParaRPr i="0" u="none" strike="noStrike" cap="none" dirty="0">
              <a:solidFill>
                <a:srgbClr val="FFF2CC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892" name="Google Shape;892;g8a3887dafc_0_9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8069" y="2381729"/>
            <a:ext cx="43517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a3887dafc_0_996"/>
          <p:cNvSpPr/>
          <p:nvPr/>
        </p:nvSpPr>
        <p:spPr>
          <a:xfrm>
            <a:off x="543075" y="4944936"/>
            <a:ext cx="11022300" cy="92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0"/>
            </a:endParaRPr>
          </a:p>
        </p:txBody>
      </p:sp>
      <p:sp>
        <p:nvSpPr>
          <p:cNvPr id="901" name="Google Shape;901;g8a3887dafc_0_996"/>
          <p:cNvSpPr/>
          <p:nvPr/>
        </p:nvSpPr>
        <p:spPr>
          <a:xfrm>
            <a:off x="543050" y="901011"/>
            <a:ext cx="11022300" cy="379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2" name="Google Shape;902;g8a3887dafc_0_996"/>
          <p:cNvSpPr/>
          <p:nvPr/>
        </p:nvSpPr>
        <p:spPr>
          <a:xfrm>
            <a:off x="9858075" y="2536949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3" name="Google Shape;903;g8a3887dafc_0_996"/>
          <p:cNvSpPr/>
          <p:nvPr/>
        </p:nvSpPr>
        <p:spPr>
          <a:xfrm>
            <a:off x="9858075" y="1485161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4" name="Google Shape;904;g8a3887dafc_0_996"/>
          <p:cNvSpPr/>
          <p:nvPr/>
        </p:nvSpPr>
        <p:spPr>
          <a:xfrm>
            <a:off x="900350" y="1258336"/>
            <a:ext cx="3770700" cy="300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5" name="Google Shape;905;g8a3887dafc_0_996"/>
          <p:cNvSpPr/>
          <p:nvPr/>
        </p:nvSpPr>
        <p:spPr>
          <a:xfrm>
            <a:off x="5443025" y="1258336"/>
            <a:ext cx="3674400" cy="3005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6" name="Google Shape;906;g8a3887dafc_0_996"/>
          <p:cNvSpPr/>
          <p:nvPr/>
        </p:nvSpPr>
        <p:spPr>
          <a:xfrm>
            <a:off x="9858075" y="3588736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7" name="Google Shape;907;g8a3887dafc_0_996"/>
          <p:cNvSpPr/>
          <p:nvPr/>
        </p:nvSpPr>
        <p:spPr>
          <a:xfrm>
            <a:off x="6140575" y="1545411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8" name="Google Shape;908;g8a3887dafc_0_996"/>
          <p:cNvSpPr/>
          <p:nvPr/>
        </p:nvSpPr>
        <p:spPr>
          <a:xfrm>
            <a:off x="7438800" y="2489836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09" name="Google Shape;909;g8a3887dafc_0_996"/>
          <p:cNvSpPr/>
          <p:nvPr/>
        </p:nvSpPr>
        <p:spPr>
          <a:xfrm>
            <a:off x="3072500" y="2094036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10" name="Google Shape;910;g8a3887dafc_0_996"/>
          <p:cNvSpPr/>
          <p:nvPr/>
        </p:nvSpPr>
        <p:spPr>
          <a:xfrm>
            <a:off x="3072500" y="2885611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11" name="Google Shape;911;g8a3887dafc_0_996"/>
          <p:cNvSpPr/>
          <p:nvPr/>
        </p:nvSpPr>
        <p:spPr>
          <a:xfrm>
            <a:off x="1156925" y="1487699"/>
            <a:ext cx="1627200" cy="2372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12" name="Google Shape;912;g8a3887dafc_0_996"/>
          <p:cNvSpPr/>
          <p:nvPr/>
        </p:nvSpPr>
        <p:spPr>
          <a:xfrm>
            <a:off x="5945188" y="3286611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13" name="Google Shape;913;g8a3887dafc_0_996"/>
          <p:cNvSpPr/>
          <p:nvPr/>
        </p:nvSpPr>
        <p:spPr>
          <a:xfrm>
            <a:off x="1391550" y="1810611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914" name="Google Shape;914;g8a3887dafc_0_996"/>
          <p:cNvSpPr/>
          <p:nvPr/>
        </p:nvSpPr>
        <p:spPr>
          <a:xfrm>
            <a:off x="1391550" y="3032236"/>
            <a:ext cx="1112700" cy="5424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>
                <a:solidFill>
                  <a:srgbClr val="666666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i="0" u="none" strike="noStrike" cap="none">
              <a:solidFill>
                <a:srgbClr val="666666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915" name="Google Shape;915;g8a3887dafc_0_996"/>
          <p:cNvCxnSpPr>
            <a:stCxn id="907" idx="3"/>
            <a:endCxn id="908" idx="0"/>
          </p:cNvCxnSpPr>
          <p:nvPr/>
        </p:nvCxnSpPr>
        <p:spPr>
          <a:xfrm>
            <a:off x="7253275" y="1816611"/>
            <a:ext cx="741900" cy="6732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6" name="Google Shape;916;g8a3887dafc_0_996"/>
          <p:cNvCxnSpPr>
            <a:stCxn id="907" idx="2"/>
            <a:endCxn id="912" idx="0"/>
          </p:cNvCxnSpPr>
          <p:nvPr/>
        </p:nvCxnSpPr>
        <p:spPr>
          <a:xfrm rot="5400000">
            <a:off x="5999875" y="2589561"/>
            <a:ext cx="1198800" cy="195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7" name="Google Shape;917;g8a3887dafc_0_996"/>
          <p:cNvCxnSpPr>
            <a:stCxn id="907" idx="2"/>
            <a:endCxn id="908" idx="1"/>
          </p:cNvCxnSpPr>
          <p:nvPr/>
        </p:nvCxnSpPr>
        <p:spPr>
          <a:xfrm rot="-5400000" flipH="1">
            <a:off x="6731275" y="2053461"/>
            <a:ext cx="673200" cy="741900"/>
          </a:xfrm>
          <a:prstGeom prst="bentConnector2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8" name="Google Shape;918;g8a3887dafc_0_996"/>
          <p:cNvCxnSpPr>
            <a:stCxn id="913" idx="2"/>
            <a:endCxn id="914" idx="0"/>
          </p:cNvCxnSpPr>
          <p:nvPr/>
        </p:nvCxnSpPr>
        <p:spPr>
          <a:xfrm rot="-5400000" flipH="1">
            <a:off x="1608600" y="2692311"/>
            <a:ext cx="6792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9" name="Google Shape;919;g8a3887dafc_0_996"/>
          <p:cNvCxnSpPr>
            <a:stCxn id="907" idx="1"/>
          </p:cNvCxnSpPr>
          <p:nvPr/>
        </p:nvCxnSpPr>
        <p:spPr>
          <a:xfrm rot="10800000">
            <a:off x="5442475" y="1816611"/>
            <a:ext cx="698100" cy="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0" name="Google Shape;920;g8a3887dafc_0_996"/>
          <p:cNvCxnSpPr>
            <a:stCxn id="912" idx="1"/>
          </p:cNvCxnSpPr>
          <p:nvPr/>
        </p:nvCxnSpPr>
        <p:spPr>
          <a:xfrm rot="10800000">
            <a:off x="5442388" y="3557811"/>
            <a:ext cx="502800" cy="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1" name="Google Shape;921;g8a3887dafc_0_996"/>
          <p:cNvCxnSpPr>
            <a:stCxn id="909" idx="3"/>
          </p:cNvCxnSpPr>
          <p:nvPr/>
        </p:nvCxnSpPr>
        <p:spPr>
          <a:xfrm>
            <a:off x="4185200" y="2365236"/>
            <a:ext cx="486000" cy="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2" name="Google Shape;922;g8a3887dafc_0_996"/>
          <p:cNvCxnSpPr>
            <a:stCxn id="910" idx="3"/>
          </p:cNvCxnSpPr>
          <p:nvPr/>
        </p:nvCxnSpPr>
        <p:spPr>
          <a:xfrm>
            <a:off x="4185200" y="3156811"/>
            <a:ext cx="486000" cy="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3" name="Google Shape;923;g8a3887dafc_0_996"/>
          <p:cNvCxnSpPr/>
          <p:nvPr/>
        </p:nvCxnSpPr>
        <p:spPr>
          <a:xfrm>
            <a:off x="4661400" y="3181861"/>
            <a:ext cx="807600" cy="39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4" name="Google Shape;924;g8a3887dafc_0_996"/>
          <p:cNvCxnSpPr/>
          <p:nvPr/>
        </p:nvCxnSpPr>
        <p:spPr>
          <a:xfrm>
            <a:off x="825875" y="5199936"/>
            <a:ext cx="12777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5" name="Google Shape;925;g8a3887dafc_0_996"/>
          <p:cNvCxnSpPr/>
          <p:nvPr/>
        </p:nvCxnSpPr>
        <p:spPr>
          <a:xfrm>
            <a:off x="825875" y="5657136"/>
            <a:ext cx="1277700" cy="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6" name="Google Shape;926;g8a3887dafc_0_996"/>
          <p:cNvSpPr txBox="1"/>
          <p:nvPr/>
        </p:nvSpPr>
        <p:spPr>
          <a:xfrm>
            <a:off x="2266050" y="4951611"/>
            <a:ext cx="7379266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Assembly Connector (SWCs or Compositions at the same level) - P to R</a:t>
            </a:r>
            <a:endParaRPr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8a3887dafc_0_996"/>
          <p:cNvSpPr txBox="1"/>
          <p:nvPr/>
        </p:nvSpPr>
        <p:spPr>
          <a:xfrm>
            <a:off x="2303099" y="5448786"/>
            <a:ext cx="8068121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Delegation Connector (SWCs or Compositions at different level) - P to P or R to R</a:t>
            </a:r>
            <a:endParaRPr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928" name="Google Shape;928;g8a3887dafc_0_996"/>
          <p:cNvCxnSpPr>
            <a:stCxn id="914" idx="2"/>
          </p:cNvCxnSpPr>
          <p:nvPr/>
        </p:nvCxnSpPr>
        <p:spPr>
          <a:xfrm rot="-5400000" flipH="1">
            <a:off x="2259750" y="3262786"/>
            <a:ext cx="183000" cy="806700"/>
          </a:xfrm>
          <a:prstGeom prst="bentConnector2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9" name="Google Shape;929;g8a3887dafc_0_996"/>
          <p:cNvCxnSpPr/>
          <p:nvPr/>
        </p:nvCxnSpPr>
        <p:spPr>
          <a:xfrm>
            <a:off x="2766775" y="3769561"/>
            <a:ext cx="1916400" cy="277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0" name="Google Shape;930;g8a3887dafc_0_996"/>
          <p:cNvCxnSpPr>
            <a:stCxn id="903" idx="2"/>
            <a:endCxn id="902" idx="0"/>
          </p:cNvCxnSpPr>
          <p:nvPr/>
        </p:nvCxnSpPr>
        <p:spPr>
          <a:xfrm>
            <a:off x="10414425" y="2027561"/>
            <a:ext cx="0" cy="509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1" name="Google Shape;931;g8a3887dafc_0_996"/>
          <p:cNvCxnSpPr>
            <a:stCxn id="902" idx="2"/>
            <a:endCxn id="906" idx="0"/>
          </p:cNvCxnSpPr>
          <p:nvPr/>
        </p:nvCxnSpPr>
        <p:spPr>
          <a:xfrm>
            <a:off x="10414425" y="3079349"/>
            <a:ext cx="0" cy="509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2" name="Google Shape;932;g8a3887dafc_0_996"/>
          <p:cNvCxnSpPr/>
          <p:nvPr/>
        </p:nvCxnSpPr>
        <p:spPr>
          <a:xfrm>
            <a:off x="4683150" y="4058811"/>
            <a:ext cx="771300" cy="12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3" name="Google Shape;933;g8a3887dafc_0_996"/>
          <p:cNvCxnSpPr>
            <a:stCxn id="912" idx="2"/>
          </p:cNvCxnSpPr>
          <p:nvPr/>
        </p:nvCxnSpPr>
        <p:spPr>
          <a:xfrm rot="5400000">
            <a:off x="5857138" y="3438411"/>
            <a:ext cx="253800" cy="1035000"/>
          </a:xfrm>
          <a:prstGeom prst="bentConnector2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4" name="Google Shape;934;g8a3887dafc_0_996"/>
          <p:cNvCxnSpPr>
            <a:stCxn id="903" idx="1"/>
            <a:endCxn id="905" idx="3"/>
          </p:cNvCxnSpPr>
          <p:nvPr/>
        </p:nvCxnSpPr>
        <p:spPr>
          <a:xfrm flipH="1">
            <a:off x="9117375" y="1756361"/>
            <a:ext cx="740700" cy="1004700"/>
          </a:xfrm>
          <a:prstGeom prst="bentConnector3">
            <a:avLst>
              <a:gd name="adj1" fmla="val 4999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5" name="Google Shape;935;g8a3887dafc_0_996"/>
          <p:cNvCxnSpPr>
            <a:stCxn id="908" idx="3"/>
            <a:endCxn id="905" idx="3"/>
          </p:cNvCxnSpPr>
          <p:nvPr/>
        </p:nvCxnSpPr>
        <p:spPr>
          <a:xfrm>
            <a:off x="8551500" y="2761036"/>
            <a:ext cx="565800" cy="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6" name="Google Shape;936;g8a3887dafc_0_996"/>
          <p:cNvSpPr txBox="1"/>
          <p:nvPr/>
        </p:nvSpPr>
        <p:spPr>
          <a:xfrm>
            <a:off x="7237525" y="1399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8a3887dafc_0_996"/>
          <p:cNvSpPr txBox="1"/>
          <p:nvPr/>
        </p:nvSpPr>
        <p:spPr>
          <a:xfrm>
            <a:off x="7999525" y="2161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8a3887dafc_0_996"/>
          <p:cNvSpPr txBox="1"/>
          <p:nvPr/>
        </p:nvSpPr>
        <p:spPr>
          <a:xfrm>
            <a:off x="8456725" y="23904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8a3887dafc_0_996"/>
          <p:cNvSpPr txBox="1"/>
          <p:nvPr/>
        </p:nvSpPr>
        <p:spPr>
          <a:xfrm>
            <a:off x="8913925" y="23904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8a3887dafc_0_996"/>
          <p:cNvSpPr txBox="1"/>
          <p:nvPr/>
        </p:nvSpPr>
        <p:spPr>
          <a:xfrm>
            <a:off x="9599725" y="1399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8a3887dafc_0_996"/>
          <p:cNvSpPr txBox="1"/>
          <p:nvPr/>
        </p:nvSpPr>
        <p:spPr>
          <a:xfrm>
            <a:off x="5865925" y="13998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8a3887dafc_0_996"/>
          <p:cNvSpPr txBox="1"/>
          <p:nvPr/>
        </p:nvSpPr>
        <p:spPr>
          <a:xfrm>
            <a:off x="5200225" y="1399886"/>
            <a:ext cx="486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R</a:t>
            </a:r>
            <a:endParaRPr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8a3887dafc_0_996"/>
          <p:cNvSpPr txBox="1"/>
          <p:nvPr/>
        </p:nvSpPr>
        <p:spPr>
          <a:xfrm>
            <a:off x="4113325" y="2009486"/>
            <a:ext cx="277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</a:t>
            </a:r>
            <a:endParaRPr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8a3887dafc_0_996"/>
          <p:cNvSpPr txBox="1"/>
          <p:nvPr/>
        </p:nvSpPr>
        <p:spPr>
          <a:xfrm>
            <a:off x="4418125" y="2009486"/>
            <a:ext cx="565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</a:t>
            </a:r>
            <a:endParaRPr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8a3887dafc_0_996"/>
          <p:cNvSpPr txBox="1"/>
          <p:nvPr/>
        </p:nvSpPr>
        <p:spPr>
          <a:xfrm>
            <a:off x="474299" y="495786"/>
            <a:ext cx="241327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Top Level Composition</a:t>
            </a:r>
            <a:endParaRPr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946" name="Google Shape;946;g8a3887dafc_0_996"/>
          <p:cNvCxnSpPr>
            <a:stCxn id="909" idx="0"/>
          </p:cNvCxnSpPr>
          <p:nvPr/>
        </p:nvCxnSpPr>
        <p:spPr>
          <a:xfrm rot="-5400000">
            <a:off x="3194750" y="1324536"/>
            <a:ext cx="1203600" cy="335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" name="Google Shape;923;g8a3887dafc_0_996">
            <a:extLst>
              <a:ext uri="{FF2B5EF4-FFF2-40B4-BE49-F238E27FC236}">
                <a16:creationId xmlns:a16="http://schemas.microsoft.com/office/drawing/2014/main" id="{77FF7EC2-A1EC-2EDB-F241-332DDA841A35}"/>
              </a:ext>
            </a:extLst>
          </p:cNvPr>
          <p:cNvCxnSpPr>
            <a:cxnSpLocks/>
            <a:stCxn id="944" idx="2"/>
            <a:endCxn id="942" idx="2"/>
          </p:cNvCxnSpPr>
          <p:nvPr/>
        </p:nvCxnSpPr>
        <p:spPr>
          <a:xfrm rot="5400000" flipH="1" flipV="1">
            <a:off x="4767325" y="1750286"/>
            <a:ext cx="609600" cy="742200"/>
          </a:xfrm>
          <a:prstGeom prst="bentConnector3">
            <a:avLst>
              <a:gd name="adj1" fmla="val 4934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61;g8b8625f5b2_0_184">
            <a:extLst>
              <a:ext uri="{FF2B5EF4-FFF2-40B4-BE49-F238E27FC236}">
                <a16:creationId xmlns:a16="http://schemas.microsoft.com/office/drawing/2014/main" id="{DCCA3A8A-B45F-29AA-8818-C7EBD75F9D7E}"/>
              </a:ext>
            </a:extLst>
          </p:cNvPr>
          <p:cNvSpPr txBox="1"/>
          <p:nvPr/>
        </p:nvSpPr>
        <p:spPr>
          <a:xfrm>
            <a:off x="2939926" y="2134824"/>
            <a:ext cx="6312150" cy="1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lang="en-US" sz="7300" b="1" dirty="0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Seat Control</a:t>
            </a:r>
            <a:endParaRPr sz="900" b="0" i="0" u="none" strike="noStrike" cap="none" dirty="0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62;g8b8625f5b2_0_184">
            <a:extLst>
              <a:ext uri="{FF2B5EF4-FFF2-40B4-BE49-F238E27FC236}">
                <a16:creationId xmlns:a16="http://schemas.microsoft.com/office/drawing/2014/main" id="{4FD40674-E884-2966-1EC2-1640ADE6A403}"/>
              </a:ext>
            </a:extLst>
          </p:cNvPr>
          <p:cNvSpPr txBox="1"/>
          <p:nvPr/>
        </p:nvSpPr>
        <p:spPr>
          <a:xfrm>
            <a:off x="2512426" y="986106"/>
            <a:ext cx="7167150" cy="630135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Task 1: </a:t>
            </a:r>
            <a:r>
              <a:rPr lang="en-US" sz="2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Application Design</a:t>
            </a:r>
            <a:endParaRPr sz="9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63;g8b8625f5b2_0_184">
            <a:extLst>
              <a:ext uri="{FF2B5EF4-FFF2-40B4-BE49-F238E27FC236}">
                <a16:creationId xmlns:a16="http://schemas.microsoft.com/office/drawing/2014/main" id="{9F4262F4-BDF1-D3A7-0079-7584036E3637}"/>
              </a:ext>
            </a:extLst>
          </p:cNvPr>
          <p:cNvSpPr txBox="1"/>
          <p:nvPr/>
        </p:nvSpPr>
        <p:spPr>
          <a:xfrm>
            <a:off x="2512426" y="4906272"/>
            <a:ext cx="7167150" cy="547439"/>
          </a:xfrm>
          <a:prstGeom prst="rect">
            <a:avLst/>
          </a:prstGeom>
          <a:solidFill>
            <a:srgbClr val="F7DF1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5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r>
              <a:rPr lang="en-US" sz="21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Vehicle Application to control </a:t>
            </a:r>
            <a:r>
              <a:rPr lang="en-US" sz="21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Driver Seat</a:t>
            </a:r>
            <a:endParaRPr sz="9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4;g8b8625f5b2_0_184">
            <a:extLst>
              <a:ext uri="{FF2B5EF4-FFF2-40B4-BE49-F238E27FC236}">
                <a16:creationId xmlns:a16="http://schemas.microsoft.com/office/drawing/2014/main" id="{45826921-8DA3-B401-C363-4B0136C37193}"/>
              </a:ext>
            </a:extLst>
          </p:cNvPr>
          <p:cNvSpPr/>
          <p:nvPr/>
        </p:nvSpPr>
        <p:spPr>
          <a:xfrm>
            <a:off x="5177739" y="4292867"/>
            <a:ext cx="1558182" cy="327152"/>
          </a:xfrm>
          <a:custGeom>
            <a:avLst/>
            <a:gdLst/>
            <a:ahLst/>
            <a:cxnLst/>
            <a:rect l="l" t="t" r="r" b="b"/>
            <a:pathLst>
              <a:path w="1947727" h="408940" extrusionOk="0">
                <a:moveTo>
                  <a:pt x="1741987" y="0"/>
                </a:moveTo>
                <a:cubicBezTo>
                  <a:pt x="1641657" y="0"/>
                  <a:pt x="1559107" y="72390"/>
                  <a:pt x="1540057" y="166370"/>
                </a:cubicBezTo>
                <a:lnTo>
                  <a:pt x="406400" y="166370"/>
                </a:lnTo>
                <a:cubicBezTo>
                  <a:pt x="388620" y="71120"/>
                  <a:pt x="304800" y="0"/>
                  <a:pt x="204470" y="0"/>
                </a:cubicBezTo>
                <a:cubicBezTo>
                  <a:pt x="91440" y="0"/>
                  <a:pt x="0" y="91440"/>
                  <a:pt x="0" y="204470"/>
                </a:cubicBezTo>
                <a:cubicBezTo>
                  <a:pt x="0" y="317500"/>
                  <a:pt x="91440" y="408940"/>
                  <a:pt x="204470" y="408940"/>
                </a:cubicBezTo>
                <a:cubicBezTo>
                  <a:pt x="304800" y="408940"/>
                  <a:pt x="388620" y="337820"/>
                  <a:pt x="406400" y="242570"/>
                </a:cubicBezTo>
                <a:lnTo>
                  <a:pt x="1541327" y="242570"/>
                </a:lnTo>
                <a:cubicBezTo>
                  <a:pt x="1559107" y="337820"/>
                  <a:pt x="1642927" y="408940"/>
                  <a:pt x="1743257" y="408940"/>
                </a:cubicBezTo>
                <a:cubicBezTo>
                  <a:pt x="1856287" y="408940"/>
                  <a:pt x="1947727" y="317500"/>
                  <a:pt x="1947727" y="204470"/>
                </a:cubicBezTo>
                <a:cubicBezTo>
                  <a:pt x="1947727" y="91440"/>
                  <a:pt x="1855017" y="0"/>
                  <a:pt x="1741987" y="0"/>
                </a:cubicBezTo>
                <a:close/>
              </a:path>
            </a:pathLst>
          </a:custGeom>
          <a:solidFill>
            <a:srgbClr val="1A1AE8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174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04A2-3795-CF8D-D42B-00AA729D7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sym typeface="Calibri"/>
              </a:rPr>
              <a:t>Needed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 dirty="0">
                <a:solidFill>
                  <a:schemeClr val="tx1"/>
                </a:solidFill>
                <a:sym typeface="Calibri"/>
              </a:rPr>
              <a:t>Seat Height </a:t>
            </a:r>
            <a:r>
              <a:rPr lang="en-US" sz="1400" b="1" dirty="0">
                <a:solidFill>
                  <a:srgbClr val="1A1AE8"/>
                </a:solidFill>
                <a:sym typeface="Calibri"/>
              </a:rPr>
              <a:t>(1)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endParaRPr lang="en-US" sz="1400" b="1" dirty="0">
              <a:solidFill>
                <a:schemeClr val="tx1"/>
              </a:solidFill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 dirty="0">
                <a:solidFill>
                  <a:schemeClr val="tx1"/>
                </a:solidFill>
                <a:sym typeface="Calibri"/>
              </a:rPr>
              <a:t>Seat Slide</a:t>
            </a:r>
            <a:r>
              <a:rPr lang="en-US" sz="1400" dirty="0">
                <a:solidFill>
                  <a:srgbClr val="1A1AE8"/>
                </a:solidFill>
                <a:sym typeface="Calibri"/>
              </a:rPr>
              <a:t> </a:t>
            </a:r>
            <a:r>
              <a:rPr lang="en-US" sz="1400" b="1" dirty="0">
                <a:solidFill>
                  <a:srgbClr val="1A1AE8"/>
                </a:solidFill>
                <a:sym typeface="Calibri"/>
              </a:rPr>
              <a:t>(4)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endParaRPr lang="en-US" sz="1400" b="1" dirty="0">
              <a:solidFill>
                <a:schemeClr val="tx1"/>
              </a:solidFill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 dirty="0">
                <a:solidFill>
                  <a:schemeClr val="tx1"/>
                </a:solidFill>
                <a:sym typeface="Calibri"/>
              </a:rPr>
              <a:t>Seat Inclination </a:t>
            </a:r>
            <a:r>
              <a:rPr lang="en-US" sz="1400" b="1" dirty="0">
                <a:solidFill>
                  <a:srgbClr val="1A1AE8"/>
                </a:solidFill>
                <a:sym typeface="Calibri"/>
              </a:rPr>
              <a:t>(5)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endParaRPr lang="en-US" sz="1400" b="1" dirty="0">
              <a:solidFill>
                <a:schemeClr val="tx1"/>
              </a:solidFill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2200"/>
              <a:buFont typeface="Calibri"/>
              <a:buChar char="-"/>
            </a:pPr>
            <a:r>
              <a:rPr lang="en-US" sz="1400" b="1" dirty="0">
                <a:solidFill>
                  <a:srgbClr val="1A1AE8"/>
                </a:solidFill>
                <a:sym typeface="Calibri"/>
              </a:rPr>
              <a:t>Auto/Manual </a:t>
            </a:r>
            <a:r>
              <a:rPr lang="en-US" sz="1400" dirty="0">
                <a:solidFill>
                  <a:schemeClr val="tx1"/>
                </a:solidFill>
                <a:sym typeface="Calibri"/>
              </a:rPr>
              <a:t>Setting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72" name="Google Shape;972;g8b8625f5b2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830" y="2532160"/>
            <a:ext cx="6974146" cy="257894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g8b8625f5b2_0_203"/>
          <p:cNvSpPr txBox="1"/>
          <p:nvPr/>
        </p:nvSpPr>
        <p:spPr>
          <a:xfrm>
            <a:off x="2572319" y="6258025"/>
            <a:ext cx="7480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</a:rPr>
              <a:t>https://www.autosar.org/fileadmin/standards/R21-11/CP/AUTOSAR_EXP_AIBodyAndComfort.pdf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4730-D462-C541-FFD3-463C69A1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 1: App Design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g8b8625f5b2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41" y="1750913"/>
            <a:ext cx="8429625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00B893-2E44-2A27-EE51-88D4295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Task 1: Solution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3887dafc_0_134"/>
          <p:cNvSpPr/>
          <p:nvPr/>
        </p:nvSpPr>
        <p:spPr>
          <a:xfrm>
            <a:off x="3058510" y="3040865"/>
            <a:ext cx="5688900" cy="626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8a3887dafc_0_134"/>
          <p:cNvSpPr/>
          <p:nvPr/>
        </p:nvSpPr>
        <p:spPr>
          <a:xfrm>
            <a:off x="3058510" y="2217965"/>
            <a:ext cx="5688900" cy="626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8a3887dafc_0_134"/>
          <p:cNvSpPr/>
          <p:nvPr/>
        </p:nvSpPr>
        <p:spPr>
          <a:xfrm>
            <a:off x="3058510" y="2306615"/>
            <a:ext cx="5688900" cy="6267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Application</a:t>
            </a:r>
            <a:endParaRPr sz="18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62" name="Google Shape;162;g8a3887dafc_0_134"/>
          <p:cNvSpPr/>
          <p:nvPr/>
        </p:nvSpPr>
        <p:spPr>
          <a:xfrm>
            <a:off x="3058510" y="3117065"/>
            <a:ext cx="5688900" cy="6267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RTE</a:t>
            </a:r>
            <a:endParaRPr sz="18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63" name="Google Shape;163;g8a3887dafc_0_134"/>
          <p:cNvSpPr/>
          <p:nvPr/>
        </p:nvSpPr>
        <p:spPr>
          <a:xfrm>
            <a:off x="3058510" y="3855190"/>
            <a:ext cx="5688900" cy="1904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8a3887dafc_0_134"/>
          <p:cNvSpPr/>
          <p:nvPr/>
        </p:nvSpPr>
        <p:spPr>
          <a:xfrm>
            <a:off x="3064535" y="3939965"/>
            <a:ext cx="5688900" cy="19044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BSW</a:t>
            </a:r>
            <a:endParaRPr sz="1800" i="0" u="none" strike="noStrike" cap="none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52576-CD04-A70D-6F85-08BFA88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AUTOSAR Layers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7;g8b8625f5b2_0_224">
            <a:extLst>
              <a:ext uri="{FF2B5EF4-FFF2-40B4-BE49-F238E27FC236}">
                <a16:creationId xmlns:a16="http://schemas.microsoft.com/office/drawing/2014/main" id="{7C573888-33C0-9F7B-DE5D-0A2690EEAA1D}"/>
              </a:ext>
            </a:extLst>
          </p:cNvPr>
          <p:cNvSpPr txBox="1"/>
          <p:nvPr/>
        </p:nvSpPr>
        <p:spPr>
          <a:xfrm>
            <a:off x="2939925" y="2766824"/>
            <a:ext cx="6312000" cy="1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lang="en-US" sz="7300" b="1" dirty="0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900" b="0" i="0" u="none" strike="noStrike" cap="none" dirty="0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943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2;g8ba91abe73_0_0">
            <a:extLst>
              <a:ext uri="{FF2B5EF4-FFF2-40B4-BE49-F238E27FC236}">
                <a16:creationId xmlns:a16="http://schemas.microsoft.com/office/drawing/2014/main" id="{524BC3FC-1DF7-2E18-BB23-B33CF40C55F7}"/>
              </a:ext>
            </a:extLst>
          </p:cNvPr>
          <p:cNvSpPr txBox="1"/>
          <p:nvPr/>
        </p:nvSpPr>
        <p:spPr>
          <a:xfrm>
            <a:off x="2939925" y="2766824"/>
            <a:ext cx="6312000" cy="13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lang="en-US" sz="7300" b="1" dirty="0">
                <a:solidFill>
                  <a:srgbClr val="1A1AE8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 sz="900" b="0" i="0" u="none" strike="noStrike" cap="none" dirty="0">
              <a:solidFill>
                <a:srgbClr val="1A1A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5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3070-EA97-FBE0-4451-F2ED060385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F7DF1E"/>
              </a:buClr>
            </a:pPr>
            <a:r>
              <a:rPr lang="en-US" dirty="0"/>
              <a:t>- The </a:t>
            </a:r>
            <a:r>
              <a:rPr lang="en-US" b="1" dirty="0"/>
              <a:t>top layer </a:t>
            </a:r>
            <a:r>
              <a:rPr lang="en-US" dirty="0"/>
              <a:t>in AUTOSAR software architecture</a:t>
            </a:r>
          </a:p>
          <a:p>
            <a:pPr>
              <a:buClr>
                <a:srgbClr val="F7DF1E"/>
              </a:buClr>
            </a:pPr>
            <a:endParaRPr lang="en-US" dirty="0"/>
          </a:p>
          <a:p>
            <a:pPr>
              <a:buClr>
                <a:srgbClr val="F7DF1E"/>
              </a:buClr>
            </a:pPr>
            <a:r>
              <a:rPr lang="en-US" dirty="0"/>
              <a:t>- Many Applications </a:t>
            </a:r>
            <a:r>
              <a:rPr lang="en-US" b="1" dirty="0"/>
              <a:t>drive the Vehicle </a:t>
            </a:r>
            <a:r>
              <a:rPr lang="en-US" dirty="0"/>
              <a:t>System</a:t>
            </a:r>
          </a:p>
          <a:p>
            <a:pPr marL="393700" indent="-342900">
              <a:buClr>
                <a:srgbClr val="F7DF1E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>
                <a:srgbClr val="F7DF1E"/>
              </a:buClr>
            </a:pPr>
            <a:r>
              <a:rPr lang="en-US" dirty="0"/>
              <a:t>- </a:t>
            </a:r>
            <a:r>
              <a:rPr lang="en-US" b="1" dirty="0"/>
              <a:t>Examples</a:t>
            </a:r>
          </a:p>
          <a:p>
            <a:pPr>
              <a:buClr>
                <a:srgbClr val="F7DF1E"/>
              </a:buClr>
            </a:pPr>
            <a:r>
              <a:rPr lang="en-US" dirty="0"/>
              <a:t>	- OBC (On Board Charger)</a:t>
            </a:r>
          </a:p>
          <a:p>
            <a:pPr>
              <a:buClr>
                <a:srgbClr val="F7DF1E"/>
              </a:buClr>
            </a:pPr>
            <a:r>
              <a:rPr lang="en-US" dirty="0"/>
              <a:t>	- ADAS (Automated Driving and Driver Assistance)</a:t>
            </a:r>
          </a:p>
          <a:p>
            <a:pPr>
              <a:buClr>
                <a:srgbClr val="F7DF1E"/>
              </a:buClr>
            </a:pPr>
            <a:r>
              <a:rPr lang="en-US" dirty="0"/>
              <a:t>	- V2X (Vehicle-to-everything)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AE660-4499-327B-2817-CB1F7930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3887dafc_0_190"/>
          <p:cNvSpPr/>
          <p:nvPr/>
        </p:nvSpPr>
        <p:spPr>
          <a:xfrm>
            <a:off x="589930" y="604080"/>
            <a:ext cx="11022300" cy="3471300"/>
          </a:xfrm>
          <a:prstGeom prst="rect">
            <a:avLst/>
          </a:prstGeom>
          <a:solidFill>
            <a:srgbClr val="0033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83" name="Google Shape;183;g8a3887dafc_0_190"/>
          <p:cNvSpPr/>
          <p:nvPr/>
        </p:nvSpPr>
        <p:spPr>
          <a:xfrm>
            <a:off x="957530" y="107410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84" name="Google Shape;184;g8a3887dafc_0_190"/>
          <p:cNvSpPr/>
          <p:nvPr/>
        </p:nvSpPr>
        <p:spPr>
          <a:xfrm>
            <a:off x="957530" y="3676330"/>
            <a:ext cx="10320300" cy="25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CAN/LIN/Eth/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FlexRay</a:t>
            </a:r>
            <a:endParaRPr sz="13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85" name="Google Shape;185;g8a3887dafc_0_190"/>
          <p:cNvSpPr/>
          <p:nvPr/>
        </p:nvSpPr>
        <p:spPr>
          <a:xfrm>
            <a:off x="4203130" y="1074105"/>
            <a:ext cx="28479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86" name="Google Shape;186;g8a3887dafc_0_190"/>
          <p:cNvSpPr/>
          <p:nvPr/>
        </p:nvSpPr>
        <p:spPr>
          <a:xfrm>
            <a:off x="8517830" y="1074105"/>
            <a:ext cx="2760000" cy="190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cxnSp>
        <p:nvCxnSpPr>
          <p:cNvPr id="187" name="Google Shape;187;g8a3887dafc_0_190"/>
          <p:cNvCxnSpPr>
            <a:stCxn id="183" idx="2"/>
          </p:cNvCxnSpPr>
          <p:nvPr/>
        </p:nvCxnSpPr>
        <p:spPr>
          <a:xfrm>
            <a:off x="2337530" y="2978505"/>
            <a:ext cx="0" cy="7713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g8a3887dafc_0_190"/>
          <p:cNvCxnSpPr>
            <a:stCxn id="185" idx="2"/>
          </p:cNvCxnSpPr>
          <p:nvPr/>
        </p:nvCxnSpPr>
        <p:spPr>
          <a:xfrm>
            <a:off x="5627080" y="2978505"/>
            <a:ext cx="0" cy="7110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g8a3887dafc_0_190"/>
          <p:cNvCxnSpPr/>
          <p:nvPr/>
        </p:nvCxnSpPr>
        <p:spPr>
          <a:xfrm>
            <a:off x="9897830" y="2913130"/>
            <a:ext cx="0" cy="872700"/>
          </a:xfrm>
          <a:prstGeom prst="straightConnector1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g8a3887dafc_0_190"/>
          <p:cNvSpPr/>
          <p:nvPr/>
        </p:nvSpPr>
        <p:spPr>
          <a:xfrm>
            <a:off x="1162430" y="1230805"/>
            <a:ext cx="723000" cy="5424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91" name="Google Shape;191;g8a3887dafc_0_190"/>
          <p:cNvSpPr/>
          <p:nvPr/>
        </p:nvSpPr>
        <p:spPr>
          <a:xfrm>
            <a:off x="2506255" y="1473443"/>
            <a:ext cx="723000" cy="5424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92" name="Google Shape;192;g8a3887dafc_0_190"/>
          <p:cNvSpPr/>
          <p:nvPr/>
        </p:nvSpPr>
        <p:spPr>
          <a:xfrm>
            <a:off x="4617280" y="1230805"/>
            <a:ext cx="723000" cy="5424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93" name="Google Shape;193;g8a3887dafc_0_190"/>
          <p:cNvSpPr/>
          <p:nvPr/>
        </p:nvSpPr>
        <p:spPr>
          <a:xfrm>
            <a:off x="8645155" y="1154168"/>
            <a:ext cx="723000" cy="542400"/>
          </a:xfrm>
          <a:prstGeom prst="rect">
            <a:avLst/>
          </a:prstGeom>
          <a:solidFill>
            <a:srgbClr val="43B0F1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94" name="Google Shape;194;g8a3887dafc_0_190"/>
          <p:cNvSpPr txBox="1"/>
          <p:nvPr/>
        </p:nvSpPr>
        <p:spPr>
          <a:xfrm>
            <a:off x="881330" y="678580"/>
            <a:ext cx="1004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ECU 1</a:t>
            </a:r>
            <a:endParaRPr sz="14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8a3887dafc_0_190"/>
          <p:cNvSpPr txBox="1"/>
          <p:nvPr/>
        </p:nvSpPr>
        <p:spPr>
          <a:xfrm>
            <a:off x="4157930" y="678580"/>
            <a:ext cx="1004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ECU 2</a:t>
            </a:r>
            <a:endParaRPr sz="14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8a3887dafc_0_190"/>
          <p:cNvSpPr txBox="1"/>
          <p:nvPr/>
        </p:nvSpPr>
        <p:spPr>
          <a:xfrm>
            <a:off x="8501330" y="678580"/>
            <a:ext cx="109479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ECU N</a:t>
            </a:r>
            <a:endParaRPr sz="1400" b="1" i="0" u="none" strike="noStrike" cap="none" dirty="0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8a3887dafc_0_190"/>
          <p:cNvSpPr txBox="1"/>
          <p:nvPr/>
        </p:nvSpPr>
        <p:spPr>
          <a:xfrm>
            <a:off x="7499130" y="1790505"/>
            <a:ext cx="5493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. . . .</a:t>
            </a:r>
            <a:endParaRPr sz="1400" b="1" i="0" u="none" strike="noStrike" cap="none">
              <a:solidFill>
                <a:srgbClr val="FFFFF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a3887dafc_0_190"/>
          <p:cNvSpPr/>
          <p:nvPr/>
        </p:nvSpPr>
        <p:spPr>
          <a:xfrm>
            <a:off x="1363280" y="2065855"/>
            <a:ext cx="723000" cy="54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99" name="Google Shape;199;g8a3887dafc_0_190"/>
          <p:cNvSpPr/>
          <p:nvPr/>
        </p:nvSpPr>
        <p:spPr>
          <a:xfrm>
            <a:off x="10257955" y="1182005"/>
            <a:ext cx="723000" cy="54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00" name="Google Shape;200;g8a3887dafc_0_190"/>
          <p:cNvSpPr/>
          <p:nvPr/>
        </p:nvSpPr>
        <p:spPr>
          <a:xfrm>
            <a:off x="10418355" y="2322155"/>
            <a:ext cx="723000" cy="54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01" name="Google Shape;201;g8a3887dafc_0_190"/>
          <p:cNvSpPr/>
          <p:nvPr/>
        </p:nvSpPr>
        <p:spPr>
          <a:xfrm>
            <a:off x="5854655" y="1523455"/>
            <a:ext cx="723000" cy="54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02" name="Google Shape;202;g8a3887dafc_0_190"/>
          <p:cNvSpPr/>
          <p:nvPr/>
        </p:nvSpPr>
        <p:spPr>
          <a:xfrm>
            <a:off x="4789730" y="2109705"/>
            <a:ext cx="723000" cy="54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03" name="Google Shape;203;g8a3887dafc_0_190"/>
          <p:cNvSpPr/>
          <p:nvPr/>
        </p:nvSpPr>
        <p:spPr>
          <a:xfrm>
            <a:off x="2567730" y="2246655"/>
            <a:ext cx="723000" cy="54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04" name="Google Shape;204;g8a3887dafc_0_190"/>
          <p:cNvSpPr/>
          <p:nvPr/>
        </p:nvSpPr>
        <p:spPr>
          <a:xfrm>
            <a:off x="8645155" y="2065855"/>
            <a:ext cx="723000" cy="54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05" name="Google Shape;205;g8a3887dafc_0_190"/>
          <p:cNvSpPr/>
          <p:nvPr/>
        </p:nvSpPr>
        <p:spPr>
          <a:xfrm>
            <a:off x="9531755" y="1869005"/>
            <a:ext cx="723000" cy="54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SWC</a:t>
            </a:r>
            <a:endParaRPr sz="1400" b="0" i="0" u="none" strike="noStrike" cap="none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" name="Google Shape;142;p6">
            <a:extLst>
              <a:ext uri="{FF2B5EF4-FFF2-40B4-BE49-F238E27FC236}">
                <a16:creationId xmlns:a16="http://schemas.microsoft.com/office/drawing/2014/main" id="{2EBC6207-1C90-2D4D-464E-F1DAD25CA9B3}"/>
              </a:ext>
            </a:extLst>
          </p:cNvPr>
          <p:cNvSpPr/>
          <p:nvPr/>
        </p:nvSpPr>
        <p:spPr>
          <a:xfrm>
            <a:off x="589930" y="4306192"/>
            <a:ext cx="9163570" cy="1937748"/>
          </a:xfrm>
          <a:custGeom>
            <a:avLst/>
            <a:gdLst/>
            <a:ahLst/>
            <a:cxnLst/>
            <a:rect l="l" t="t" r="r" b="b"/>
            <a:pathLst>
              <a:path w="2542174" h="1100876" extrusionOk="0">
                <a:moveTo>
                  <a:pt x="0" y="0"/>
                </a:moveTo>
                <a:lnTo>
                  <a:pt x="2542174" y="0"/>
                </a:lnTo>
                <a:lnTo>
                  <a:pt x="2542174" y="1100876"/>
                </a:lnTo>
                <a:lnTo>
                  <a:pt x="0" y="1100876"/>
                </a:lnTo>
                <a:close/>
              </a:path>
            </a:pathLst>
          </a:custGeom>
          <a:solidFill>
            <a:srgbClr val="F7DF1E"/>
          </a:solidFill>
          <a:ln>
            <a:noFill/>
          </a:ln>
        </p:spPr>
        <p:txBody>
          <a:bodyPr anchor="ctr"/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Application is a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group of components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, interacting together to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achieve specific feature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i="0" u="none" strike="noStrike" cap="none" dirty="0">
              <a:solidFill>
                <a:schemeClr val="tx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76"/>
              </a:buClr>
              <a:buSzPts val="1800"/>
            </a:pPr>
            <a:r>
              <a:rPr lang="en-US" sz="18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Software components of the same application can be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distributed over different ECUs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in the Vehicle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5DD77-F858-EA8D-470D-E449FD7171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445" y="2768600"/>
            <a:ext cx="9916795" cy="2849879"/>
          </a:xfrm>
        </p:spPr>
        <p:txBody>
          <a:bodyPr/>
          <a:lstStyle/>
          <a:p>
            <a:r>
              <a:rPr lang="en-US" dirty="0"/>
              <a:t>1. Application must fit in </a:t>
            </a:r>
            <a:r>
              <a:rPr lang="en-US" b="1" dirty="0"/>
              <a:t>different</a:t>
            </a:r>
            <a:r>
              <a:rPr lang="en-US" dirty="0"/>
              <a:t> Vehicle </a:t>
            </a:r>
            <a:r>
              <a:rPr lang="en-US" b="1" dirty="0"/>
              <a:t>hardware</a:t>
            </a:r>
            <a:r>
              <a:rPr lang="en-US" dirty="0"/>
              <a:t> and </a:t>
            </a:r>
            <a:r>
              <a:rPr lang="en-US" b="1" dirty="0"/>
              <a:t>systems</a:t>
            </a:r>
            <a:r>
              <a:rPr lang="en-US" dirty="0"/>
              <a:t> for the same OEM or even for </a:t>
            </a:r>
            <a:r>
              <a:rPr lang="en-US" b="1" dirty="0"/>
              <a:t>different OEMs</a:t>
            </a:r>
          </a:p>
          <a:p>
            <a:endParaRPr lang="en-US" dirty="0"/>
          </a:p>
          <a:p>
            <a:r>
              <a:rPr lang="en-US" dirty="0"/>
              <a:t>Application shall be hardware and </a:t>
            </a:r>
            <a:r>
              <a:rPr lang="en-US" b="1" dirty="0"/>
              <a:t>system independent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7DAD-23F5-7126-AC8A-C66CEBAE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9686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2228</Words>
  <Application>Microsoft Office PowerPoint</Application>
  <PresentationFormat>Widescreen</PresentationFormat>
  <Paragraphs>499</Paragraphs>
  <Slides>61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Open Sans</vt:lpstr>
      <vt:lpstr>Arial</vt:lpstr>
      <vt:lpstr>Wingdings</vt:lpstr>
      <vt:lpstr>Montserrat ExtraBold</vt:lpstr>
      <vt:lpstr>Montserrat</vt:lpstr>
      <vt:lpstr>Calibri</vt:lpstr>
      <vt:lpstr>Office Theme</vt:lpstr>
      <vt:lpstr>AUTOSAR Application &amp; RTE</vt:lpstr>
      <vt:lpstr>Agenda</vt:lpstr>
      <vt:lpstr>Tasks</vt:lpstr>
      <vt:lpstr>Get in Touch</vt:lpstr>
      <vt:lpstr>Virtual Function Bus</vt:lpstr>
      <vt:lpstr>AUTOSAR Layers</vt:lpstr>
      <vt:lpstr>Application Layer</vt:lpstr>
      <vt:lpstr>PowerPoint Presentation</vt:lpstr>
      <vt:lpstr>Challenges</vt:lpstr>
      <vt:lpstr>Challenges</vt:lpstr>
      <vt:lpstr>Challenges</vt:lpstr>
      <vt:lpstr>Virtual Function Bus</vt:lpstr>
      <vt:lpstr>What is VFB?</vt:lpstr>
      <vt:lpstr>What is VFB?</vt:lpstr>
      <vt:lpstr>VFB Description</vt:lpstr>
      <vt:lpstr>VFB Simulation</vt:lpstr>
      <vt:lpstr>More about VFB</vt:lpstr>
      <vt:lpstr>Virtual Function Bus</vt:lpstr>
      <vt:lpstr>VFB Quiz</vt:lpstr>
      <vt:lpstr>VFB Quiz: Solution</vt:lpstr>
      <vt:lpstr>Run Time Env (RTE)</vt:lpstr>
      <vt:lpstr>VFB Deployment</vt:lpstr>
      <vt:lpstr>VFB Deployment</vt:lpstr>
      <vt:lpstr>PowerPoint Presentation</vt:lpstr>
      <vt:lpstr>Why RTE?</vt:lpstr>
      <vt:lpstr>Why RTE?</vt:lpstr>
      <vt:lpstr>Why RTE?</vt:lpstr>
      <vt:lpstr>Run Time Env (RTE)</vt:lpstr>
      <vt:lpstr>Workflow</vt:lpstr>
      <vt:lpstr>RTE Workflow</vt:lpstr>
      <vt:lpstr>PowerPoint Presentation</vt:lpstr>
      <vt:lpstr>Application Description</vt:lpstr>
      <vt:lpstr>Application Description</vt:lpstr>
      <vt:lpstr>PowerPoint Presentation</vt:lpstr>
      <vt:lpstr>Contract Phase</vt:lpstr>
      <vt:lpstr>PowerPoint Presentation</vt:lpstr>
      <vt:lpstr>Develop</vt:lpstr>
      <vt:lpstr>PowerPoint Presentation</vt:lpstr>
      <vt:lpstr>Reuse</vt:lpstr>
      <vt:lpstr>PowerPoint Presentation</vt:lpstr>
      <vt:lpstr>SWC Design</vt:lpstr>
      <vt:lpstr>PowerPoint Presentation</vt:lpstr>
      <vt:lpstr>PowerPoint Presentation</vt:lpstr>
      <vt:lpstr>Atomic Components</vt:lpstr>
      <vt:lpstr>Ports</vt:lpstr>
      <vt:lpstr>Port Interface</vt:lpstr>
      <vt:lpstr>Sender Receiver</vt:lpstr>
      <vt:lpstr>PowerPoint Presentation</vt:lpstr>
      <vt:lpstr>Client Server</vt:lpstr>
      <vt:lpstr>PowerPoint Presentation</vt:lpstr>
      <vt:lpstr>PowerPoint Presentation</vt:lpstr>
      <vt:lpstr>SWCD Example</vt:lpstr>
      <vt:lpstr>Compositions</vt:lpstr>
      <vt:lpstr>Compositions</vt:lpstr>
      <vt:lpstr>PowerPoint Presentation</vt:lpstr>
      <vt:lpstr>PowerPoint Presentation</vt:lpstr>
      <vt:lpstr>PowerPoint Presentation</vt:lpstr>
      <vt:lpstr>Task 1: App Design</vt:lpstr>
      <vt:lpstr>Task 1: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Mr.Invisible</dc:creator>
  <cp:lastModifiedBy>Farahat, Hassan</cp:lastModifiedBy>
  <cp:revision>91</cp:revision>
  <dcterms:created xsi:type="dcterms:W3CDTF">2020-04-07T21:24:43Z</dcterms:created>
  <dcterms:modified xsi:type="dcterms:W3CDTF">2023-08-05T23:46:07Z</dcterms:modified>
</cp:coreProperties>
</file>