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6858000" cx="12192000"/>
  <p:notesSz cx="6858000" cy="9144000"/>
  <p:embeddedFontLst>
    <p:embeddedFont>
      <p:font typeface="Montserrat"/>
      <p:regular r:id="rId66"/>
      <p:bold r:id="rId67"/>
      <p:italic r:id="rId68"/>
      <p:boldItalic r:id="rId69"/>
    </p:embeddedFont>
    <p:embeddedFont>
      <p:font typeface="Montserrat ExtraBold"/>
      <p:bold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6" roundtripDataSignature="AMtx7miPboOi0IivKaC6vw9D6Zgn6HIy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7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6.xml"/><Relationship Id="rId74" Type="http://schemas.openxmlformats.org/officeDocument/2006/relationships/font" Target="fonts/OpenSans-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customschemas.google.com/relationships/presentationmetadata" Target="meta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ontserratExtraBold-boldItalic.fntdata"/><Relationship Id="rId70" Type="http://schemas.openxmlformats.org/officeDocument/2006/relationships/font" Target="fonts/MontserratExtraBold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9.xml"/><Relationship Id="rId67" Type="http://schemas.openxmlformats.org/officeDocument/2006/relationships/font" Target="fonts/Montserrat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3887daf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8a3887dafc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b8625f5b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8b8625f5b2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8625f5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8b8625f5b2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b8625f5b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8b8625f5b2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b8625f5b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8b8625f5b2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a3887daf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g8a3887dafc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a3887daf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g8a3887dafc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b8625f5b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8b8625f5b2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a3887daf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g8a3887dafc_0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a3887daf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g8a3887dafc_0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a3887daf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g8a3887dafc_0_5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a3887daf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2" name="Google Shape;522;g8a3887dafc_0_5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a3887dafc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8" name="Google Shape;538;g8a3887dafc_0_5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a3887dafc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8" name="Google Shape;578;g8a3887dafc_0_6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a3887dafc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8" name="Google Shape;638;g8a3887dafc_0_7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a3887dafc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8" name="Google Shape;648;g8a3887dafc_0_7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a3887dafc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5" name="Google Shape;655;g8a3887dafc_0_7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a3887dafc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2" name="Google Shape;662;g8a3887dafc_0_8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a3887dafc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0" name="Google Shape;670;g8a3887dafc_0_8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a3887dafc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8" name="Google Shape;688;g8a3887dafc_0_8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a3887dafc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6" name="Google Shape;696;g8a3887dafc_0_8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3887dafc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5" name="Google Shape;715;g8a3887dafc_0_8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8a3887dafc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6" name="Google Shape;746;g8a3887dafc_0_8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8a3887dafc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1" name="Google Shape;761;g8a3887dafc_0_9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8a3887dafc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1" name="Google Shape;781;g8a3887dafc_0_9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3887dafc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7" name="Google Shape;787;g8a3887dafc_0_9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8a3887dafc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4" name="Google Shape;814;g8a3887dafc_0_9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625f5b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5" name="Google Shape;875;g8b8625f5b2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8625f5b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3" name="Google Shape;883;g8b8625f5b2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3887daf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8a3887dafc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3887daf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8a3887dafc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3887daf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8a3887dafc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5"/>
          <p:cNvGrpSpPr/>
          <p:nvPr/>
        </p:nvGrpSpPr>
        <p:grpSpPr>
          <a:xfrm>
            <a:off x="0" y="-867"/>
            <a:ext cx="12192000" cy="6858867"/>
            <a:chOff x="0" y="-867"/>
            <a:chExt cx="12192000" cy="6858867"/>
          </a:xfrm>
        </p:grpSpPr>
        <p:sp>
          <p:nvSpPr>
            <p:cNvPr id="13" name="Google Shape;13;p5"/>
            <p:cNvSpPr/>
            <p:nvPr/>
          </p:nvSpPr>
          <p:spPr>
            <a:xfrm>
              <a:off x="0" y="4881452"/>
              <a:ext cx="4413372" cy="700407"/>
            </a:xfrm>
            <a:prstGeom prst="rect">
              <a:avLst/>
            </a:prstGeom>
            <a:solidFill>
              <a:srgbClr val="F7D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" name="Google Shape;14;p5"/>
            <p:cNvPicPr preferRelativeResize="0"/>
            <p:nvPr/>
          </p:nvPicPr>
          <p:blipFill rotWithShape="1">
            <a:blip r:embed="rId2">
              <a:alphaModFix/>
            </a:blip>
            <a:srcRect b="1639" l="0" r="0" t="0"/>
            <a:stretch/>
          </p:blipFill>
          <p:spPr>
            <a:xfrm>
              <a:off x="9960740" y="807484"/>
              <a:ext cx="1892938" cy="1777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5"/>
            <p:cNvSpPr/>
            <p:nvPr/>
          </p:nvSpPr>
          <p:spPr>
            <a:xfrm>
              <a:off x="0" y="-867"/>
              <a:ext cx="12192000" cy="308388"/>
            </a:xfrm>
            <a:custGeom>
              <a:rect b="b" l="l" r="r" t="t"/>
              <a:pathLst>
                <a:path extrusionOk="0" h="191453" w="7771570">
                  <a:moveTo>
                    <a:pt x="0" y="0"/>
                  </a:moveTo>
                  <a:lnTo>
                    <a:pt x="7771570" y="0"/>
                  </a:lnTo>
                  <a:lnTo>
                    <a:pt x="7771570" y="191453"/>
                  </a:lnTo>
                  <a:lnTo>
                    <a:pt x="0" y="191453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16" name="Google Shape;1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86265" y="6041214"/>
              <a:ext cx="795499" cy="816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5"/>
          <p:cNvSpPr txBox="1"/>
          <p:nvPr>
            <p:ph type="title"/>
          </p:nvPr>
        </p:nvSpPr>
        <p:spPr>
          <a:xfrm>
            <a:off x="307798" y="1952361"/>
            <a:ext cx="9345488" cy="276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6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156741" y="4859078"/>
            <a:ext cx="4256632" cy="700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lack Logo">
  <p:cSld name="CUSTOM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8a3887dafc_0_1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6843" y="6409774"/>
            <a:ext cx="1558314" cy="31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Slide">
  <p:cSld name="Outlin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2"/>
          <p:cNvGrpSpPr/>
          <p:nvPr/>
        </p:nvGrpSpPr>
        <p:grpSpPr>
          <a:xfrm>
            <a:off x="-4" y="-380999"/>
            <a:ext cx="12192003" cy="7238999"/>
            <a:chOff x="-4" y="-380999"/>
            <a:chExt cx="12192003" cy="7238999"/>
          </a:xfrm>
        </p:grpSpPr>
        <p:sp>
          <p:nvSpPr>
            <p:cNvPr id="21" name="Google Shape;21;p42"/>
            <p:cNvSpPr/>
            <p:nvPr/>
          </p:nvSpPr>
          <p:spPr>
            <a:xfrm>
              <a:off x="0" y="589814"/>
              <a:ext cx="3894881" cy="944888"/>
            </a:xfrm>
            <a:prstGeom prst="rect">
              <a:avLst/>
            </a:prstGeom>
            <a:solidFill>
              <a:srgbClr val="F7D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42"/>
            <p:cNvPicPr preferRelativeResize="0"/>
            <p:nvPr/>
          </p:nvPicPr>
          <p:blipFill rotWithShape="1">
            <a:blip r:embed="rId2">
              <a:alphaModFix/>
            </a:blip>
            <a:srcRect b="1639" l="57875" r="0" t="0"/>
            <a:stretch/>
          </p:blipFill>
          <p:spPr>
            <a:xfrm>
              <a:off x="0" y="206061"/>
              <a:ext cx="795503" cy="1709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42"/>
            <p:cNvSpPr/>
            <p:nvPr/>
          </p:nvSpPr>
          <p:spPr>
            <a:xfrm>
              <a:off x="0" y="6681350"/>
              <a:ext cx="12192000" cy="176651"/>
            </a:xfrm>
            <a:custGeom>
              <a:rect b="b" l="l" r="r" t="t"/>
              <a:pathLst>
                <a:path extrusionOk="0" h="284550" w="777157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24" name="Google Shape;24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86265" y="5893988"/>
              <a:ext cx="795499" cy="787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42"/>
            <p:cNvPicPr preferRelativeResize="0"/>
            <p:nvPr/>
          </p:nvPicPr>
          <p:blipFill rotWithShape="1">
            <a:blip r:embed="rId4">
              <a:alphaModFix amt="2000"/>
            </a:blip>
            <a:srcRect b="49030" l="0" r="0" t="23568"/>
            <a:stretch/>
          </p:blipFill>
          <p:spPr>
            <a:xfrm rot="5400000">
              <a:off x="-2535497" y="2154495"/>
              <a:ext cx="6706749" cy="16357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42"/>
          <p:cNvSpPr txBox="1"/>
          <p:nvPr>
            <p:ph type="title"/>
          </p:nvPr>
        </p:nvSpPr>
        <p:spPr>
          <a:xfrm>
            <a:off x="187960" y="537731"/>
            <a:ext cx="3706921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i="0" sz="5000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723900" y="2168125"/>
            <a:ext cx="10023475" cy="372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 Title Content">
  <p:cSld name="Title Sub Title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3"/>
          <p:cNvGrpSpPr/>
          <p:nvPr/>
        </p:nvGrpSpPr>
        <p:grpSpPr>
          <a:xfrm>
            <a:off x="0" y="-5368"/>
            <a:ext cx="12192000" cy="6863368"/>
            <a:chOff x="0" y="-5368"/>
            <a:chExt cx="12192000" cy="6861579"/>
          </a:xfrm>
        </p:grpSpPr>
        <p:sp>
          <p:nvSpPr>
            <p:cNvPr id="30" name="Google Shape;30;p43"/>
            <p:cNvSpPr/>
            <p:nvPr/>
          </p:nvSpPr>
          <p:spPr>
            <a:xfrm>
              <a:off x="0" y="3084113"/>
              <a:ext cx="2367023" cy="596811"/>
            </a:xfrm>
            <a:prstGeom prst="rect">
              <a:avLst/>
            </a:prstGeom>
            <a:solidFill>
              <a:srgbClr val="F7D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Google Shape;31;p4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 rot="10800000">
              <a:off x="9076902" y="-5368"/>
              <a:ext cx="3115096" cy="299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32;p43"/>
            <p:cNvSpPr/>
            <p:nvPr/>
          </p:nvSpPr>
          <p:spPr>
            <a:xfrm>
              <a:off x="0" y="6677736"/>
              <a:ext cx="12192000" cy="178475"/>
            </a:xfrm>
            <a:custGeom>
              <a:rect b="b" l="l" r="r" t="t"/>
              <a:pathLst>
                <a:path extrusionOk="0" h="284550" w="777157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33" name="Google Shape;33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86265" y="5882244"/>
              <a:ext cx="795499" cy="795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Google Shape;34;p43"/>
          <p:cNvSpPr txBox="1"/>
          <p:nvPr>
            <p:ph type="title"/>
          </p:nvPr>
        </p:nvSpPr>
        <p:spPr>
          <a:xfrm>
            <a:off x="549136" y="1331309"/>
            <a:ext cx="5400554" cy="711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" type="body"/>
          </p:nvPr>
        </p:nvSpPr>
        <p:spPr>
          <a:xfrm>
            <a:off x="124096" y="3084112"/>
            <a:ext cx="2118829" cy="596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2" type="body"/>
          </p:nvPr>
        </p:nvSpPr>
        <p:spPr>
          <a:xfrm>
            <a:off x="2760802" y="3019910"/>
            <a:ext cx="7158701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and poin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4"/>
          <p:cNvGrpSpPr/>
          <p:nvPr/>
        </p:nvGrpSpPr>
        <p:grpSpPr>
          <a:xfrm>
            <a:off x="-4" y="-380999"/>
            <a:ext cx="12192003" cy="7238999"/>
            <a:chOff x="-4" y="-380999"/>
            <a:chExt cx="12192003" cy="7238999"/>
          </a:xfrm>
        </p:grpSpPr>
        <p:sp>
          <p:nvSpPr>
            <p:cNvPr id="39" name="Google Shape;39;p44"/>
            <p:cNvSpPr/>
            <p:nvPr/>
          </p:nvSpPr>
          <p:spPr>
            <a:xfrm>
              <a:off x="0" y="589814"/>
              <a:ext cx="7366000" cy="944888"/>
            </a:xfrm>
            <a:prstGeom prst="rect">
              <a:avLst/>
            </a:prstGeom>
            <a:solidFill>
              <a:srgbClr val="F7D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40;p44"/>
            <p:cNvPicPr preferRelativeResize="0"/>
            <p:nvPr/>
          </p:nvPicPr>
          <p:blipFill rotWithShape="1">
            <a:blip r:embed="rId2">
              <a:alphaModFix/>
            </a:blip>
            <a:srcRect b="1639" l="57875" r="0" t="0"/>
            <a:stretch/>
          </p:blipFill>
          <p:spPr>
            <a:xfrm>
              <a:off x="0" y="206061"/>
              <a:ext cx="795503" cy="1709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44"/>
            <p:cNvSpPr/>
            <p:nvPr/>
          </p:nvSpPr>
          <p:spPr>
            <a:xfrm>
              <a:off x="0" y="6681350"/>
              <a:ext cx="12192000" cy="176651"/>
            </a:xfrm>
            <a:custGeom>
              <a:rect b="b" l="l" r="r" t="t"/>
              <a:pathLst>
                <a:path extrusionOk="0" h="284550" w="777157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42" name="Google Shape;42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86265" y="5893988"/>
              <a:ext cx="795499" cy="787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4"/>
            <p:cNvPicPr preferRelativeResize="0"/>
            <p:nvPr/>
          </p:nvPicPr>
          <p:blipFill rotWithShape="1">
            <a:blip r:embed="rId4">
              <a:alphaModFix amt="2000"/>
            </a:blip>
            <a:srcRect b="49030" l="0" r="0" t="23568"/>
            <a:stretch/>
          </p:blipFill>
          <p:spPr>
            <a:xfrm rot="5400000">
              <a:off x="-2535497" y="2154495"/>
              <a:ext cx="6706749" cy="16357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44"/>
          <p:cNvSpPr txBox="1"/>
          <p:nvPr>
            <p:ph type="title"/>
          </p:nvPr>
        </p:nvSpPr>
        <p:spPr>
          <a:xfrm>
            <a:off x="187960" y="589814"/>
            <a:ext cx="7178040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i="0" sz="5000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723900" y="2179305"/>
            <a:ext cx="10023475" cy="372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Blue">
  <p:cSld name="Title Content Blu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5"/>
          <p:cNvGrpSpPr/>
          <p:nvPr/>
        </p:nvGrpSpPr>
        <p:grpSpPr>
          <a:xfrm>
            <a:off x="0" y="-204831"/>
            <a:ext cx="12192000" cy="7062831"/>
            <a:chOff x="-1" y="-204831"/>
            <a:chExt cx="18288003" cy="10491832"/>
          </a:xfrm>
        </p:grpSpPr>
        <p:sp>
          <p:nvSpPr>
            <p:cNvPr id="48" name="Google Shape;48;p45"/>
            <p:cNvSpPr/>
            <p:nvPr/>
          </p:nvSpPr>
          <p:spPr>
            <a:xfrm>
              <a:off x="-1" y="980523"/>
              <a:ext cx="11049000" cy="1403631"/>
            </a:xfrm>
            <a:prstGeom prst="rect">
              <a:avLst/>
            </a:prstGeom>
            <a:solidFill>
              <a:srgbClr val="1A1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" name="Google Shape;49;p45"/>
            <p:cNvPicPr preferRelativeResize="0"/>
            <p:nvPr/>
          </p:nvPicPr>
          <p:blipFill rotWithShape="1">
            <a:blip r:embed="rId2">
              <a:alphaModFix/>
            </a:blip>
            <a:srcRect b="1639" l="0" r="36150" t="0"/>
            <a:stretch/>
          </p:blipFill>
          <p:spPr>
            <a:xfrm>
              <a:off x="16099149" y="1682338"/>
              <a:ext cx="2188851" cy="3135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45"/>
            <p:cNvPicPr preferRelativeResize="0"/>
            <p:nvPr/>
          </p:nvPicPr>
          <p:blipFill rotWithShape="1">
            <a:blip r:embed="rId2">
              <a:alphaModFix/>
            </a:blip>
            <a:srcRect b="1639" l="0" r="36150" t="0"/>
            <a:stretch/>
          </p:blipFill>
          <p:spPr>
            <a:xfrm>
              <a:off x="16099149" y="5468771"/>
              <a:ext cx="2188851" cy="3135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45"/>
            <p:cNvPicPr preferRelativeResize="0"/>
            <p:nvPr/>
          </p:nvPicPr>
          <p:blipFill rotWithShape="1">
            <a:blip r:embed="rId3">
              <a:alphaModFix amt="2000"/>
            </a:blip>
            <a:srcRect b="52438" l="0" r="0" t="23568"/>
            <a:stretch/>
          </p:blipFill>
          <p:spPr>
            <a:xfrm rot="5400000">
              <a:off x="-3779978" y="3575146"/>
              <a:ext cx="9946465" cy="2386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45"/>
            <p:cNvSpPr/>
            <p:nvPr/>
          </p:nvSpPr>
          <p:spPr>
            <a:xfrm>
              <a:off x="0" y="10019289"/>
              <a:ext cx="18288002" cy="267712"/>
            </a:xfrm>
            <a:custGeom>
              <a:rect b="b" l="l" r="r" t="t"/>
              <a:pathLst>
                <a:path extrusionOk="0" h="284550" w="777157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53" name="Google Shape;53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779400" y="8826050"/>
              <a:ext cx="1193249" cy="1193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45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" type="body"/>
          </p:nvPr>
        </p:nvSpPr>
        <p:spPr>
          <a:xfrm>
            <a:off x="512445" y="1778000"/>
            <a:ext cx="9916795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6"/>
          <p:cNvGrpSpPr/>
          <p:nvPr/>
        </p:nvGrpSpPr>
        <p:grpSpPr>
          <a:xfrm>
            <a:off x="0" y="5934500"/>
            <a:ext cx="12192000" cy="923502"/>
            <a:chOff x="0" y="8826050"/>
            <a:chExt cx="18288002" cy="1460951"/>
          </a:xfrm>
        </p:grpSpPr>
        <p:sp>
          <p:nvSpPr>
            <p:cNvPr id="58" name="Google Shape;58;p46"/>
            <p:cNvSpPr/>
            <p:nvPr/>
          </p:nvSpPr>
          <p:spPr>
            <a:xfrm>
              <a:off x="0" y="10019289"/>
              <a:ext cx="18288002" cy="267712"/>
            </a:xfrm>
            <a:custGeom>
              <a:rect b="b" l="l" r="r" t="t"/>
              <a:pathLst>
                <a:path extrusionOk="0" h="284550" w="777157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59" name="Google Shape;59;p4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6779400" y="8826050"/>
              <a:ext cx="1193249" cy="11932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46"/>
          <p:cNvPicPr preferRelativeResize="0"/>
          <p:nvPr/>
        </p:nvPicPr>
        <p:blipFill rotWithShape="1">
          <a:blip r:embed="rId3">
            <a:alphaModFix/>
          </a:blip>
          <a:srcRect b="1639" l="0" r="38804" t="0"/>
          <a:stretch/>
        </p:blipFill>
        <p:spPr>
          <a:xfrm>
            <a:off x="10932744" y="288285"/>
            <a:ext cx="1112520" cy="1663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Slide">
  <p:cSld name="Two Content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/>
          <p:nvPr/>
        </p:nvSpPr>
        <p:spPr>
          <a:xfrm>
            <a:off x="0" y="0"/>
            <a:ext cx="5999480" cy="6857999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7"/>
          <p:cNvGrpSpPr/>
          <p:nvPr/>
        </p:nvGrpSpPr>
        <p:grpSpPr>
          <a:xfrm>
            <a:off x="0" y="5934500"/>
            <a:ext cx="12192000" cy="923502"/>
            <a:chOff x="0" y="8826050"/>
            <a:chExt cx="18288002" cy="1460951"/>
          </a:xfrm>
        </p:grpSpPr>
        <p:sp>
          <p:nvSpPr>
            <p:cNvPr id="64" name="Google Shape;64;p47"/>
            <p:cNvSpPr/>
            <p:nvPr/>
          </p:nvSpPr>
          <p:spPr>
            <a:xfrm>
              <a:off x="0" y="10019289"/>
              <a:ext cx="18288002" cy="267712"/>
            </a:xfrm>
            <a:custGeom>
              <a:rect b="b" l="l" r="r" t="t"/>
              <a:pathLst>
                <a:path extrusionOk="0" h="284550" w="777157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65" name="Google Shape;65;p4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6779400" y="8826050"/>
              <a:ext cx="1193249" cy="1193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47"/>
          <p:cNvSpPr txBox="1"/>
          <p:nvPr>
            <p:ph idx="1" type="body"/>
          </p:nvPr>
        </p:nvSpPr>
        <p:spPr>
          <a:xfrm>
            <a:off x="167640" y="-4"/>
            <a:ext cx="5699760" cy="668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67" name="Google Shape;67;p47"/>
          <p:cNvPicPr preferRelativeResize="0"/>
          <p:nvPr/>
        </p:nvPicPr>
        <p:blipFill rotWithShape="1">
          <a:blip r:embed="rId3">
            <a:alphaModFix/>
          </a:blip>
          <a:srcRect b="1639" l="0" r="38804" t="0"/>
          <a:stretch/>
        </p:blipFill>
        <p:spPr>
          <a:xfrm>
            <a:off x="10932744" y="288285"/>
            <a:ext cx="1112520" cy="1663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umpu.com/en/document/read/11123332/virtual-functional-bus-simulator-autosar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utosar.org/fileadmin/standards/R20-11/CP/AUTOSAR_EXP_VFB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autosar.org/fileadmin/user_upload/standards/classic/4-1/AUTOSAR_TPS_SoftwareComponentTemplate.pdf" TargetMode="External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kedin.com/in/hassan-farahat-77289477/" TargetMode="External"/><Relationship Id="rId4" Type="http://schemas.openxmlformats.org/officeDocument/2006/relationships/hyperlink" Target="https://wa.me/+201092439690" TargetMode="External"/><Relationship Id="rId5" Type="http://schemas.openxmlformats.org/officeDocument/2006/relationships/hyperlink" Target="mailto:hassan.m.farahat@gmail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autosar.org/fileadmin/user_upload/standards/classic/4-1/AUTOSAR_TPS_SoftwareComponentTemplate.pdf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2.png"/><Relationship Id="rId13" Type="http://schemas.openxmlformats.org/officeDocument/2006/relationships/image" Target="../media/image45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Relationship Id="rId14" Type="http://schemas.openxmlformats.org/officeDocument/2006/relationships/image" Target="../media/image37.png"/><Relationship Id="rId5" Type="http://schemas.openxmlformats.org/officeDocument/2006/relationships/image" Target="../media/image33.png"/><Relationship Id="rId6" Type="http://schemas.openxmlformats.org/officeDocument/2006/relationships/image" Target="../media/image39.png"/><Relationship Id="rId7" Type="http://schemas.openxmlformats.org/officeDocument/2006/relationships/image" Target="../media/image35.png"/><Relationship Id="rId8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title"/>
          </p:nvPr>
        </p:nvSpPr>
        <p:spPr>
          <a:xfrm>
            <a:off x="307798" y="1952361"/>
            <a:ext cx="9345488" cy="276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AUTOSAR Application &amp; RTE</a:t>
            </a:r>
            <a:endParaRPr/>
          </a:p>
        </p:txBody>
      </p:sp>
      <p:sp>
        <p:nvSpPr>
          <p:cNvPr id="133" name="Google Shape;133;p1"/>
          <p:cNvSpPr txBox="1"/>
          <p:nvPr>
            <p:ph idx="1" type="body"/>
          </p:nvPr>
        </p:nvSpPr>
        <p:spPr>
          <a:xfrm>
            <a:off x="156741" y="4859078"/>
            <a:ext cx="4256632" cy="700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By: Hassan Farahat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512445" y="2768600"/>
            <a:ext cx="9916795" cy="284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2. Application development is </a:t>
            </a:r>
            <a:r>
              <a:rPr b="1" lang="en-US"/>
              <a:t>time consuming</a:t>
            </a:r>
            <a:r>
              <a:rPr lang="en-US"/>
              <a:t>, containing the </a:t>
            </a:r>
            <a:r>
              <a:rPr b="1" lang="en-US"/>
              <a:t>main software </a:t>
            </a:r>
            <a:r>
              <a:rPr lang="en-US"/>
              <a:t>(Logic / Algorithms)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Application development shall be </a:t>
            </a:r>
            <a:r>
              <a:rPr b="1" lang="en-US"/>
              <a:t>accelerated</a:t>
            </a:r>
            <a:r>
              <a:rPr lang="en-US"/>
              <a:t> as much as possible</a:t>
            </a:r>
            <a:endParaRPr/>
          </a:p>
        </p:txBody>
      </p:sp>
      <p:sp>
        <p:nvSpPr>
          <p:cNvPr id="218" name="Google Shape;218;p19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Challenges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512445" y="2768601"/>
            <a:ext cx="9916795" cy="20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3. Application features shall be </a:t>
            </a:r>
            <a:r>
              <a:rPr b="1" lang="en-US"/>
              <a:t>adapted</a:t>
            </a:r>
            <a:r>
              <a:rPr lang="en-US"/>
              <a:t> based on </a:t>
            </a:r>
            <a:r>
              <a:rPr b="1" lang="en-US"/>
              <a:t>OEM requirements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Application shall be </a:t>
            </a:r>
            <a:r>
              <a:rPr b="1" lang="en-US"/>
              <a:t>maintainable/scalable</a:t>
            </a:r>
            <a:endParaRPr/>
          </a:p>
        </p:txBody>
      </p:sp>
      <p:sp>
        <p:nvSpPr>
          <p:cNvPr id="224" name="Google Shape;224;p20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2439202" y="4647258"/>
            <a:ext cx="5994400" cy="1267589"/>
          </a:xfrm>
          <a:custGeom>
            <a:rect b="b" l="l" r="r" t="t"/>
            <a:pathLst>
              <a:path extrusionOk="0" h="1100876" w="2542174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 AUTOSAR introduced</a:t>
            </a:r>
            <a:endParaRPr/>
          </a:p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Virtual Function Bus (VFB)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>
            <a:off x="0" y="329690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1"/>
          <p:cNvSpPr txBox="1"/>
          <p:nvPr>
            <p:ph type="title"/>
          </p:nvPr>
        </p:nvSpPr>
        <p:spPr>
          <a:xfrm>
            <a:off x="187960" y="589814"/>
            <a:ext cx="7178040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Virtual Function Bus</a:t>
            </a:r>
            <a:endParaRPr/>
          </a:p>
        </p:txBody>
      </p:sp>
      <p:sp>
        <p:nvSpPr>
          <p:cNvPr id="232" name="Google Shape;232;p21"/>
          <p:cNvSpPr txBox="1"/>
          <p:nvPr>
            <p:ph idx="1" type="body"/>
          </p:nvPr>
        </p:nvSpPr>
        <p:spPr>
          <a:xfrm>
            <a:off x="723900" y="2179305"/>
            <a:ext cx="10023475" cy="372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Intro to AUTOSAR Application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Virtual Functional Bus (VFB)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VFB Quiz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3887dafc_0_176"/>
          <p:cNvSpPr/>
          <p:nvPr/>
        </p:nvSpPr>
        <p:spPr>
          <a:xfrm>
            <a:off x="348772" y="2312971"/>
            <a:ext cx="1211521" cy="542400"/>
          </a:xfrm>
          <a:prstGeom prst="rect">
            <a:avLst/>
          </a:prstGeom>
          <a:solidFill>
            <a:srgbClr val="F7DF1E"/>
          </a:solidFill>
          <a:ln cap="flat" cmpd="sng" w="9525">
            <a:solidFill>
              <a:srgbClr val="1A1A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g8a3887dafc_0_176"/>
          <p:cNvSpPr/>
          <p:nvPr/>
        </p:nvSpPr>
        <p:spPr>
          <a:xfrm>
            <a:off x="348772" y="4177568"/>
            <a:ext cx="9942000" cy="542400"/>
          </a:xfrm>
          <a:prstGeom prst="rect">
            <a:avLst/>
          </a:prstGeom>
          <a:solidFill>
            <a:srgbClr val="1A1AE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Virtual Functional Bus Layer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g8a3887dafc_0_176"/>
          <p:cNvCxnSpPr>
            <a:stCxn id="237" idx="2"/>
          </p:cNvCxnSpPr>
          <p:nvPr/>
        </p:nvCxnSpPr>
        <p:spPr>
          <a:xfrm>
            <a:off x="954533" y="2855371"/>
            <a:ext cx="0" cy="1331400"/>
          </a:xfrm>
          <a:prstGeom prst="straightConnector1">
            <a:avLst/>
          </a:prstGeom>
          <a:noFill/>
          <a:ln cap="flat" cmpd="sng" w="19050">
            <a:solidFill>
              <a:srgbClr val="1A1AE8"/>
            </a:solidFill>
            <a:prstDash val="lgDash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g8a3887dafc_0_176"/>
          <p:cNvCxnSpPr>
            <a:stCxn id="241" idx="2"/>
          </p:cNvCxnSpPr>
          <p:nvPr/>
        </p:nvCxnSpPr>
        <p:spPr>
          <a:xfrm>
            <a:off x="3685575" y="2861863"/>
            <a:ext cx="15600" cy="1325100"/>
          </a:xfrm>
          <a:prstGeom prst="straightConnector1">
            <a:avLst/>
          </a:prstGeom>
          <a:noFill/>
          <a:ln cap="flat" cmpd="sng" w="19050">
            <a:solidFill>
              <a:srgbClr val="1A1AE8"/>
            </a:solidFill>
            <a:prstDash val="lgDash"/>
            <a:round/>
            <a:headEnd len="med" w="med" type="stealth"/>
            <a:tailEnd len="sm" w="sm" type="none"/>
          </a:ln>
        </p:spPr>
      </p:cxnSp>
      <p:cxnSp>
        <p:nvCxnSpPr>
          <p:cNvPr id="242" name="Google Shape;242;g8a3887dafc_0_176"/>
          <p:cNvCxnSpPr>
            <a:stCxn id="243" idx="2"/>
          </p:cNvCxnSpPr>
          <p:nvPr/>
        </p:nvCxnSpPr>
        <p:spPr>
          <a:xfrm>
            <a:off x="6366777" y="2868130"/>
            <a:ext cx="0" cy="1307400"/>
          </a:xfrm>
          <a:prstGeom prst="straightConnector1">
            <a:avLst/>
          </a:prstGeom>
          <a:noFill/>
          <a:ln cap="flat" cmpd="sng" w="19050">
            <a:solidFill>
              <a:srgbClr val="1A1AE8"/>
            </a:solidFill>
            <a:prstDash val="lgDash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g8a3887dafc_0_176"/>
          <p:cNvCxnSpPr>
            <a:stCxn id="245" idx="2"/>
          </p:cNvCxnSpPr>
          <p:nvPr/>
        </p:nvCxnSpPr>
        <p:spPr>
          <a:xfrm flipH="1">
            <a:off x="9515556" y="2854346"/>
            <a:ext cx="12600" cy="1332600"/>
          </a:xfrm>
          <a:prstGeom prst="straightConnector1">
            <a:avLst/>
          </a:prstGeom>
          <a:noFill/>
          <a:ln cap="flat" cmpd="sng" w="19050">
            <a:solidFill>
              <a:srgbClr val="1A1AE8"/>
            </a:solidFill>
            <a:prstDash val="lgDash"/>
            <a:round/>
            <a:headEnd len="sm" w="sm" type="none"/>
            <a:tailEnd len="med" w="med" type="triangle"/>
          </a:ln>
        </p:spPr>
      </p:cxnSp>
      <p:sp>
        <p:nvSpPr>
          <p:cNvPr id="246" name="Google Shape;246;g8a3887dafc_0_176"/>
          <p:cNvSpPr txBox="1"/>
          <p:nvPr/>
        </p:nvSpPr>
        <p:spPr>
          <a:xfrm>
            <a:off x="941592" y="3117221"/>
            <a:ext cx="2138223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VFB_Write_CarSpeed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8a3887dafc_0_176"/>
          <p:cNvSpPr txBox="1"/>
          <p:nvPr/>
        </p:nvSpPr>
        <p:spPr>
          <a:xfrm>
            <a:off x="1641129" y="3771549"/>
            <a:ext cx="2138224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VFB_Read_CarSpeed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g8a3887dafc_0_176"/>
          <p:cNvSpPr txBox="1"/>
          <p:nvPr/>
        </p:nvSpPr>
        <p:spPr>
          <a:xfrm>
            <a:off x="3662048" y="3387880"/>
            <a:ext cx="2672924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VFB_NvMWrite_CarSpeed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g8a3887dafc_0_176"/>
          <p:cNvSpPr txBox="1"/>
          <p:nvPr/>
        </p:nvSpPr>
        <p:spPr>
          <a:xfrm>
            <a:off x="7496455" y="3091376"/>
            <a:ext cx="2095739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VFB_GetSensorValue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g8a3887dafc_0_176"/>
          <p:cNvSpPr/>
          <p:nvPr/>
        </p:nvSpPr>
        <p:spPr>
          <a:xfrm>
            <a:off x="348772" y="5085493"/>
            <a:ext cx="3033000" cy="5424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g8a3887dafc_0_176"/>
          <p:cNvSpPr/>
          <p:nvPr/>
        </p:nvSpPr>
        <p:spPr>
          <a:xfrm>
            <a:off x="7998322" y="5085493"/>
            <a:ext cx="2292450" cy="5424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Hardware (i.e., Sensors)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8a3887dafc_0_176"/>
          <p:cNvSpPr/>
          <p:nvPr/>
        </p:nvSpPr>
        <p:spPr>
          <a:xfrm>
            <a:off x="5501638" y="5085493"/>
            <a:ext cx="2179200" cy="5424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BSW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8a3887dafc_0_176"/>
          <p:cNvSpPr txBox="1"/>
          <p:nvPr/>
        </p:nvSpPr>
        <p:spPr>
          <a:xfrm>
            <a:off x="6322473" y="3732640"/>
            <a:ext cx="2347964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VFB_Schedule(10ms)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g8a3887dafc_0_176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 is VFB?</a:t>
            </a:r>
            <a:endParaRPr/>
          </a:p>
        </p:txBody>
      </p:sp>
      <p:sp>
        <p:nvSpPr>
          <p:cNvPr id="255" name="Google Shape;255;g8a3887dafc_0_176"/>
          <p:cNvSpPr/>
          <p:nvPr/>
        </p:nvSpPr>
        <p:spPr>
          <a:xfrm>
            <a:off x="3737711" y="5090297"/>
            <a:ext cx="1407987" cy="5424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MCU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g8a3887dafc_0_176"/>
          <p:cNvSpPr/>
          <p:nvPr/>
        </p:nvSpPr>
        <p:spPr>
          <a:xfrm>
            <a:off x="3079815" y="2319463"/>
            <a:ext cx="1211521" cy="542400"/>
          </a:xfrm>
          <a:prstGeom prst="rect">
            <a:avLst/>
          </a:prstGeom>
          <a:solidFill>
            <a:srgbClr val="F7DF1E"/>
          </a:solidFill>
          <a:ln cap="flat" cmpd="sng" w="9525">
            <a:solidFill>
              <a:srgbClr val="1A1A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g8a3887dafc_0_176"/>
          <p:cNvSpPr/>
          <p:nvPr/>
        </p:nvSpPr>
        <p:spPr>
          <a:xfrm>
            <a:off x="5761016" y="2325730"/>
            <a:ext cx="1211521" cy="542400"/>
          </a:xfrm>
          <a:prstGeom prst="rect">
            <a:avLst/>
          </a:prstGeom>
          <a:solidFill>
            <a:srgbClr val="F7DF1E"/>
          </a:solidFill>
          <a:ln cap="flat" cmpd="sng" w="9525">
            <a:solidFill>
              <a:srgbClr val="1A1A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g8a3887dafc_0_176"/>
          <p:cNvSpPr/>
          <p:nvPr/>
        </p:nvSpPr>
        <p:spPr>
          <a:xfrm>
            <a:off x="8922395" y="2311946"/>
            <a:ext cx="1211521" cy="542400"/>
          </a:xfrm>
          <a:prstGeom prst="rect">
            <a:avLst/>
          </a:prstGeom>
          <a:solidFill>
            <a:srgbClr val="F7DF1E"/>
          </a:solidFill>
          <a:ln cap="flat" cmpd="sng" w="9525">
            <a:solidFill>
              <a:srgbClr val="1A1A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b8625f5b2_0_232"/>
          <p:cNvSpPr txBox="1"/>
          <p:nvPr>
            <p:ph idx="1" type="body"/>
          </p:nvPr>
        </p:nvSpPr>
        <p:spPr>
          <a:xfrm>
            <a:off x="512445" y="1778001"/>
            <a:ext cx="9916795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dk1"/>
                </a:solidFill>
              </a:rPr>
              <a:t>- VFB is a </a:t>
            </a:r>
            <a:r>
              <a:rPr b="1" lang="en-US" sz="1800">
                <a:solidFill>
                  <a:schemeClr val="dk1"/>
                </a:solidFill>
              </a:rPr>
              <a:t>modeling for application </a:t>
            </a:r>
            <a:r>
              <a:rPr lang="en-US" sz="1800">
                <a:solidFill>
                  <a:schemeClr val="dk1"/>
                </a:solidFill>
              </a:rPr>
              <a:t>components to interact together through Virtual Connections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dk1"/>
                </a:solidFill>
              </a:rPr>
              <a:t>- Thanks to the virtual connections, the application components are strictly </a:t>
            </a:r>
            <a:r>
              <a:rPr b="1" lang="en-US" sz="1800">
                <a:solidFill>
                  <a:schemeClr val="dk1"/>
                </a:solidFill>
              </a:rPr>
              <a:t>separated from the infrastructure </a:t>
            </a:r>
            <a:r>
              <a:rPr lang="en-US" sz="1800">
                <a:solidFill>
                  <a:schemeClr val="dk1"/>
                </a:solidFill>
              </a:rPr>
              <a:t>(hardware, sensors, system .. etc.) </a:t>
            </a:r>
            <a:endParaRPr/>
          </a:p>
        </p:txBody>
      </p:sp>
      <p:pic>
        <p:nvPicPr>
          <p:cNvPr id="261" name="Google Shape;261;g8b8625f5b2_0_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464" y="3905350"/>
            <a:ext cx="59340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8b8625f5b2_0_232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 is VFB?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VFB Description</a:t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512445" y="2819400"/>
            <a:ext cx="9916795" cy="3870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- Communication with </a:t>
            </a:r>
            <a:r>
              <a:rPr b="1" lang="en-US" sz="1800"/>
              <a:t>other SWCs </a:t>
            </a:r>
            <a:r>
              <a:rPr lang="en-US" sz="1800"/>
              <a:t>in the System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- Communication with </a:t>
            </a:r>
            <a:r>
              <a:rPr b="1" lang="en-US" sz="1800"/>
              <a:t>Sensors and Actuators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- Communication with </a:t>
            </a:r>
            <a:r>
              <a:rPr b="1" lang="en-US" sz="1800"/>
              <a:t>Standard services </a:t>
            </a:r>
            <a:r>
              <a:rPr lang="en-US" sz="1800"/>
              <a:t>(i.e., Writing and Reading from NvM)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- OS</a:t>
            </a:r>
            <a:r>
              <a:rPr b="1" lang="en-US" sz="1800"/>
              <a:t> Scheduling </a:t>
            </a:r>
            <a:r>
              <a:rPr lang="en-US" sz="1800"/>
              <a:t>(i.e., Cyclic Functions)</a:t>
            </a:r>
            <a:endParaRPr b="1" sz="1800"/>
          </a:p>
        </p:txBody>
      </p:sp>
      <p:sp>
        <p:nvSpPr>
          <p:cNvPr id="269" name="Google Shape;269;p22"/>
          <p:cNvSpPr/>
          <p:nvPr/>
        </p:nvSpPr>
        <p:spPr>
          <a:xfrm>
            <a:off x="0" y="1912108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Through VFB, you can describe: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8625f5b2_0_50"/>
          <p:cNvSpPr txBox="1"/>
          <p:nvPr/>
        </p:nvSpPr>
        <p:spPr>
          <a:xfrm>
            <a:off x="3047999" y="6354401"/>
            <a:ext cx="6217921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https://www.yumpu.com/en/document/read/11123332/virtual-functional-bus-simulator-autosar</a:t>
            </a:r>
            <a:endParaRPr b="1" i="0" sz="1800" u="none" cap="none" strike="noStrike">
              <a:solidFill>
                <a:srgbClr val="0033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33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8b8625f5b2_0_50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VFB Simulation</a:t>
            </a:r>
            <a:endParaRPr/>
          </a:p>
        </p:txBody>
      </p:sp>
      <p:pic>
        <p:nvPicPr>
          <p:cNvPr id="276" name="Google Shape;276;g8b8625f5b2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5030" y="2119020"/>
            <a:ext cx="8078289" cy="42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8b8625f5b2_0_50"/>
          <p:cNvSpPr/>
          <p:nvPr/>
        </p:nvSpPr>
        <p:spPr>
          <a:xfrm>
            <a:off x="779779" y="1875183"/>
            <a:ext cx="3779520" cy="1267589"/>
          </a:xfrm>
          <a:custGeom>
            <a:rect b="b" l="l" r="r" t="t"/>
            <a:pathLst>
              <a:path extrusionOk="0" h="1100876" w="2542174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VFB simulation tools provides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development and testing env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b8625f5b2_0_271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More about VFB</a:t>
            </a:r>
            <a:endParaRPr/>
          </a:p>
        </p:txBody>
      </p:sp>
      <p:sp>
        <p:nvSpPr>
          <p:cNvPr id="283" name="Google Shape;283;g8b8625f5b2_0_271"/>
          <p:cNvSpPr txBox="1"/>
          <p:nvPr>
            <p:ph idx="1" type="body"/>
          </p:nvPr>
        </p:nvSpPr>
        <p:spPr>
          <a:xfrm>
            <a:off x="512445" y="1778000"/>
            <a:ext cx="9916795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1800"/>
              <a:t>Read more </a:t>
            </a:r>
            <a:r>
              <a:rPr lang="en-US" sz="1800"/>
              <a:t>about </a:t>
            </a:r>
            <a:r>
              <a:rPr b="1" lang="en-US" sz="1800"/>
              <a:t>VFB concept </a:t>
            </a:r>
            <a:r>
              <a:rPr lang="en-US" sz="1800"/>
              <a:t>in AUTOSAR: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https://www.autosar.org/fileadmin/standards/R20-11/CP/AUTOSAR_EXP_VFB.pdf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0" y="435862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3"/>
          <p:cNvSpPr txBox="1"/>
          <p:nvPr>
            <p:ph type="title"/>
          </p:nvPr>
        </p:nvSpPr>
        <p:spPr>
          <a:xfrm>
            <a:off x="187960" y="589814"/>
            <a:ext cx="7178040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Virtual Function Bus</a:t>
            </a:r>
            <a:endParaRPr/>
          </a:p>
        </p:txBody>
      </p:sp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723900" y="2179305"/>
            <a:ext cx="10023475" cy="372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Intro to AUTOSAR Application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Virtual Functional Bus (VFB)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VFB Quiz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b8625f5b2_0_278"/>
          <p:cNvSpPr/>
          <p:nvPr/>
        </p:nvSpPr>
        <p:spPr>
          <a:xfrm>
            <a:off x="4498405" y="1974175"/>
            <a:ext cx="362100" cy="31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g8b8625f5b2_0_278"/>
          <p:cNvSpPr txBox="1"/>
          <p:nvPr/>
        </p:nvSpPr>
        <p:spPr>
          <a:xfrm>
            <a:off x="5013955" y="1889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 time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behavior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g8b8625f5b2_0_278"/>
          <p:cNvSpPr/>
          <p:nvPr/>
        </p:nvSpPr>
        <p:spPr>
          <a:xfrm>
            <a:off x="4498405" y="2736175"/>
            <a:ext cx="362100" cy="31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g8b8625f5b2_0_278"/>
          <p:cNvSpPr txBox="1"/>
          <p:nvPr/>
        </p:nvSpPr>
        <p:spPr>
          <a:xfrm>
            <a:off x="5013955" y="2651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unit testing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SWCs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8b8625f5b2_0_278"/>
          <p:cNvSpPr/>
          <p:nvPr/>
        </p:nvSpPr>
        <p:spPr>
          <a:xfrm>
            <a:off x="4498405" y="3498175"/>
            <a:ext cx="362100" cy="31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g8b8625f5b2_0_278"/>
          <p:cNvSpPr txBox="1"/>
          <p:nvPr/>
        </p:nvSpPr>
        <p:spPr>
          <a:xfrm>
            <a:off x="5013955" y="3413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memory consumption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(stack, ram, rom)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g8b8625f5b2_0_278"/>
          <p:cNvSpPr/>
          <p:nvPr/>
        </p:nvSpPr>
        <p:spPr>
          <a:xfrm>
            <a:off x="4498405" y="4344625"/>
            <a:ext cx="362100" cy="31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g8b8625f5b2_0_278"/>
          <p:cNvSpPr txBox="1"/>
          <p:nvPr/>
        </p:nvSpPr>
        <p:spPr>
          <a:xfrm>
            <a:off x="5013955" y="426017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bus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g8b8625f5b2_0_278"/>
          <p:cNvSpPr/>
          <p:nvPr/>
        </p:nvSpPr>
        <p:spPr>
          <a:xfrm>
            <a:off x="4498405" y="5191075"/>
            <a:ext cx="362100" cy="31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g8b8625f5b2_0_278"/>
          <p:cNvSpPr txBox="1"/>
          <p:nvPr/>
        </p:nvSpPr>
        <p:spPr>
          <a:xfrm>
            <a:off x="5013955" y="51066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Simulate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Intra-ECU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communication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g8b8625f5b2_0_278"/>
          <p:cNvSpPr/>
          <p:nvPr/>
        </p:nvSpPr>
        <p:spPr>
          <a:xfrm>
            <a:off x="4498405" y="5953075"/>
            <a:ext cx="362100" cy="316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g8b8625f5b2_0_278"/>
          <p:cNvSpPr txBox="1"/>
          <p:nvPr/>
        </p:nvSpPr>
        <p:spPr>
          <a:xfrm>
            <a:off x="5013955" y="58686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Simulate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Inter-ECU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communication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g8b8625f5b2_0_278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VFB Quiz</a:t>
            </a:r>
            <a:endParaRPr/>
          </a:p>
        </p:txBody>
      </p:sp>
      <p:sp>
        <p:nvSpPr>
          <p:cNvPr id="308" name="Google Shape;308;g8b8625f5b2_0_278"/>
          <p:cNvSpPr/>
          <p:nvPr/>
        </p:nvSpPr>
        <p:spPr>
          <a:xfrm>
            <a:off x="817878" y="2894575"/>
            <a:ext cx="2964181" cy="2077057"/>
          </a:xfrm>
          <a:custGeom>
            <a:rect b="b" l="l" r="r" t="t"/>
            <a:pathLst>
              <a:path extrusionOk="0" h="1100876" w="2542174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VFB Simulation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the App Developer can: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187960" y="537731"/>
            <a:ext cx="3706921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358140" y="2178285"/>
            <a:ext cx="10023475" cy="372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Intro to RTE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SWC Design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RTE Deep Dive (SR, CS, MS)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RTE Configuration &amp; Generation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/>
        </p:nvSpPr>
        <p:spPr>
          <a:xfrm>
            <a:off x="5013955" y="1889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 time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behavior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5013955" y="2651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unit testing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SWCs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5013955" y="3413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memory consumption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(stack, ram, rom)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5013955" y="426017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bus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5013955" y="51066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Simulate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Intra-ECU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communication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5013955" y="58686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Simulate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Inter-ECU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communication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4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VFB Quiz: Solution</a:t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817878" y="2894575"/>
            <a:ext cx="2964181" cy="2077057"/>
          </a:xfrm>
          <a:custGeom>
            <a:rect b="b" l="l" r="r" t="t"/>
            <a:pathLst>
              <a:path extrusionOk="0" h="1100876" w="2542174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VFB Simulation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the App Developer can:</a:t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4518725" y="1974175"/>
            <a:ext cx="316800" cy="316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4518725" y="2736175"/>
            <a:ext cx="316800" cy="3168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4518725" y="5191075"/>
            <a:ext cx="316800" cy="3168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4518725" y="5953075"/>
            <a:ext cx="316800" cy="3168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4518725" y="4344625"/>
            <a:ext cx="316800" cy="316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4518725" y="3540400"/>
            <a:ext cx="316800" cy="316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/>
          <p:nvPr/>
        </p:nvSpPr>
        <p:spPr>
          <a:xfrm>
            <a:off x="0" y="223518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5"/>
          <p:cNvSpPr txBox="1"/>
          <p:nvPr>
            <p:ph type="title"/>
          </p:nvPr>
        </p:nvSpPr>
        <p:spPr>
          <a:xfrm>
            <a:off x="187960" y="589814"/>
            <a:ext cx="7178040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Run Time Env (RTE)</a:t>
            </a:r>
            <a:endParaRPr/>
          </a:p>
        </p:txBody>
      </p:sp>
      <p:sp>
        <p:nvSpPr>
          <p:cNvPr id="333" name="Google Shape;333;p25"/>
          <p:cNvSpPr txBox="1"/>
          <p:nvPr>
            <p:ph idx="1" type="body"/>
          </p:nvPr>
        </p:nvSpPr>
        <p:spPr>
          <a:xfrm>
            <a:off x="723900" y="2179305"/>
            <a:ext cx="10023475" cy="372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What is RTE?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Development Workflow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512445" y="2687321"/>
            <a:ext cx="991679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- </a:t>
            </a:r>
            <a:r>
              <a:rPr b="1" lang="en-US" sz="1800"/>
              <a:t>Virtual connections between SWCs </a:t>
            </a:r>
            <a:r>
              <a:rPr lang="en-US" sz="1800"/>
              <a:t>has to be mapped either to </a:t>
            </a:r>
            <a:r>
              <a:rPr b="1" lang="en-US" sz="1800"/>
              <a:t>local connections </a:t>
            </a:r>
            <a:r>
              <a:rPr lang="en-US" sz="1800"/>
              <a:t>(same ECU) or </a:t>
            </a:r>
            <a:r>
              <a:rPr b="1" lang="en-US" sz="1800"/>
              <a:t>network connections </a:t>
            </a:r>
            <a:r>
              <a:rPr lang="en-US" sz="1800"/>
              <a:t>(i.e., through CAN/LIN on different ECUs)</a:t>
            </a:r>
            <a:endParaRPr/>
          </a:p>
          <a:p>
            <a:pPr indent="-165100" lvl="0" marL="393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t/>
            </a:r>
            <a:endParaRPr sz="18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- </a:t>
            </a:r>
            <a:r>
              <a:rPr b="1" lang="en-US" sz="1800"/>
              <a:t>VFB Sensors/Actuators </a:t>
            </a:r>
            <a:r>
              <a:rPr lang="en-US" sz="1800"/>
              <a:t>are mapped to the </a:t>
            </a:r>
            <a:r>
              <a:rPr b="1" lang="en-US" sz="1800"/>
              <a:t>real hardware</a:t>
            </a:r>
            <a:endParaRPr/>
          </a:p>
          <a:p>
            <a:pPr indent="-165100" lvl="0" marL="393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t/>
            </a:r>
            <a:endParaRPr sz="18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- </a:t>
            </a:r>
            <a:r>
              <a:rPr b="1" lang="en-US" sz="1800"/>
              <a:t>Standard Services </a:t>
            </a:r>
            <a:r>
              <a:rPr lang="en-US" sz="1800"/>
              <a:t>are mapped to the </a:t>
            </a:r>
            <a:r>
              <a:rPr b="1" lang="en-US" sz="1800"/>
              <a:t>BSW Services</a:t>
            </a:r>
            <a:endParaRPr/>
          </a:p>
          <a:p>
            <a:pPr indent="-165100" lvl="0" marL="393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t/>
            </a:r>
            <a:endParaRPr sz="18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- </a:t>
            </a:r>
            <a:r>
              <a:rPr b="1" lang="en-US" sz="1800"/>
              <a:t>Windows Threads </a:t>
            </a:r>
            <a:r>
              <a:rPr lang="en-US" sz="1800"/>
              <a:t>Scheduling are mapped to </a:t>
            </a:r>
            <a:r>
              <a:rPr b="1" lang="en-US" sz="1800"/>
              <a:t>AUTOSAR Tasks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26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VFB Deployment</a:t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0" y="1912108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VFB model description into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new System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VFB Deployment</a:t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3068053" y="2041358"/>
            <a:ext cx="5630779" cy="156009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 mapping is done through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RTE modules on all ECUs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represents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VFB layer deployment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on the vehicle system </a:t>
            </a:r>
            <a:endParaRPr/>
          </a:p>
        </p:txBody>
      </p:sp>
      <p:pic>
        <p:nvPicPr>
          <p:cNvPr id="347" name="Google Shape;3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3709737"/>
            <a:ext cx="5774099" cy="2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a3887dafc_0_169"/>
          <p:cNvSpPr/>
          <p:nvPr/>
        </p:nvSpPr>
        <p:spPr>
          <a:xfrm>
            <a:off x="3550960" y="1798167"/>
            <a:ext cx="5466000" cy="77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entire communication of SWCs is based on the </a:t>
            </a:r>
            <a:r>
              <a:rPr b="1" i="0" lang="en-US" sz="1400" u="none" cap="none" strike="noStrike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VFB</a:t>
            </a:r>
            <a:endParaRPr b="1" i="0" sz="1400" u="none" cap="none" strike="noStrike">
              <a:solidFill>
                <a:srgbClr val="1A1A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g8a3887dafc_0_169"/>
          <p:cNvSpPr/>
          <p:nvPr/>
        </p:nvSpPr>
        <p:spPr>
          <a:xfrm>
            <a:off x="3550960" y="2942630"/>
            <a:ext cx="5466000" cy="77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So, SWCs are </a:t>
            </a:r>
            <a:r>
              <a:rPr b="1" i="0" lang="en-US" sz="1400" u="none" cap="none" strike="noStrike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independent</a:t>
            </a:r>
            <a:r>
              <a:rPr b="1" i="0" lang="en-US" sz="1400" u="none" cap="none" strike="noStrike">
                <a:solidFill>
                  <a:srgbClr val="43B0F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 the ECU hardware/System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g8a3887dafc_0_169"/>
          <p:cNvSpPr/>
          <p:nvPr/>
        </p:nvSpPr>
        <p:spPr>
          <a:xfrm>
            <a:off x="3550960" y="4087092"/>
            <a:ext cx="5466000" cy="77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So, SWCs can be </a:t>
            </a:r>
            <a:r>
              <a:rPr b="1" i="0" lang="en-US" sz="1400" u="none" cap="none" strike="noStrike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reused</a:t>
            </a:r>
            <a:r>
              <a:rPr b="1" i="0" lang="en-US" sz="1400" u="none" cap="none" strike="noStrike">
                <a:solidFill>
                  <a:srgbClr val="43B0F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across different systems/platforms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g8a3887dafc_0_169"/>
          <p:cNvSpPr/>
          <p:nvPr/>
        </p:nvSpPr>
        <p:spPr>
          <a:xfrm>
            <a:off x="3550960" y="5163692"/>
            <a:ext cx="5466000" cy="77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VFB is implemented for a specific vehicle by supplying a specifically </a:t>
            </a:r>
            <a:r>
              <a:rPr b="1" i="0" lang="en-US" sz="1400" u="none" cap="none" strike="noStrike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configured RTE</a:t>
            </a:r>
            <a:endParaRPr b="1" i="0" sz="1400" u="none" cap="none" strike="noStrike">
              <a:solidFill>
                <a:srgbClr val="1A1A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g8a3887dafc_0_169"/>
          <p:cNvCxnSpPr>
            <a:stCxn id="352" idx="2"/>
            <a:endCxn id="353" idx="0"/>
          </p:cNvCxnSpPr>
          <p:nvPr/>
        </p:nvCxnSpPr>
        <p:spPr>
          <a:xfrm>
            <a:off x="6283960" y="2577867"/>
            <a:ext cx="0" cy="364800"/>
          </a:xfrm>
          <a:prstGeom prst="straightConnector1">
            <a:avLst/>
          </a:prstGeom>
          <a:noFill/>
          <a:ln cap="flat" cmpd="sng" w="19050">
            <a:solidFill>
              <a:srgbClr val="565C5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g8a3887dafc_0_169"/>
          <p:cNvCxnSpPr>
            <a:stCxn id="353" idx="2"/>
            <a:endCxn id="354" idx="0"/>
          </p:cNvCxnSpPr>
          <p:nvPr/>
        </p:nvCxnSpPr>
        <p:spPr>
          <a:xfrm>
            <a:off x="6283960" y="3722330"/>
            <a:ext cx="0" cy="364800"/>
          </a:xfrm>
          <a:prstGeom prst="straightConnector1">
            <a:avLst/>
          </a:prstGeom>
          <a:noFill/>
          <a:ln cap="flat" cmpd="sng" w="19050">
            <a:solidFill>
              <a:srgbClr val="565C5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8" name="Google Shape;358;g8a3887dafc_0_169"/>
          <p:cNvCxnSpPr>
            <a:stCxn id="354" idx="2"/>
            <a:endCxn id="355" idx="0"/>
          </p:cNvCxnSpPr>
          <p:nvPr/>
        </p:nvCxnSpPr>
        <p:spPr>
          <a:xfrm>
            <a:off x="6283960" y="4866792"/>
            <a:ext cx="0" cy="297000"/>
          </a:xfrm>
          <a:prstGeom prst="straightConnector1">
            <a:avLst/>
          </a:prstGeom>
          <a:noFill/>
          <a:ln cap="flat" cmpd="sng" w="19050">
            <a:solidFill>
              <a:srgbClr val="565C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9" name="Google Shape;359;g8a3887dafc_0_169"/>
          <p:cNvSpPr txBox="1"/>
          <p:nvPr/>
        </p:nvSpPr>
        <p:spPr>
          <a:xfrm>
            <a:off x="769185" y="4608392"/>
            <a:ext cx="22737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C# impl for: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VFB_GetSensorValue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VFB_Read_CarSpeed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VFB_Write_CarSpeed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VFB_NvMWrite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0" name="Google Shape;360;g8a3887dafc_0_169"/>
          <p:cNvCxnSpPr>
            <a:stCxn id="359" idx="3"/>
            <a:endCxn id="355" idx="1"/>
          </p:cNvCxnSpPr>
          <p:nvPr/>
        </p:nvCxnSpPr>
        <p:spPr>
          <a:xfrm>
            <a:off x="3042885" y="5553542"/>
            <a:ext cx="508200" cy="0"/>
          </a:xfrm>
          <a:prstGeom prst="straightConnector1">
            <a:avLst/>
          </a:prstGeom>
          <a:noFill/>
          <a:ln cap="flat" cmpd="sng" w="19050">
            <a:solidFill>
              <a:srgbClr val="565C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1" name="Google Shape;361;g8a3887dafc_0_169"/>
          <p:cNvSpPr txBox="1"/>
          <p:nvPr/>
        </p:nvSpPr>
        <p:spPr>
          <a:xfrm>
            <a:off x="9525035" y="4608392"/>
            <a:ext cx="22737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Rte C impl for: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Rte_GetSensorValue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Rte_Read_CarSpeed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Rte_Write_CarSpeed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Rte_NvMWrite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2" name="Google Shape;362;g8a3887dafc_0_169"/>
          <p:cNvCxnSpPr>
            <a:stCxn id="355" idx="3"/>
            <a:endCxn id="361" idx="1"/>
          </p:cNvCxnSpPr>
          <p:nvPr/>
        </p:nvCxnSpPr>
        <p:spPr>
          <a:xfrm>
            <a:off x="9016960" y="5553542"/>
            <a:ext cx="508200" cy="0"/>
          </a:xfrm>
          <a:prstGeom prst="straightConnector1">
            <a:avLst/>
          </a:prstGeom>
          <a:noFill/>
          <a:ln cap="flat" cmpd="sng" w="19050">
            <a:solidFill>
              <a:srgbClr val="565C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3" name="Google Shape;363;g8a3887dafc_0_169"/>
          <p:cNvSpPr txBox="1"/>
          <p:nvPr>
            <p:ph idx="4294967295" type="body"/>
          </p:nvPr>
        </p:nvSpPr>
        <p:spPr>
          <a:xfrm>
            <a:off x="0" y="436818"/>
            <a:ext cx="12191999" cy="7797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08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RTE (Run Time Environment)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is the AUTOSAR Layer that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implements the VFB Concept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512445" y="1854200"/>
            <a:ext cx="9916795" cy="94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1. Application must fit in </a:t>
            </a:r>
            <a:r>
              <a:rPr b="1" lang="en-US"/>
              <a:t>different</a:t>
            </a:r>
            <a:r>
              <a:rPr lang="en-US"/>
              <a:t> Vehicle </a:t>
            </a:r>
            <a:r>
              <a:rPr b="1" lang="en-US"/>
              <a:t>hardware</a:t>
            </a:r>
            <a:r>
              <a:rPr lang="en-US"/>
              <a:t> and </a:t>
            </a:r>
            <a:r>
              <a:rPr b="1" lang="en-US"/>
              <a:t>systems</a:t>
            </a:r>
            <a:r>
              <a:rPr lang="en-US"/>
              <a:t> for the same OEM or even for </a:t>
            </a:r>
            <a:r>
              <a:rPr b="1" lang="en-US"/>
              <a:t>different OEMs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RTE?</a:t>
            </a:r>
            <a:endParaRPr/>
          </a:p>
        </p:txBody>
      </p:sp>
      <p:sp>
        <p:nvSpPr>
          <p:cNvPr id="370" name="Google Shape;370;p28"/>
          <p:cNvSpPr txBox="1"/>
          <p:nvPr/>
        </p:nvSpPr>
        <p:spPr>
          <a:xfrm>
            <a:off x="512445" y="3251200"/>
            <a:ext cx="9739630" cy="250952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is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hardware/system independent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it is abstracted by the RTE APIs,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each System, it is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same App Code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but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RTE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AUTOSAR Application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shall use only RTE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any types of communication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idx="1" type="body"/>
          </p:nvPr>
        </p:nvSpPr>
        <p:spPr>
          <a:xfrm>
            <a:off x="512445" y="1854200"/>
            <a:ext cx="9916795" cy="94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2. Application development is </a:t>
            </a:r>
            <a:r>
              <a:rPr b="1" lang="en-US"/>
              <a:t>time consuming</a:t>
            </a:r>
            <a:r>
              <a:rPr lang="en-US"/>
              <a:t>, containing the </a:t>
            </a:r>
            <a:r>
              <a:rPr b="1" lang="en-US"/>
              <a:t>main software </a:t>
            </a:r>
            <a:r>
              <a:rPr lang="en-US"/>
              <a:t>(Logic / Algorithms)</a:t>
            </a:r>
            <a:endParaRPr/>
          </a:p>
        </p:txBody>
      </p:sp>
      <p:sp>
        <p:nvSpPr>
          <p:cNvPr id="376" name="Google Shape;376;p29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RTE?</a:t>
            </a:r>
            <a:endParaRPr/>
          </a:p>
        </p:txBody>
      </p:sp>
      <p:sp>
        <p:nvSpPr>
          <p:cNvPr id="377" name="Google Shape;377;p29"/>
          <p:cNvSpPr txBox="1"/>
          <p:nvPr/>
        </p:nvSpPr>
        <p:spPr>
          <a:xfrm>
            <a:off x="512445" y="3012440"/>
            <a:ext cx="9739630" cy="333248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development and testing can be done even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before developing the Vehicle System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Interaction with the real hardware, interaction with the BSW, interaction with other ECUS .. etc.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handled by the RTE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run time behavior is managed by the RTE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(Scheduling, Variables protection .. etc.)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developer shall only think about writing the application logic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512445" y="1854200"/>
            <a:ext cx="9916795" cy="94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3. Application features shall be </a:t>
            </a:r>
            <a:r>
              <a:rPr b="1" lang="en-US"/>
              <a:t>adapted</a:t>
            </a:r>
            <a:r>
              <a:rPr lang="en-US"/>
              <a:t> based on </a:t>
            </a:r>
            <a:r>
              <a:rPr b="1" lang="en-US"/>
              <a:t>OEM requirements</a:t>
            </a:r>
            <a:endParaRPr/>
          </a:p>
        </p:txBody>
      </p:sp>
      <p:sp>
        <p:nvSpPr>
          <p:cNvPr id="383" name="Google Shape;383;p30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RTE?</a:t>
            </a:r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512445" y="3540760"/>
            <a:ext cx="9739630" cy="174752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SWCs can be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added/removed without affecting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other software components / other features in the Vehicle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/>
          <p:nvPr/>
        </p:nvSpPr>
        <p:spPr>
          <a:xfrm>
            <a:off x="0" y="328166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1"/>
          <p:cNvSpPr txBox="1"/>
          <p:nvPr>
            <p:ph type="title"/>
          </p:nvPr>
        </p:nvSpPr>
        <p:spPr>
          <a:xfrm>
            <a:off x="187960" y="589814"/>
            <a:ext cx="7178040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Run Time Env (RTE)</a:t>
            </a:r>
            <a:endParaRPr/>
          </a:p>
        </p:txBody>
      </p:sp>
      <p:sp>
        <p:nvSpPr>
          <p:cNvPr id="391" name="Google Shape;391;p31"/>
          <p:cNvSpPr txBox="1"/>
          <p:nvPr>
            <p:ph idx="1" type="body"/>
          </p:nvPr>
        </p:nvSpPr>
        <p:spPr>
          <a:xfrm>
            <a:off x="723900" y="2179305"/>
            <a:ext cx="10023475" cy="372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What is RTE?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Development Workflow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a3887dafc_0_162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397" name="Google Shape;397;g8a3887dafc_0_162"/>
          <p:cNvSpPr txBox="1"/>
          <p:nvPr>
            <p:ph idx="1" type="body"/>
          </p:nvPr>
        </p:nvSpPr>
        <p:spPr>
          <a:xfrm>
            <a:off x="512445" y="1778000"/>
            <a:ext cx="9916795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VFB Tools are usually used by </a:t>
            </a:r>
            <a:r>
              <a:rPr b="1" lang="en-US"/>
              <a:t>OEM for complete system design </a:t>
            </a:r>
            <a:r>
              <a:rPr lang="en-US"/>
              <a:t>and simulation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In the next slides, we will start with </a:t>
            </a:r>
            <a:r>
              <a:rPr b="1" lang="en-US"/>
              <a:t>RTE Workflow</a:t>
            </a:r>
            <a:r>
              <a:rPr lang="en-US"/>
              <a:t> directly, which is the </a:t>
            </a:r>
            <a:r>
              <a:rPr b="1" lang="en-US"/>
              <a:t>common case in Tier 1,2 suppliers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87960" y="537731"/>
            <a:ext cx="3706921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471920" y="2838971"/>
            <a:ext cx="4234815" cy="194639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</a:t>
            </a:r>
            <a:r>
              <a:rPr b="0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prints </a:t>
            </a:r>
            <a:r>
              <a:rPr b="1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UTOSAR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A</a:t>
            </a:r>
            <a:r>
              <a:rPr b="0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uthoring </a:t>
            </a:r>
            <a:r>
              <a:rPr b="1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0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ool </a:t>
            </a:r>
            <a:r>
              <a:rPr b="1" i="0" lang="en-US" sz="2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(SAAT)</a:t>
            </a:r>
            <a:endParaRPr b="1" i="0" sz="2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58140" y="2178285"/>
            <a:ext cx="10023475" cy="4362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1: High Level Design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2: Sender Receiver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3: Client Server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4: Types of SWCs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5: Mode Switch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ct val="12043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6: RTE Configuration &amp; Generation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b8625f5b2_0_151"/>
          <p:cNvSpPr/>
          <p:nvPr/>
        </p:nvSpPr>
        <p:spPr>
          <a:xfrm>
            <a:off x="243225" y="2672140"/>
            <a:ext cx="1742700" cy="837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 Design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g8b8625f5b2_0_151"/>
          <p:cNvSpPr/>
          <p:nvPr/>
        </p:nvSpPr>
        <p:spPr>
          <a:xfrm>
            <a:off x="1280400" y="4175140"/>
            <a:ext cx="2175900" cy="780300"/>
          </a:xfrm>
          <a:prstGeom prst="roundRect">
            <a:avLst>
              <a:gd fmla="val 16667" name="adj"/>
            </a:avLst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Description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4" name="Google Shape;404;g8b8625f5b2_0_151"/>
          <p:cNvGrpSpPr/>
          <p:nvPr/>
        </p:nvGrpSpPr>
        <p:grpSpPr>
          <a:xfrm>
            <a:off x="3456300" y="2672140"/>
            <a:ext cx="1380000" cy="983700"/>
            <a:chOff x="7011400" y="1720150"/>
            <a:chExt cx="1380000" cy="983700"/>
          </a:xfrm>
        </p:grpSpPr>
        <p:sp>
          <p:nvSpPr>
            <p:cNvPr id="405" name="Google Shape;405;g8b8625f5b2_0_151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6" name="Google Shape;406;g8b8625f5b2_0_151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7" name="Google Shape;407;g8b8625f5b2_0_151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Arxml Files</a:t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08" name="Google Shape;408;g8b8625f5b2_0_151"/>
          <p:cNvSpPr/>
          <p:nvPr/>
        </p:nvSpPr>
        <p:spPr>
          <a:xfrm>
            <a:off x="4836300" y="4229465"/>
            <a:ext cx="2175900" cy="780300"/>
          </a:xfrm>
          <a:prstGeom prst="roundRect">
            <a:avLst>
              <a:gd fmla="val 16667" name="adj"/>
            </a:avLst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 Phase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9" name="Google Shape;409;g8b8625f5b2_0_151"/>
          <p:cNvGrpSpPr/>
          <p:nvPr/>
        </p:nvGrpSpPr>
        <p:grpSpPr>
          <a:xfrm>
            <a:off x="7012200" y="2672140"/>
            <a:ext cx="1380000" cy="983700"/>
            <a:chOff x="7011400" y="1720150"/>
            <a:chExt cx="1380000" cy="983700"/>
          </a:xfrm>
        </p:grpSpPr>
        <p:sp>
          <p:nvSpPr>
            <p:cNvPr id="410" name="Google Shape;410;g8b8625f5b2_0_151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1" name="Google Shape;411;g8b8625f5b2_0_151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2" name="Google Shape;412;g8b8625f5b2_0_151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App Templates</a:t>
              </a:r>
              <a:endParaRPr b="0"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3" name="Google Shape;413;g8b8625f5b2_0_151"/>
          <p:cNvGrpSpPr/>
          <p:nvPr/>
        </p:nvGrpSpPr>
        <p:grpSpPr>
          <a:xfrm>
            <a:off x="10568100" y="2672140"/>
            <a:ext cx="1380000" cy="983700"/>
            <a:chOff x="7011400" y="1720150"/>
            <a:chExt cx="1380000" cy="983700"/>
          </a:xfrm>
        </p:grpSpPr>
        <p:sp>
          <p:nvSpPr>
            <p:cNvPr id="414" name="Google Shape;414;g8b8625f5b2_0_151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5" name="Google Shape;415;g8b8625f5b2_0_151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6" name="Google Shape;416;g8b8625f5b2_0_151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App Code</a:t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17" name="Google Shape;417;g8b8625f5b2_0_151"/>
          <p:cNvSpPr/>
          <p:nvPr/>
        </p:nvSpPr>
        <p:spPr>
          <a:xfrm>
            <a:off x="8392200" y="4175140"/>
            <a:ext cx="2175900" cy="780300"/>
          </a:xfrm>
          <a:prstGeom prst="roundRect">
            <a:avLst>
              <a:gd fmla="val 16667" name="adj"/>
            </a:avLst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g8b8625f5b2_0_151"/>
          <p:cNvCxnSpPr>
            <a:stCxn id="402" idx="4"/>
            <a:endCxn id="403" idx="1"/>
          </p:cNvCxnSpPr>
          <p:nvPr/>
        </p:nvCxnSpPr>
        <p:spPr>
          <a:xfrm flipH="1" rot="-5400000">
            <a:off x="540468" y="3825490"/>
            <a:ext cx="951000" cy="528900"/>
          </a:xfrm>
          <a:prstGeom prst="curvedConnector2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9" name="Google Shape;419;g8b8625f5b2_0_151"/>
          <p:cNvCxnSpPr>
            <a:stCxn id="403" idx="3"/>
            <a:endCxn id="405" idx="1"/>
          </p:cNvCxnSpPr>
          <p:nvPr/>
        </p:nvCxnSpPr>
        <p:spPr>
          <a:xfrm flipH="1" rot="10800000">
            <a:off x="3456300" y="3011590"/>
            <a:ext cx="600" cy="1553700"/>
          </a:xfrm>
          <a:prstGeom prst="curvedConnector5">
            <a:avLst>
              <a:gd fmla="val 39687500" name="adj1"/>
              <a:gd fmla="val 51632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0" name="Google Shape;420;g8b8625f5b2_0_151"/>
          <p:cNvCxnSpPr>
            <a:stCxn id="407" idx="3"/>
            <a:endCxn id="408" idx="1"/>
          </p:cNvCxnSpPr>
          <p:nvPr/>
        </p:nvCxnSpPr>
        <p:spPr>
          <a:xfrm>
            <a:off x="4836300" y="3316390"/>
            <a:ext cx="600" cy="1303200"/>
          </a:xfrm>
          <a:prstGeom prst="curvedConnector5">
            <a:avLst>
              <a:gd fmla="val 39687500" name="adj1"/>
              <a:gd fmla="val 48056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1" name="Google Shape;421;g8b8625f5b2_0_151"/>
          <p:cNvCxnSpPr>
            <a:stCxn id="408" idx="3"/>
            <a:endCxn id="410" idx="1"/>
          </p:cNvCxnSpPr>
          <p:nvPr/>
        </p:nvCxnSpPr>
        <p:spPr>
          <a:xfrm flipH="1" rot="10800000">
            <a:off x="7012200" y="3011615"/>
            <a:ext cx="600" cy="1608000"/>
          </a:xfrm>
          <a:prstGeom prst="curvedConnector5">
            <a:avLst>
              <a:gd fmla="val 39687500" name="adj1"/>
              <a:gd fmla="val 51577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2" name="Google Shape;422;g8b8625f5b2_0_151"/>
          <p:cNvCxnSpPr>
            <a:stCxn id="412" idx="3"/>
            <a:endCxn id="417" idx="1"/>
          </p:cNvCxnSpPr>
          <p:nvPr/>
        </p:nvCxnSpPr>
        <p:spPr>
          <a:xfrm>
            <a:off x="8392200" y="3316390"/>
            <a:ext cx="600" cy="1248900"/>
          </a:xfrm>
          <a:prstGeom prst="curvedConnector5">
            <a:avLst>
              <a:gd fmla="val 39687500" name="adj1"/>
              <a:gd fmla="val 47970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3" name="Google Shape;423;g8b8625f5b2_0_151"/>
          <p:cNvCxnSpPr>
            <a:stCxn id="417" idx="3"/>
            <a:endCxn id="414" idx="1"/>
          </p:cNvCxnSpPr>
          <p:nvPr/>
        </p:nvCxnSpPr>
        <p:spPr>
          <a:xfrm flipH="1" rot="10800000">
            <a:off x="10568100" y="3011590"/>
            <a:ext cx="600" cy="1553700"/>
          </a:xfrm>
          <a:prstGeom prst="curvedConnector5">
            <a:avLst>
              <a:gd fmla="val 39687500" name="adj1"/>
              <a:gd fmla="val 51632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24" name="Google Shape;424;g8b8625f5b2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902" y="3627340"/>
            <a:ext cx="528900" cy="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8b8625f5b2_0_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6339" y="3676395"/>
            <a:ext cx="528900" cy="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8b8625f5b2_0_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5705" y="3627341"/>
            <a:ext cx="528900" cy="5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8b8625f5b2_0_151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RTE Workflow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idx="1" type="body"/>
          </p:nvPr>
        </p:nvSpPr>
        <p:spPr>
          <a:xfrm>
            <a:off x="167640" y="-4"/>
            <a:ext cx="5699760" cy="668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Description for the application components, that defines the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needs/interfaces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from the RTE</a:t>
            </a:r>
            <a:endParaRPr/>
          </a:p>
          <a:p>
            <a:pPr indent="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Description is created using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Authoring Tools and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saved in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AUTOSAR XML file (.arxml)</a:t>
            </a:r>
            <a:endParaRPr/>
          </a:p>
          <a:p>
            <a:pPr indent="0" lvl="0" marL="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The xml schema used to create the arxml file is called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Component Description “SWCD”,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can be found on </a:t>
            </a:r>
            <a:r>
              <a:rPr lang="en-US" sz="1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autosar.org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6694825" y="2413680"/>
            <a:ext cx="1742700" cy="837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 Design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7732000" y="3916680"/>
            <a:ext cx="2175900" cy="780300"/>
          </a:xfrm>
          <a:prstGeom prst="roundRect">
            <a:avLst>
              <a:gd fmla="val 16667" name="adj"/>
            </a:avLst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Description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5" name="Google Shape;435;p32"/>
          <p:cNvGrpSpPr/>
          <p:nvPr/>
        </p:nvGrpSpPr>
        <p:grpSpPr>
          <a:xfrm>
            <a:off x="9907900" y="2413680"/>
            <a:ext cx="1380000" cy="983700"/>
            <a:chOff x="7011400" y="1720150"/>
            <a:chExt cx="1380000" cy="983700"/>
          </a:xfrm>
        </p:grpSpPr>
        <p:sp>
          <p:nvSpPr>
            <p:cNvPr id="436" name="Google Shape;436;p32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Arxml Files</a:t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439" name="Google Shape;439;p32"/>
          <p:cNvCxnSpPr>
            <a:stCxn id="433" idx="4"/>
            <a:endCxn id="434" idx="1"/>
          </p:cNvCxnSpPr>
          <p:nvPr/>
        </p:nvCxnSpPr>
        <p:spPr>
          <a:xfrm flipH="1" rot="-5400000">
            <a:off x="6992068" y="3567030"/>
            <a:ext cx="951000" cy="528900"/>
          </a:xfrm>
          <a:prstGeom prst="curvedConnector2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0" name="Google Shape;440;p32"/>
          <p:cNvCxnSpPr>
            <a:stCxn id="434" idx="3"/>
            <a:endCxn id="436" idx="1"/>
          </p:cNvCxnSpPr>
          <p:nvPr/>
        </p:nvCxnSpPr>
        <p:spPr>
          <a:xfrm flipH="1" rot="10800000">
            <a:off x="9907900" y="2753130"/>
            <a:ext cx="600" cy="1553700"/>
          </a:xfrm>
          <a:prstGeom prst="curvedConnector5">
            <a:avLst>
              <a:gd fmla="val 39687500" name="adj1"/>
              <a:gd fmla="val 51632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41" name="Google Shape;44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5502" y="3368880"/>
            <a:ext cx="528900" cy="5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g8a3887dafc_0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145" y="2261660"/>
            <a:ext cx="6411576" cy="3636219"/>
          </a:xfrm>
          <a:prstGeom prst="rect">
            <a:avLst/>
          </a:prstGeom>
          <a:noFill/>
          <a:ln cap="flat" cmpd="sng" w="952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7" name="Google Shape;447;g8a3887dafc_0_329"/>
          <p:cNvSpPr/>
          <p:nvPr/>
        </p:nvSpPr>
        <p:spPr>
          <a:xfrm>
            <a:off x="3855495" y="2750010"/>
            <a:ext cx="6315300" cy="20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8a3887dafc_0_329"/>
          <p:cNvSpPr/>
          <p:nvPr/>
        </p:nvSpPr>
        <p:spPr>
          <a:xfrm>
            <a:off x="4160295" y="3131010"/>
            <a:ext cx="1189800" cy="20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8a3887dafc_0_329"/>
          <p:cNvSpPr/>
          <p:nvPr/>
        </p:nvSpPr>
        <p:spPr>
          <a:xfrm>
            <a:off x="4541295" y="3648135"/>
            <a:ext cx="2922000" cy="20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8a3887dafc_0_329"/>
          <p:cNvSpPr/>
          <p:nvPr/>
        </p:nvSpPr>
        <p:spPr>
          <a:xfrm>
            <a:off x="4846095" y="4181535"/>
            <a:ext cx="1721400" cy="54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8a3887dafc_0_329"/>
          <p:cNvSpPr/>
          <p:nvPr/>
        </p:nvSpPr>
        <p:spPr>
          <a:xfrm>
            <a:off x="4757445" y="4828135"/>
            <a:ext cx="1721400" cy="20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8a3887dafc_0_329"/>
          <p:cNvSpPr txBox="1"/>
          <p:nvPr/>
        </p:nvSpPr>
        <p:spPr>
          <a:xfrm>
            <a:off x="330200" y="2954910"/>
            <a:ext cx="1994745" cy="381000"/>
          </a:xfrm>
          <a:prstGeom prst="rect">
            <a:avLst/>
          </a:prstGeom>
          <a:noFill/>
          <a:ln cap="flat" cmpd="sng" w="952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AUTOSAR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Schema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g8a3887dafc_0_329"/>
          <p:cNvSpPr txBox="1"/>
          <p:nvPr/>
        </p:nvSpPr>
        <p:spPr>
          <a:xfrm>
            <a:off x="330200" y="3919435"/>
            <a:ext cx="2910305" cy="604440"/>
          </a:xfrm>
          <a:prstGeom prst="rect">
            <a:avLst/>
          </a:prstGeom>
          <a:noFill/>
          <a:ln cap="flat" cmpd="sng" w="952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XML hierarchy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elements as defined by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Schema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4" name="Google Shape;454;g8a3887dafc_0_329"/>
          <p:cNvCxnSpPr>
            <a:stCxn id="453" idx="3"/>
            <a:endCxn id="448" idx="1"/>
          </p:cNvCxnSpPr>
          <p:nvPr/>
        </p:nvCxnSpPr>
        <p:spPr>
          <a:xfrm flipH="1" rot="10800000">
            <a:off x="3240505" y="3233455"/>
            <a:ext cx="919800" cy="9882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g8a3887dafc_0_329"/>
          <p:cNvCxnSpPr>
            <a:stCxn id="453" idx="3"/>
            <a:endCxn id="449" idx="1"/>
          </p:cNvCxnSpPr>
          <p:nvPr/>
        </p:nvCxnSpPr>
        <p:spPr>
          <a:xfrm flipH="1" rot="10800000">
            <a:off x="3240505" y="3750655"/>
            <a:ext cx="1300800" cy="471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g8a3887dafc_0_329"/>
          <p:cNvCxnSpPr>
            <a:stCxn id="453" idx="3"/>
            <a:endCxn id="450" idx="1"/>
          </p:cNvCxnSpPr>
          <p:nvPr/>
        </p:nvCxnSpPr>
        <p:spPr>
          <a:xfrm>
            <a:off x="3240505" y="4221655"/>
            <a:ext cx="1605600" cy="231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g8a3887dafc_0_329"/>
          <p:cNvCxnSpPr>
            <a:stCxn id="453" idx="3"/>
            <a:endCxn id="451" idx="1"/>
          </p:cNvCxnSpPr>
          <p:nvPr/>
        </p:nvCxnSpPr>
        <p:spPr>
          <a:xfrm>
            <a:off x="3240505" y="4221655"/>
            <a:ext cx="1516800" cy="7089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g8a3887dafc_0_329"/>
          <p:cNvCxnSpPr>
            <a:stCxn id="452" idx="3"/>
            <a:endCxn id="447" idx="1"/>
          </p:cNvCxnSpPr>
          <p:nvPr/>
        </p:nvCxnSpPr>
        <p:spPr>
          <a:xfrm flipH="1" rot="10800000">
            <a:off x="2324945" y="2852610"/>
            <a:ext cx="1530600" cy="2928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9" name="Google Shape;459;g8a3887dafc_0_329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/>
              <a:t>Application Description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a3887dafc_0_511"/>
          <p:cNvSpPr txBox="1"/>
          <p:nvPr>
            <p:ph idx="1" type="body"/>
          </p:nvPr>
        </p:nvSpPr>
        <p:spPr>
          <a:xfrm>
            <a:off x="512445" y="1778000"/>
            <a:ext cx="9916795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>
                <a:solidFill>
                  <a:schemeClr val="dk1"/>
                </a:solidFill>
              </a:rPr>
              <a:t>Example:</a:t>
            </a:r>
            <a:r>
              <a:rPr lang="en-US" sz="1400">
                <a:solidFill>
                  <a:schemeClr val="dk1"/>
                </a:solidFill>
              </a:rPr>
              <a:t> </a:t>
            </a:r>
            <a:r>
              <a:rPr i="0" lang="en-US" sz="1400" u="none" cap="none" strike="noStrike">
                <a:solidFill>
                  <a:schemeClr val="dk1"/>
                </a:solidFill>
              </a:rPr>
              <a:t>Create SWCD for “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ChrgMgr</a:t>
            </a:r>
            <a:r>
              <a:rPr i="0" lang="en-US" sz="1400" u="none" cap="none" strike="noStrike">
                <a:solidFill>
                  <a:schemeClr val="dk1"/>
                </a:solidFill>
              </a:rPr>
              <a:t>” component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ChrgMgr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shall control the electric charging for the Vehicle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i="0" lang="en-US" sz="1400" u="none" cap="none" strike="noStrike">
                <a:solidFill>
                  <a:schemeClr val="dk1"/>
                </a:solidFill>
              </a:rPr>
              <a:t>Software Component Description: ChrgMgr shall need the following interfaces: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i="0" lang="en-US" sz="1400" u="none" cap="none" strike="noStrike">
                <a:solidFill>
                  <a:schemeClr val="dk1"/>
                </a:solidFill>
              </a:rPr>
              <a:t>Interface to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read the current battery level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i="0" lang="en-US" sz="1400" u="none" cap="none" strike="noStrike">
                <a:solidFill>
                  <a:schemeClr val="dk1"/>
                </a:solidFill>
              </a:rPr>
              <a:t>Interface to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read the max power that can be provided from the charging station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i="0" lang="en-US" sz="1400" u="none" cap="none" strike="noStrike">
                <a:solidFill>
                  <a:schemeClr val="dk1"/>
                </a:solidFill>
              </a:rPr>
              <a:t>Interface to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start/stop charging</a:t>
            </a:r>
            <a:endParaRPr/>
          </a:p>
        </p:txBody>
      </p:sp>
      <p:sp>
        <p:nvSpPr>
          <p:cNvPr id="465" name="Google Shape;465;g8a3887dafc_0_511"/>
          <p:cNvSpPr/>
          <p:nvPr/>
        </p:nvSpPr>
        <p:spPr>
          <a:xfrm>
            <a:off x="2303600" y="3757200"/>
            <a:ext cx="7422300" cy="2319900"/>
          </a:xfrm>
          <a:prstGeom prst="rect">
            <a:avLst/>
          </a:prstGeom>
          <a:solidFill>
            <a:srgbClr val="E8EE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g8a3887dafc_0_511"/>
          <p:cNvSpPr/>
          <p:nvPr/>
        </p:nvSpPr>
        <p:spPr>
          <a:xfrm>
            <a:off x="4836651" y="4088521"/>
            <a:ext cx="1747800" cy="1581900"/>
          </a:xfrm>
          <a:prstGeom prst="rect">
            <a:avLst/>
          </a:prstGeom>
          <a:solidFill>
            <a:srgbClr val="1A1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ChrgMgr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g8a3887dafc_0_511"/>
          <p:cNvSpPr txBox="1"/>
          <p:nvPr/>
        </p:nvSpPr>
        <p:spPr>
          <a:xfrm>
            <a:off x="2575560" y="4171425"/>
            <a:ext cx="1334965" cy="471300"/>
          </a:xfrm>
          <a:prstGeom prst="rect">
            <a:avLst/>
          </a:prstGeom>
          <a:solidFill>
            <a:srgbClr val="E8EE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BatteryLevel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g8a3887dafc_0_511"/>
          <p:cNvSpPr txBox="1"/>
          <p:nvPr/>
        </p:nvSpPr>
        <p:spPr>
          <a:xfrm>
            <a:off x="2575560" y="5146600"/>
            <a:ext cx="1334965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MaxPower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g8a3887dafc_0_511"/>
          <p:cNvSpPr txBox="1"/>
          <p:nvPr/>
        </p:nvSpPr>
        <p:spPr>
          <a:xfrm>
            <a:off x="7321075" y="4687325"/>
            <a:ext cx="1853405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Invoke Charge(start/stop)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g8a3887dafc_0_511"/>
          <p:cNvSpPr txBox="1"/>
          <p:nvPr/>
        </p:nvSpPr>
        <p:spPr>
          <a:xfrm>
            <a:off x="7793419" y="5617450"/>
            <a:ext cx="2036382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ChrgMgr.arxml</a:t>
            </a:r>
            <a:endParaRPr b="0" i="0" sz="1800" u="none" cap="none" strike="noStrike">
              <a:solidFill>
                <a:srgbClr val="1A1A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1" name="Google Shape;471;g8a3887dafc_0_511"/>
          <p:cNvCxnSpPr>
            <a:stCxn id="467" idx="3"/>
            <a:endCxn id="466" idx="1"/>
          </p:cNvCxnSpPr>
          <p:nvPr/>
        </p:nvCxnSpPr>
        <p:spPr>
          <a:xfrm>
            <a:off x="3910525" y="4407075"/>
            <a:ext cx="926100" cy="472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g8a3887dafc_0_511"/>
          <p:cNvCxnSpPr>
            <a:stCxn id="468" idx="3"/>
            <a:endCxn id="466" idx="1"/>
          </p:cNvCxnSpPr>
          <p:nvPr/>
        </p:nvCxnSpPr>
        <p:spPr>
          <a:xfrm flipH="1" rot="10800000">
            <a:off x="3910525" y="4879450"/>
            <a:ext cx="926100" cy="5028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3" name="Google Shape;473;g8a3887dafc_0_511"/>
          <p:cNvCxnSpPr>
            <a:stCxn id="466" idx="3"/>
            <a:endCxn id="469" idx="1"/>
          </p:cNvCxnSpPr>
          <p:nvPr/>
        </p:nvCxnSpPr>
        <p:spPr>
          <a:xfrm>
            <a:off x="6584451" y="4879471"/>
            <a:ext cx="736500" cy="0"/>
          </a:xfrm>
          <a:prstGeom prst="straightConnector1">
            <a:avLst/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g8a3887dafc_0_511"/>
          <p:cNvSpPr txBox="1"/>
          <p:nvPr/>
        </p:nvSpPr>
        <p:spPr>
          <a:xfrm>
            <a:off x="8149389" y="3757200"/>
            <a:ext cx="1576511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Authoring Tool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g8a3887dafc_0_511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/>
              <a:t>Application Description</a:t>
            </a:r>
            <a:endParaRPr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/>
          <p:nvPr>
            <p:ph idx="1" type="body"/>
          </p:nvPr>
        </p:nvSpPr>
        <p:spPr>
          <a:xfrm>
            <a:off x="167640" y="-4"/>
            <a:ext cx="5699760" cy="668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Application templates with prototype of the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standard interfaces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will be provided from the Rte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Templates are generated from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Authoring Tool</a:t>
            </a:r>
            <a:endParaRPr/>
          </a:p>
          <a:p>
            <a:pPr indent="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App Developer shall base app code on these templates</a:t>
            </a:r>
            <a:endParaRPr/>
          </a:p>
          <a:p>
            <a:pPr indent="0" lvl="0" marL="4572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Thanks to the standard interfaces, the application code will be the same regardless the Vehicle System</a:t>
            </a:r>
            <a:endParaRPr/>
          </a:p>
        </p:txBody>
      </p:sp>
      <p:grpSp>
        <p:nvGrpSpPr>
          <p:cNvPr id="481" name="Google Shape;481;p33"/>
          <p:cNvGrpSpPr/>
          <p:nvPr/>
        </p:nvGrpSpPr>
        <p:grpSpPr>
          <a:xfrm>
            <a:off x="6737712" y="2445300"/>
            <a:ext cx="1380000" cy="983700"/>
            <a:chOff x="7011400" y="1720150"/>
            <a:chExt cx="1380000" cy="983700"/>
          </a:xfrm>
        </p:grpSpPr>
        <p:sp>
          <p:nvSpPr>
            <p:cNvPr id="482" name="Google Shape;482;p33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Arxml Files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33"/>
          <p:cNvSpPr/>
          <p:nvPr/>
        </p:nvSpPr>
        <p:spPr>
          <a:xfrm>
            <a:off x="8117712" y="4002625"/>
            <a:ext cx="2175900" cy="780300"/>
          </a:xfrm>
          <a:prstGeom prst="roundRect">
            <a:avLst>
              <a:gd fmla="val 16667" name="adj"/>
            </a:avLst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 Phase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6" name="Google Shape;486;p33"/>
          <p:cNvGrpSpPr/>
          <p:nvPr/>
        </p:nvGrpSpPr>
        <p:grpSpPr>
          <a:xfrm>
            <a:off x="10293612" y="2445300"/>
            <a:ext cx="1380000" cy="983700"/>
            <a:chOff x="7011400" y="1720150"/>
            <a:chExt cx="1380000" cy="983700"/>
          </a:xfrm>
        </p:grpSpPr>
        <p:sp>
          <p:nvSpPr>
            <p:cNvPr id="487" name="Google Shape;487;p33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 Templates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0" name="Google Shape;490;p33"/>
          <p:cNvCxnSpPr>
            <a:stCxn id="484" idx="3"/>
            <a:endCxn id="485" idx="1"/>
          </p:cNvCxnSpPr>
          <p:nvPr/>
        </p:nvCxnSpPr>
        <p:spPr>
          <a:xfrm>
            <a:off x="8117712" y="3089550"/>
            <a:ext cx="600" cy="1303200"/>
          </a:xfrm>
          <a:prstGeom prst="curvedConnector5">
            <a:avLst>
              <a:gd fmla="val 39687500" name="adj1"/>
              <a:gd fmla="val 48056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1" name="Google Shape;491;p33"/>
          <p:cNvCxnSpPr>
            <a:stCxn id="485" idx="3"/>
            <a:endCxn id="487" idx="1"/>
          </p:cNvCxnSpPr>
          <p:nvPr/>
        </p:nvCxnSpPr>
        <p:spPr>
          <a:xfrm flipH="1" rot="10800000">
            <a:off x="10293612" y="2784775"/>
            <a:ext cx="600" cy="1608000"/>
          </a:xfrm>
          <a:prstGeom prst="curvedConnector5">
            <a:avLst>
              <a:gd fmla="val 39687500" name="adj1"/>
              <a:gd fmla="val 51577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92" name="Google Shape;4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7751" y="3449555"/>
            <a:ext cx="528900" cy="5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a3887dafc_0_517"/>
          <p:cNvSpPr txBox="1"/>
          <p:nvPr/>
        </p:nvSpPr>
        <p:spPr>
          <a:xfrm>
            <a:off x="3590115" y="2175300"/>
            <a:ext cx="6600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Contract Phase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ChrgMgr_Template.c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8" name="Google Shape;498;g8a3887dafc_0_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105" y="2717700"/>
            <a:ext cx="6600935" cy="3062225"/>
          </a:xfrm>
          <a:prstGeom prst="rect">
            <a:avLst/>
          </a:prstGeom>
          <a:noFill/>
          <a:ln cap="flat" cmpd="sng" w="952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9" name="Google Shape;499;g8a3887dafc_0_517"/>
          <p:cNvSpPr txBox="1"/>
          <p:nvPr/>
        </p:nvSpPr>
        <p:spPr>
          <a:xfrm>
            <a:off x="662015" y="3833075"/>
            <a:ext cx="22737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RTE Interfaces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Provided to ChrgMgr SWC, as per the SWCD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0" name="Google Shape;500;g8a3887dafc_0_517"/>
          <p:cNvCxnSpPr>
            <a:stCxn id="499" idx="3"/>
            <a:endCxn id="501" idx="1"/>
          </p:cNvCxnSpPr>
          <p:nvPr/>
        </p:nvCxnSpPr>
        <p:spPr>
          <a:xfrm>
            <a:off x="2935715" y="4354175"/>
            <a:ext cx="1565700" cy="7713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" name="Google Shape;501;g8a3887dafc_0_517"/>
          <p:cNvSpPr/>
          <p:nvPr/>
        </p:nvSpPr>
        <p:spPr>
          <a:xfrm>
            <a:off x="4501340" y="4791150"/>
            <a:ext cx="5629800" cy="66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8a3887dafc_0_517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Contract Phase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idx="1" type="body"/>
          </p:nvPr>
        </p:nvSpPr>
        <p:spPr>
          <a:xfrm>
            <a:off x="167640" y="-4"/>
            <a:ext cx="5699760" cy="668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Use the generated templates to develop the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code for all software components</a:t>
            </a:r>
            <a:endParaRPr/>
          </a:p>
        </p:txBody>
      </p:sp>
      <p:grpSp>
        <p:nvGrpSpPr>
          <p:cNvPr id="508" name="Google Shape;508;p34"/>
          <p:cNvGrpSpPr/>
          <p:nvPr/>
        </p:nvGrpSpPr>
        <p:grpSpPr>
          <a:xfrm>
            <a:off x="6824240" y="2504500"/>
            <a:ext cx="1380000" cy="983700"/>
            <a:chOff x="7011400" y="1720150"/>
            <a:chExt cx="1380000" cy="983700"/>
          </a:xfrm>
        </p:grpSpPr>
        <p:sp>
          <p:nvSpPr>
            <p:cNvPr id="509" name="Google Shape;509;p34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 Templates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34"/>
          <p:cNvGrpSpPr/>
          <p:nvPr/>
        </p:nvGrpSpPr>
        <p:grpSpPr>
          <a:xfrm>
            <a:off x="10380140" y="2504500"/>
            <a:ext cx="1380000" cy="983700"/>
            <a:chOff x="7011400" y="1720150"/>
            <a:chExt cx="1380000" cy="983700"/>
          </a:xfrm>
        </p:grpSpPr>
        <p:sp>
          <p:nvSpPr>
            <p:cNvPr id="513" name="Google Shape;513;p34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 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34"/>
          <p:cNvSpPr/>
          <p:nvPr/>
        </p:nvSpPr>
        <p:spPr>
          <a:xfrm>
            <a:off x="8204240" y="4007500"/>
            <a:ext cx="2175900" cy="780300"/>
          </a:xfrm>
          <a:prstGeom prst="roundRect">
            <a:avLst>
              <a:gd fmla="val 16667" name="adj"/>
            </a:avLst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7" name="Google Shape;517;p34"/>
          <p:cNvCxnSpPr>
            <a:stCxn id="511" idx="3"/>
            <a:endCxn id="516" idx="1"/>
          </p:cNvCxnSpPr>
          <p:nvPr/>
        </p:nvCxnSpPr>
        <p:spPr>
          <a:xfrm>
            <a:off x="8204240" y="3148750"/>
            <a:ext cx="600" cy="1248900"/>
          </a:xfrm>
          <a:prstGeom prst="curvedConnector5">
            <a:avLst>
              <a:gd fmla="val 39687500" name="adj1"/>
              <a:gd fmla="val 47970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8" name="Google Shape;518;p34"/>
          <p:cNvCxnSpPr>
            <a:stCxn id="516" idx="3"/>
            <a:endCxn id="513" idx="1"/>
          </p:cNvCxnSpPr>
          <p:nvPr/>
        </p:nvCxnSpPr>
        <p:spPr>
          <a:xfrm flipH="1" rot="10800000">
            <a:off x="10380140" y="2843950"/>
            <a:ext cx="600" cy="1553700"/>
          </a:xfrm>
          <a:prstGeom prst="curvedConnector5">
            <a:avLst>
              <a:gd fmla="val 39687500" name="adj1"/>
              <a:gd fmla="val 51632" name="adj2"/>
              <a:gd fmla="val -39687500" name="adj3"/>
            </a:avLst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519" name="Google Shape;5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7745" y="3459701"/>
            <a:ext cx="528900" cy="5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a3887dafc_0_552"/>
          <p:cNvSpPr txBox="1"/>
          <p:nvPr/>
        </p:nvSpPr>
        <p:spPr>
          <a:xfrm>
            <a:off x="3032734" y="2065710"/>
            <a:ext cx="3987825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ChrgMgr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(ChrgMgr.c)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g8a3887dafc_0_552"/>
          <p:cNvSpPr txBox="1"/>
          <p:nvPr/>
        </p:nvSpPr>
        <p:spPr>
          <a:xfrm>
            <a:off x="1092200" y="3874760"/>
            <a:ext cx="131241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6" name="Google Shape;526;g8a3887dafc_0_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738" y="2603408"/>
            <a:ext cx="6873823" cy="3138400"/>
          </a:xfrm>
          <a:prstGeom prst="rect">
            <a:avLst/>
          </a:prstGeom>
          <a:noFill/>
          <a:ln cap="flat" cmpd="sng" w="952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27" name="Google Shape;527;g8a3887dafc_0_552"/>
          <p:cNvCxnSpPr>
            <a:stCxn id="525" idx="3"/>
            <a:endCxn id="528" idx="1"/>
          </p:cNvCxnSpPr>
          <p:nvPr/>
        </p:nvCxnSpPr>
        <p:spPr>
          <a:xfrm>
            <a:off x="2404610" y="4079510"/>
            <a:ext cx="1053000" cy="6486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8" name="Google Shape;528;g8a3887dafc_0_552"/>
          <p:cNvSpPr/>
          <p:nvPr/>
        </p:nvSpPr>
        <p:spPr>
          <a:xfrm>
            <a:off x="3457535" y="3953785"/>
            <a:ext cx="6219900" cy="154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8a3887dafc_0_552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Develop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"/>
          <p:cNvSpPr txBox="1"/>
          <p:nvPr/>
        </p:nvSpPr>
        <p:spPr>
          <a:xfrm>
            <a:off x="2939935" y="1799542"/>
            <a:ext cx="631215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b="1" i="0" lang="en-US" sz="7300" u="none" cap="none" strike="noStrike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Reusable Application!</a:t>
            </a:r>
            <a:endParaRPr b="0" i="0" sz="900" u="none" cap="none" strike="noStrike">
              <a:solidFill>
                <a:srgbClr val="1A1A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5"/>
          <p:cNvSpPr/>
          <p:nvPr/>
        </p:nvSpPr>
        <p:spPr>
          <a:xfrm>
            <a:off x="3581400" y="4729465"/>
            <a:ext cx="510540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Reuse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 different systems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a3887dafc_0_558"/>
          <p:cNvSpPr/>
          <p:nvPr/>
        </p:nvSpPr>
        <p:spPr>
          <a:xfrm>
            <a:off x="1022695" y="3569705"/>
            <a:ext cx="9176400" cy="262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g8a3887dafc_0_558"/>
          <p:cNvSpPr/>
          <p:nvPr/>
        </p:nvSpPr>
        <p:spPr>
          <a:xfrm>
            <a:off x="2938470" y="3843005"/>
            <a:ext cx="1310700" cy="4941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 Generator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g8a3887dafc_0_558"/>
          <p:cNvSpPr/>
          <p:nvPr/>
        </p:nvSpPr>
        <p:spPr>
          <a:xfrm>
            <a:off x="5028420" y="3870055"/>
            <a:ext cx="931500" cy="454500"/>
          </a:xfrm>
          <a:prstGeom prst="rect">
            <a:avLst/>
          </a:prstGeom>
          <a:solidFill>
            <a:srgbClr val="43B0F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Rte.c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g8a3887dafc_0_558"/>
          <p:cNvSpPr/>
          <p:nvPr/>
        </p:nvSpPr>
        <p:spPr>
          <a:xfrm>
            <a:off x="6631620" y="3856505"/>
            <a:ext cx="1480500" cy="4530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Compile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g8a3887dafc_0_558"/>
          <p:cNvSpPr/>
          <p:nvPr/>
        </p:nvSpPr>
        <p:spPr>
          <a:xfrm>
            <a:off x="8798520" y="3870905"/>
            <a:ext cx="1067400" cy="417900"/>
          </a:xfrm>
          <a:prstGeom prst="rect">
            <a:avLst/>
          </a:prstGeom>
          <a:solidFill>
            <a:srgbClr val="0563C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HEX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g8a3887dafc_0_558"/>
          <p:cNvSpPr/>
          <p:nvPr/>
        </p:nvSpPr>
        <p:spPr>
          <a:xfrm>
            <a:off x="1284308" y="2530705"/>
            <a:ext cx="1566864" cy="933876"/>
          </a:xfrm>
          <a:prstGeom prst="cloud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System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6" name="Google Shape;546;g8a3887dafc_0_558"/>
          <p:cNvCxnSpPr>
            <a:stCxn id="541" idx="3"/>
            <a:endCxn id="542" idx="1"/>
          </p:cNvCxnSpPr>
          <p:nvPr/>
        </p:nvCxnSpPr>
        <p:spPr>
          <a:xfrm>
            <a:off x="4249170" y="4090055"/>
            <a:ext cx="779400" cy="7200"/>
          </a:xfrm>
          <a:prstGeom prst="curvedConnector3">
            <a:avLst>
              <a:gd fmla="val 4999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g8a3887dafc_0_558"/>
          <p:cNvCxnSpPr>
            <a:stCxn id="542" idx="3"/>
            <a:endCxn id="543" idx="1"/>
          </p:cNvCxnSpPr>
          <p:nvPr/>
        </p:nvCxnSpPr>
        <p:spPr>
          <a:xfrm flipH="1" rot="10800000">
            <a:off x="5959920" y="4082905"/>
            <a:ext cx="671700" cy="14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8" name="Google Shape;548;g8a3887dafc_0_558"/>
          <p:cNvCxnSpPr>
            <a:stCxn id="549" idx="2"/>
            <a:endCxn id="543" idx="0"/>
          </p:cNvCxnSpPr>
          <p:nvPr/>
        </p:nvCxnSpPr>
        <p:spPr>
          <a:xfrm rot="5400000">
            <a:off x="7331470" y="3127293"/>
            <a:ext cx="769800" cy="688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0" name="Google Shape;550;g8a3887dafc_0_558"/>
          <p:cNvCxnSpPr>
            <a:stCxn id="543" idx="3"/>
            <a:endCxn id="544" idx="1"/>
          </p:cNvCxnSpPr>
          <p:nvPr/>
        </p:nvCxnSpPr>
        <p:spPr>
          <a:xfrm flipH="1" rot="10800000">
            <a:off x="8112120" y="4079705"/>
            <a:ext cx="686400" cy="3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g8a3887dafc_0_558"/>
          <p:cNvCxnSpPr>
            <a:stCxn id="545" idx="1"/>
            <a:endCxn id="541" idx="1"/>
          </p:cNvCxnSpPr>
          <p:nvPr/>
        </p:nvCxnSpPr>
        <p:spPr>
          <a:xfrm flipH="1" rot="-5400000">
            <a:off x="2189840" y="3341487"/>
            <a:ext cx="626400" cy="8706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g8a3887dafc_0_558"/>
          <p:cNvCxnSpPr>
            <a:endCxn id="545" idx="3"/>
          </p:cNvCxnSpPr>
          <p:nvPr/>
        </p:nvCxnSpPr>
        <p:spPr>
          <a:xfrm rot="5400000">
            <a:off x="1933940" y="2374100"/>
            <a:ext cx="343800" cy="76200"/>
          </a:xfrm>
          <a:prstGeom prst="curvedConnector3">
            <a:avLst>
              <a:gd fmla="val 42677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3" name="Google Shape;553;g8a3887dafc_0_558"/>
          <p:cNvSpPr/>
          <p:nvPr/>
        </p:nvSpPr>
        <p:spPr>
          <a:xfrm>
            <a:off x="2938470" y="4452605"/>
            <a:ext cx="1310700" cy="4941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 Generator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g8a3887dafc_0_558"/>
          <p:cNvSpPr/>
          <p:nvPr/>
        </p:nvSpPr>
        <p:spPr>
          <a:xfrm>
            <a:off x="5028420" y="4479655"/>
            <a:ext cx="931500" cy="454500"/>
          </a:xfrm>
          <a:prstGeom prst="rect">
            <a:avLst/>
          </a:prstGeom>
          <a:solidFill>
            <a:srgbClr val="43B0F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Rte.c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g8a3887dafc_0_558"/>
          <p:cNvSpPr/>
          <p:nvPr/>
        </p:nvSpPr>
        <p:spPr>
          <a:xfrm>
            <a:off x="6631620" y="4466105"/>
            <a:ext cx="1480500" cy="4530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Compile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g8a3887dafc_0_558"/>
          <p:cNvSpPr/>
          <p:nvPr/>
        </p:nvSpPr>
        <p:spPr>
          <a:xfrm>
            <a:off x="8798520" y="4480505"/>
            <a:ext cx="1067400" cy="417900"/>
          </a:xfrm>
          <a:prstGeom prst="rect">
            <a:avLst/>
          </a:prstGeom>
          <a:solidFill>
            <a:srgbClr val="0563C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HEX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g8a3887dafc_0_558"/>
          <p:cNvSpPr/>
          <p:nvPr/>
        </p:nvSpPr>
        <p:spPr>
          <a:xfrm>
            <a:off x="2938470" y="5519405"/>
            <a:ext cx="1310700" cy="4941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 Generator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g8a3887dafc_0_558"/>
          <p:cNvSpPr/>
          <p:nvPr/>
        </p:nvSpPr>
        <p:spPr>
          <a:xfrm>
            <a:off x="5028420" y="5546455"/>
            <a:ext cx="931500" cy="454500"/>
          </a:xfrm>
          <a:prstGeom prst="rect">
            <a:avLst/>
          </a:prstGeom>
          <a:solidFill>
            <a:srgbClr val="43B0F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Rte.c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g8a3887dafc_0_558"/>
          <p:cNvSpPr/>
          <p:nvPr/>
        </p:nvSpPr>
        <p:spPr>
          <a:xfrm>
            <a:off x="6631620" y="5532905"/>
            <a:ext cx="1480500" cy="4530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Compile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g8a3887dafc_0_558"/>
          <p:cNvSpPr/>
          <p:nvPr/>
        </p:nvSpPr>
        <p:spPr>
          <a:xfrm>
            <a:off x="8798520" y="5547305"/>
            <a:ext cx="1067400" cy="417900"/>
          </a:xfrm>
          <a:prstGeom prst="rect">
            <a:avLst/>
          </a:prstGeom>
          <a:solidFill>
            <a:srgbClr val="0563C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HEX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1" name="Google Shape;561;g8a3887dafc_0_558"/>
          <p:cNvCxnSpPr>
            <a:stCxn id="545" idx="1"/>
            <a:endCxn id="553" idx="1"/>
          </p:cNvCxnSpPr>
          <p:nvPr/>
        </p:nvCxnSpPr>
        <p:spPr>
          <a:xfrm flipH="1" rot="-5400000">
            <a:off x="1885040" y="3646287"/>
            <a:ext cx="1236000" cy="8706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2" name="Google Shape;562;g8a3887dafc_0_558"/>
          <p:cNvCxnSpPr>
            <a:stCxn id="545" idx="1"/>
            <a:endCxn id="557" idx="1"/>
          </p:cNvCxnSpPr>
          <p:nvPr/>
        </p:nvCxnSpPr>
        <p:spPr>
          <a:xfrm flipH="1" rot="-5400000">
            <a:off x="1351640" y="4179687"/>
            <a:ext cx="2302800" cy="8706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3" name="Google Shape;563;g8a3887dafc_0_558"/>
          <p:cNvCxnSpPr>
            <a:stCxn id="553" idx="3"/>
            <a:endCxn id="554" idx="1"/>
          </p:cNvCxnSpPr>
          <p:nvPr/>
        </p:nvCxnSpPr>
        <p:spPr>
          <a:xfrm>
            <a:off x="4249170" y="4699655"/>
            <a:ext cx="779400" cy="7200"/>
          </a:xfrm>
          <a:prstGeom prst="curvedConnector3">
            <a:avLst>
              <a:gd fmla="val 4999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4" name="Google Shape;564;g8a3887dafc_0_558"/>
          <p:cNvCxnSpPr>
            <a:stCxn id="557" idx="3"/>
            <a:endCxn id="558" idx="1"/>
          </p:cNvCxnSpPr>
          <p:nvPr/>
        </p:nvCxnSpPr>
        <p:spPr>
          <a:xfrm>
            <a:off x="4249170" y="5766455"/>
            <a:ext cx="779400" cy="7200"/>
          </a:xfrm>
          <a:prstGeom prst="curvedConnector3">
            <a:avLst>
              <a:gd fmla="val 4999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5" name="Google Shape;565;g8a3887dafc_0_558"/>
          <p:cNvCxnSpPr>
            <a:stCxn id="554" idx="3"/>
            <a:endCxn id="555" idx="1"/>
          </p:cNvCxnSpPr>
          <p:nvPr/>
        </p:nvCxnSpPr>
        <p:spPr>
          <a:xfrm flipH="1" rot="10800000">
            <a:off x="5959920" y="4692505"/>
            <a:ext cx="671700" cy="14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6" name="Google Shape;566;g8a3887dafc_0_558"/>
          <p:cNvCxnSpPr>
            <a:stCxn id="558" idx="3"/>
            <a:endCxn id="559" idx="1"/>
          </p:cNvCxnSpPr>
          <p:nvPr/>
        </p:nvCxnSpPr>
        <p:spPr>
          <a:xfrm flipH="1" rot="10800000">
            <a:off x="5959920" y="5759305"/>
            <a:ext cx="671700" cy="14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7" name="Google Shape;567;g8a3887dafc_0_558"/>
          <p:cNvCxnSpPr>
            <a:stCxn id="555" idx="3"/>
            <a:endCxn id="556" idx="1"/>
          </p:cNvCxnSpPr>
          <p:nvPr/>
        </p:nvCxnSpPr>
        <p:spPr>
          <a:xfrm flipH="1" rot="10800000">
            <a:off x="8112120" y="4689305"/>
            <a:ext cx="686400" cy="3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8" name="Google Shape;568;g8a3887dafc_0_558"/>
          <p:cNvCxnSpPr>
            <a:stCxn id="559" idx="3"/>
            <a:endCxn id="560" idx="1"/>
          </p:cNvCxnSpPr>
          <p:nvPr/>
        </p:nvCxnSpPr>
        <p:spPr>
          <a:xfrm flipH="1" rot="10800000">
            <a:off x="8112120" y="5756105"/>
            <a:ext cx="686400" cy="3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9" name="Google Shape;569;g8a3887dafc_0_558"/>
          <p:cNvSpPr/>
          <p:nvPr/>
        </p:nvSpPr>
        <p:spPr>
          <a:xfrm>
            <a:off x="1098210" y="3870055"/>
            <a:ext cx="779400" cy="417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ECU 1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g8a3887dafc_0_558"/>
          <p:cNvSpPr/>
          <p:nvPr/>
        </p:nvSpPr>
        <p:spPr>
          <a:xfrm>
            <a:off x="1098210" y="4463930"/>
            <a:ext cx="779400" cy="417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ECU 2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g8a3887dafc_0_558"/>
          <p:cNvSpPr/>
          <p:nvPr/>
        </p:nvSpPr>
        <p:spPr>
          <a:xfrm>
            <a:off x="1098210" y="5539255"/>
            <a:ext cx="779400" cy="453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ECU N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g8a3887dafc_0_558"/>
          <p:cNvSpPr txBox="1"/>
          <p:nvPr/>
        </p:nvSpPr>
        <p:spPr>
          <a:xfrm>
            <a:off x="2451094" y="3506230"/>
            <a:ext cx="1653545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ChrgMgr.arxml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g8a3887dafc_0_558"/>
          <p:cNvSpPr txBox="1"/>
          <p:nvPr/>
        </p:nvSpPr>
        <p:spPr>
          <a:xfrm>
            <a:off x="7323020" y="2742993"/>
            <a:ext cx="1475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ChrgMgr.c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g8a3887dafc_0_558"/>
          <p:cNvSpPr txBox="1"/>
          <p:nvPr/>
        </p:nvSpPr>
        <p:spPr>
          <a:xfrm>
            <a:off x="1962420" y="1672380"/>
            <a:ext cx="515466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Same Application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Systems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g8a3887dafc_0_558"/>
          <p:cNvSpPr txBox="1"/>
          <p:nvPr/>
        </p:nvSpPr>
        <p:spPr>
          <a:xfrm>
            <a:off x="3562620" y="3043980"/>
            <a:ext cx="4085454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ChrgMgr.c,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Rte.c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g8a3887dafc_0_558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Reuse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549136" y="1331309"/>
            <a:ext cx="5400554" cy="711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Get in Touch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4096" y="3084112"/>
            <a:ext cx="2118829" cy="596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Contact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2760802" y="3019910"/>
            <a:ext cx="7158701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LINKEDIN</a:t>
            </a:r>
            <a:r>
              <a:rPr lang="en-US"/>
              <a:t> PROFILE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n-US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https://www.linkedin.com/in/hassan-farahat-77289477/</a:t>
            </a:r>
            <a:endParaRPr>
              <a:solidFill>
                <a:srgbClr val="0070C0"/>
              </a:solidFill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n-US"/>
              <a:t>PHONE (</a:t>
            </a:r>
            <a:r>
              <a:rPr b="1" lang="en-US"/>
              <a:t>WhatsApp</a:t>
            </a:r>
            <a:r>
              <a:rPr lang="en-US"/>
              <a:t>)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n-US" u="sng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+201092439690</a:t>
            </a:r>
            <a:endParaRPr>
              <a:solidFill>
                <a:srgbClr val="0070C0"/>
              </a:solidFill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EMAIL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n-US" u="sng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hassan.m.farahat@gmail.com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a3887dafc_0_687"/>
          <p:cNvSpPr/>
          <p:nvPr/>
        </p:nvSpPr>
        <p:spPr>
          <a:xfrm>
            <a:off x="624330" y="2148400"/>
            <a:ext cx="11022300" cy="3471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g8a3887dafc_0_687"/>
          <p:cNvSpPr/>
          <p:nvPr/>
        </p:nvSpPr>
        <p:spPr>
          <a:xfrm>
            <a:off x="991930" y="261842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g8a3887dafc_0_687"/>
          <p:cNvSpPr/>
          <p:nvPr/>
        </p:nvSpPr>
        <p:spPr>
          <a:xfrm>
            <a:off x="991930" y="5220650"/>
            <a:ext cx="10320300" cy="25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CAN/LIN/Eth/FlexRay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g8a3887dafc_0_687"/>
          <p:cNvSpPr/>
          <p:nvPr/>
        </p:nvSpPr>
        <p:spPr>
          <a:xfrm>
            <a:off x="4237530" y="261842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4" name="Google Shape;584;g8a3887dafc_0_687"/>
          <p:cNvCxnSpPr>
            <a:stCxn id="581" idx="2"/>
          </p:cNvCxnSpPr>
          <p:nvPr/>
        </p:nvCxnSpPr>
        <p:spPr>
          <a:xfrm>
            <a:off x="2371930" y="4522825"/>
            <a:ext cx="0" cy="7713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g8a3887dafc_0_687"/>
          <p:cNvCxnSpPr>
            <a:stCxn id="583" idx="2"/>
          </p:cNvCxnSpPr>
          <p:nvPr/>
        </p:nvCxnSpPr>
        <p:spPr>
          <a:xfrm>
            <a:off x="5617530" y="4522825"/>
            <a:ext cx="0" cy="7110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g8a3887dafc_0_687"/>
          <p:cNvCxnSpPr/>
          <p:nvPr/>
        </p:nvCxnSpPr>
        <p:spPr>
          <a:xfrm>
            <a:off x="9932230" y="4457450"/>
            <a:ext cx="0" cy="8727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g8a3887dafc_0_687"/>
          <p:cNvSpPr/>
          <p:nvPr/>
        </p:nvSpPr>
        <p:spPr>
          <a:xfrm>
            <a:off x="1183030" y="2769125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g8a3887dafc_0_687"/>
          <p:cNvSpPr txBox="1"/>
          <p:nvPr/>
        </p:nvSpPr>
        <p:spPr>
          <a:xfrm>
            <a:off x="7533530" y="3334825"/>
            <a:ext cx="549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. . .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g8a3887dafc_0_687"/>
          <p:cNvSpPr/>
          <p:nvPr/>
        </p:nvSpPr>
        <p:spPr>
          <a:xfrm>
            <a:off x="8547205" y="261842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g8a3887dafc_0_687"/>
          <p:cNvSpPr/>
          <p:nvPr/>
        </p:nvSpPr>
        <p:spPr>
          <a:xfrm>
            <a:off x="2454180" y="2769125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ChrgMgr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g8a3887dafc_0_687"/>
          <p:cNvSpPr/>
          <p:nvPr/>
        </p:nvSpPr>
        <p:spPr>
          <a:xfrm>
            <a:off x="5057505" y="2769125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g8a3887dafc_0_687"/>
          <p:cNvSpPr/>
          <p:nvPr/>
        </p:nvSpPr>
        <p:spPr>
          <a:xfrm>
            <a:off x="9400805" y="2769125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g8a3887dafc_0_687"/>
          <p:cNvSpPr txBox="1"/>
          <p:nvPr/>
        </p:nvSpPr>
        <p:spPr>
          <a:xfrm>
            <a:off x="915730" y="2222900"/>
            <a:ext cx="823574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ECU 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g8a3887dafc_0_687"/>
          <p:cNvSpPr txBox="1"/>
          <p:nvPr/>
        </p:nvSpPr>
        <p:spPr>
          <a:xfrm>
            <a:off x="4192329" y="2222900"/>
            <a:ext cx="943625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ECU 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g8a3887dafc_0_687"/>
          <p:cNvSpPr txBox="1"/>
          <p:nvPr/>
        </p:nvSpPr>
        <p:spPr>
          <a:xfrm>
            <a:off x="8535729" y="2222900"/>
            <a:ext cx="865075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ECU N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g8a3887dafc_0_687"/>
          <p:cNvSpPr/>
          <p:nvPr/>
        </p:nvSpPr>
        <p:spPr>
          <a:xfrm>
            <a:off x="991930" y="3466225"/>
            <a:ext cx="2760000" cy="381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g8a3887dafc_0_687"/>
          <p:cNvSpPr/>
          <p:nvPr/>
        </p:nvSpPr>
        <p:spPr>
          <a:xfrm>
            <a:off x="8547205" y="3466225"/>
            <a:ext cx="2760000" cy="381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g8a3887dafc_0_687"/>
          <p:cNvSpPr/>
          <p:nvPr/>
        </p:nvSpPr>
        <p:spPr>
          <a:xfrm>
            <a:off x="4233855" y="3466225"/>
            <a:ext cx="2760000" cy="381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g8a3887dafc_0_687"/>
          <p:cNvSpPr/>
          <p:nvPr/>
        </p:nvSpPr>
        <p:spPr>
          <a:xfrm>
            <a:off x="991930" y="3847825"/>
            <a:ext cx="2760000" cy="711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BSW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g8a3887dafc_0_687"/>
          <p:cNvSpPr/>
          <p:nvPr/>
        </p:nvSpPr>
        <p:spPr>
          <a:xfrm>
            <a:off x="4233855" y="3847825"/>
            <a:ext cx="2760000" cy="711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BSW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g8a3887dafc_0_687"/>
          <p:cNvSpPr/>
          <p:nvPr/>
        </p:nvSpPr>
        <p:spPr>
          <a:xfrm>
            <a:off x="8547205" y="3847825"/>
            <a:ext cx="2760000" cy="711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BSW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g8a3887dafc_0_687"/>
          <p:cNvSpPr/>
          <p:nvPr/>
        </p:nvSpPr>
        <p:spPr>
          <a:xfrm>
            <a:off x="3308455" y="1129550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g8a3887dafc_0_687"/>
          <p:cNvSpPr/>
          <p:nvPr/>
        </p:nvSpPr>
        <p:spPr>
          <a:xfrm>
            <a:off x="4579605" y="1129550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ChrgMgr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g8a3887dafc_0_687"/>
          <p:cNvSpPr/>
          <p:nvPr/>
        </p:nvSpPr>
        <p:spPr>
          <a:xfrm>
            <a:off x="5850755" y="1129550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g8a3887dafc_0_687"/>
          <p:cNvSpPr/>
          <p:nvPr/>
        </p:nvSpPr>
        <p:spPr>
          <a:xfrm>
            <a:off x="7121905" y="1129550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6" name="Google Shape;606;g8a3887dafc_0_687"/>
          <p:cNvCxnSpPr>
            <a:stCxn id="602" idx="2"/>
            <a:endCxn id="587" idx="0"/>
          </p:cNvCxnSpPr>
          <p:nvPr/>
        </p:nvCxnSpPr>
        <p:spPr>
          <a:xfrm rot="5400000">
            <a:off x="2253505" y="1157750"/>
            <a:ext cx="1097100" cy="21255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43B0F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7" name="Google Shape;607;g8a3887dafc_0_687"/>
          <p:cNvCxnSpPr>
            <a:stCxn id="603" idx="2"/>
            <a:endCxn id="590" idx="0"/>
          </p:cNvCxnSpPr>
          <p:nvPr/>
        </p:nvCxnSpPr>
        <p:spPr>
          <a:xfrm rot="5400000">
            <a:off x="3524655" y="1157750"/>
            <a:ext cx="1097100" cy="21255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43B0F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g8a3887dafc_0_687"/>
          <p:cNvCxnSpPr>
            <a:stCxn id="604" idx="2"/>
            <a:endCxn id="591" idx="0"/>
          </p:cNvCxnSpPr>
          <p:nvPr/>
        </p:nvCxnSpPr>
        <p:spPr>
          <a:xfrm rot="5400000">
            <a:off x="5461955" y="1823900"/>
            <a:ext cx="1097100" cy="7932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43B0F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Google Shape;609;g8a3887dafc_0_687"/>
          <p:cNvCxnSpPr>
            <a:stCxn id="605" idx="2"/>
            <a:endCxn id="592" idx="0"/>
          </p:cNvCxnSpPr>
          <p:nvPr/>
        </p:nvCxnSpPr>
        <p:spPr>
          <a:xfrm flipH="1" rot="-5400000">
            <a:off x="8269105" y="1081100"/>
            <a:ext cx="1097100" cy="2278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43B0F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g8a3887dafc_0_687"/>
          <p:cNvCxnSpPr>
            <a:stCxn id="587" idx="2"/>
            <a:endCxn id="590" idx="2"/>
          </p:cNvCxnSpPr>
          <p:nvPr/>
        </p:nvCxnSpPr>
        <p:spPr>
          <a:xfrm flipH="1" rot="-5400000">
            <a:off x="2374630" y="2676275"/>
            <a:ext cx="600" cy="12711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11" name="Google Shape;611;g8a3887dafc_0_687"/>
          <p:cNvCxnSpPr/>
          <p:nvPr/>
        </p:nvCxnSpPr>
        <p:spPr>
          <a:xfrm>
            <a:off x="3308455" y="3322375"/>
            <a:ext cx="1920300" cy="6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12" name="Google Shape;612;g8a3887dafc_0_687"/>
          <p:cNvCxnSpPr/>
          <p:nvPr/>
        </p:nvCxnSpPr>
        <p:spPr>
          <a:xfrm>
            <a:off x="6003255" y="3291925"/>
            <a:ext cx="0" cy="88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6"/>
          <p:cNvSpPr/>
          <p:nvPr/>
        </p:nvSpPr>
        <p:spPr>
          <a:xfrm>
            <a:off x="0" y="2222884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36"/>
          <p:cNvSpPr txBox="1"/>
          <p:nvPr>
            <p:ph type="title"/>
          </p:nvPr>
        </p:nvSpPr>
        <p:spPr>
          <a:xfrm>
            <a:off x="187960" y="589814"/>
            <a:ext cx="7178040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SWC Design</a:t>
            </a:r>
            <a:endParaRPr/>
          </a:p>
        </p:txBody>
      </p:sp>
      <p:sp>
        <p:nvSpPr>
          <p:cNvPr id="619" name="Google Shape;619;p36"/>
          <p:cNvSpPr txBox="1"/>
          <p:nvPr>
            <p:ph idx="1" type="body"/>
          </p:nvPr>
        </p:nvSpPr>
        <p:spPr>
          <a:xfrm>
            <a:off x="723900" y="2179305"/>
            <a:ext cx="10023475" cy="4426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SWCD High Level Design – Task 1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SWCD Impl Level Design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SWCD Data Types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SWCD Conclusion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7"/>
          <p:cNvSpPr txBox="1"/>
          <p:nvPr>
            <p:ph idx="1" type="body"/>
          </p:nvPr>
        </p:nvSpPr>
        <p:spPr>
          <a:xfrm>
            <a:off x="167640" y="-4"/>
            <a:ext cx="5699760" cy="668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065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AUTOSAR Application is described to the Rte in the format of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“.arxml” file</a:t>
            </a:r>
            <a:endParaRPr/>
          </a:p>
          <a:p>
            <a:pPr indent="0" lvl="0" marL="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065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The schema used to create the arxml file is called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“SWCD”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can be found on </a:t>
            </a:r>
            <a:r>
              <a:rPr b="1" lang="en-US" sz="1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autosar.org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065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Application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arxml file(s)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shall contain the SWCD for all application software components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5" name="Google Shape;625;p37"/>
          <p:cNvGrpSpPr/>
          <p:nvPr/>
        </p:nvGrpSpPr>
        <p:grpSpPr>
          <a:xfrm>
            <a:off x="7100465" y="2544621"/>
            <a:ext cx="4370400" cy="1620504"/>
            <a:chOff x="0" y="-47625"/>
            <a:chExt cx="8740800" cy="3241007"/>
          </a:xfrm>
        </p:grpSpPr>
        <p:sp>
          <p:nvSpPr>
            <p:cNvPr id="626" name="Google Shape;626;p37"/>
            <p:cNvSpPr txBox="1"/>
            <p:nvPr/>
          </p:nvSpPr>
          <p:spPr>
            <a:xfrm>
              <a:off x="0" y="-47625"/>
              <a:ext cx="8740800" cy="13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SWCD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 txBox="1"/>
            <p:nvPr/>
          </p:nvSpPr>
          <p:spPr>
            <a:xfrm>
              <a:off x="56157" y="1625882"/>
              <a:ext cx="8628600" cy="15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Software Component Description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8"/>
          <p:cNvSpPr txBox="1"/>
          <p:nvPr>
            <p:ph idx="1" type="body"/>
          </p:nvPr>
        </p:nvSpPr>
        <p:spPr>
          <a:xfrm>
            <a:off x="167640" y="-4"/>
            <a:ext cx="5699760" cy="668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065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Authoring Tools provide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Graphical User Interface (GUI)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create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arxml files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also generating the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SWC templates</a:t>
            </a:r>
            <a:endParaRPr/>
          </a:p>
          <a:p>
            <a:pPr indent="0" lvl="0" marL="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065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Most common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Authoring Tools</a:t>
            </a:r>
            <a:endParaRPr/>
          </a:p>
          <a:p>
            <a:pPr indent="0" lvl="0" marL="57785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DaVinci Developer (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Vector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  <a:p>
            <a:pPr indent="0" lvl="0" marL="57785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System Desk (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dSpace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  <a:p>
            <a:pPr indent="0" lvl="0" marL="57785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AUTOSAR Builder (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3ds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  <a:p>
            <a:pPr indent="0" lvl="0" marL="577850" marR="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SAAT (</a:t>
            </a: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Sprints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</p:txBody>
      </p:sp>
      <p:grpSp>
        <p:nvGrpSpPr>
          <p:cNvPr id="633" name="Google Shape;633;p38"/>
          <p:cNvGrpSpPr/>
          <p:nvPr/>
        </p:nvGrpSpPr>
        <p:grpSpPr>
          <a:xfrm>
            <a:off x="7168643" y="2544621"/>
            <a:ext cx="4370400" cy="1620504"/>
            <a:chOff x="0" y="-47625"/>
            <a:chExt cx="8740800" cy="3241007"/>
          </a:xfrm>
        </p:grpSpPr>
        <p:sp>
          <p:nvSpPr>
            <p:cNvPr id="634" name="Google Shape;634;p38"/>
            <p:cNvSpPr txBox="1"/>
            <p:nvPr/>
          </p:nvSpPr>
          <p:spPr>
            <a:xfrm>
              <a:off x="0" y="-47625"/>
              <a:ext cx="8740800" cy="13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SWCD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8"/>
            <p:cNvSpPr txBox="1"/>
            <p:nvPr/>
          </p:nvSpPr>
          <p:spPr>
            <a:xfrm>
              <a:off x="56157" y="1625882"/>
              <a:ext cx="8628600" cy="15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Authoring Tools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a3887dafc_0_733"/>
          <p:cNvSpPr txBox="1"/>
          <p:nvPr>
            <p:ph idx="1" type="body"/>
          </p:nvPr>
        </p:nvSpPr>
        <p:spPr>
          <a:xfrm>
            <a:off x="512445" y="1778000"/>
            <a:ext cx="9916795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- AUTOSAR Application is organized in </a:t>
            </a:r>
            <a:r>
              <a:rPr b="1" lang="en-US" sz="1400"/>
              <a:t>Units</a:t>
            </a:r>
            <a:r>
              <a:rPr lang="en-US" sz="1400"/>
              <a:t> called </a:t>
            </a:r>
            <a:r>
              <a:rPr b="1" lang="en-US" sz="1400"/>
              <a:t>Atomic Software Components </a:t>
            </a:r>
            <a:r>
              <a:rPr lang="en-US" sz="1400"/>
              <a:t>“SWC”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- Each SWC </a:t>
            </a:r>
            <a:r>
              <a:rPr b="1" lang="en-US" sz="1400"/>
              <a:t>encapsulates</a:t>
            </a:r>
            <a:r>
              <a:rPr lang="en-US" sz="1400"/>
              <a:t> the implementation of its </a:t>
            </a:r>
            <a:r>
              <a:rPr b="1" lang="en-US" sz="1400"/>
              <a:t>functionality and behavior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- </a:t>
            </a:r>
            <a:r>
              <a:rPr b="1" lang="en-US" sz="1400"/>
              <a:t>“Atomic” </a:t>
            </a:r>
            <a:r>
              <a:rPr lang="en-US" sz="1400"/>
              <a:t>as the software component </a:t>
            </a:r>
            <a:r>
              <a:rPr b="1" lang="en-US" sz="1400"/>
              <a:t>can’t be distributed </a:t>
            </a:r>
            <a:r>
              <a:rPr lang="en-US" sz="1400"/>
              <a:t>on multiple ECUs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400"/>
              <a:t>- SWC can </a:t>
            </a:r>
            <a:r>
              <a:rPr b="1" lang="en-US" sz="1400"/>
              <a:t>communicate</a:t>
            </a:r>
            <a:r>
              <a:rPr lang="en-US" sz="1400"/>
              <a:t> with the outside world using </a:t>
            </a:r>
            <a:r>
              <a:rPr b="1" lang="en-US" sz="1400"/>
              <a:t>Ports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  <p:pic>
        <p:nvPicPr>
          <p:cNvPr id="641" name="Google Shape;641;g8a3887dafc_0_7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065" y="4130671"/>
            <a:ext cx="4829175" cy="2362200"/>
          </a:xfrm>
          <a:prstGeom prst="rect">
            <a:avLst/>
          </a:prstGeom>
          <a:noFill/>
          <a:ln cap="flat" cmpd="sng" w="952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2" name="Google Shape;642;g8a3887dafc_0_733"/>
          <p:cNvSpPr txBox="1"/>
          <p:nvPr/>
        </p:nvSpPr>
        <p:spPr>
          <a:xfrm>
            <a:off x="1913021" y="4634621"/>
            <a:ext cx="2526632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Components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3" name="Google Shape;643;g8a3887dafc_0_733"/>
          <p:cNvCxnSpPr>
            <a:stCxn id="642" idx="3"/>
            <a:endCxn id="644" idx="1"/>
          </p:cNvCxnSpPr>
          <p:nvPr/>
        </p:nvCxnSpPr>
        <p:spPr>
          <a:xfrm>
            <a:off x="4439653" y="4839371"/>
            <a:ext cx="1686300" cy="6153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Google Shape;644;g8a3887dafc_0_733"/>
          <p:cNvSpPr/>
          <p:nvPr/>
        </p:nvSpPr>
        <p:spPr>
          <a:xfrm>
            <a:off x="6125852" y="4888171"/>
            <a:ext cx="4303500" cy="113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8a3887dafc_0_733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Atomic Components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g8a3887dafc_0_7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820" y="2156481"/>
            <a:ext cx="29337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g8a3887dafc_0_739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Ports</a:t>
            </a:r>
            <a:endParaRPr/>
          </a:p>
        </p:txBody>
      </p:sp>
      <p:sp>
        <p:nvSpPr>
          <p:cNvPr id="652" name="Google Shape;652;g8a3887dafc_0_739"/>
          <p:cNvSpPr txBox="1"/>
          <p:nvPr>
            <p:ph idx="1" type="body"/>
          </p:nvPr>
        </p:nvSpPr>
        <p:spPr>
          <a:xfrm>
            <a:off x="512445" y="1778000"/>
            <a:ext cx="7251934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Each Software component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define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its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inputs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from other components and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outputs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to other components using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Ports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Port can be either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Provided Port </a:t>
            </a:r>
            <a:r>
              <a:rPr i="0" lang="en-US" sz="1400" u="none" cap="none" strike="noStrike">
                <a:solidFill>
                  <a:schemeClr val="dk1"/>
                </a:solidFill>
              </a:rPr>
              <a:t>(Output) or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Required Port </a:t>
            </a:r>
            <a:r>
              <a:rPr i="0" lang="en-US" sz="1400" u="none" cap="none" strike="noStrike">
                <a:solidFill>
                  <a:schemeClr val="dk1"/>
                </a:solidFill>
              </a:rPr>
              <a:t>(Input)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Provided Port: SWC is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providing a service or data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Required Port: SWC is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requires a service or data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Each Port is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typed by </a:t>
            </a:r>
            <a:r>
              <a:rPr i="0" lang="en-US" sz="1400" u="none" cap="none" strike="noStrike">
                <a:solidFill>
                  <a:schemeClr val="dk1"/>
                </a:solidFill>
              </a:rPr>
              <a:t>“instance of”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Port Interface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a3887dafc_0_745"/>
          <p:cNvSpPr txBox="1"/>
          <p:nvPr>
            <p:ph idx="1" type="body"/>
          </p:nvPr>
        </p:nvSpPr>
        <p:spPr>
          <a:xfrm>
            <a:off x="512446" y="1778000"/>
            <a:ext cx="5448587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Port Interface define the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type of communication between SWCs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Common types of communication: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Sender Receiver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 Communication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and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Client Server Communication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Sender Receiver: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Data exchange </a:t>
            </a:r>
            <a:r>
              <a:rPr i="0" lang="en-US" sz="1400" u="none" cap="none" strike="noStrike">
                <a:solidFill>
                  <a:schemeClr val="dk1"/>
                </a:solidFill>
              </a:rPr>
              <a:t>between SWCs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Client Server: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Operation “function” exchange </a:t>
            </a:r>
            <a:r>
              <a:rPr i="0" lang="en-US" sz="1400" u="none" cap="none" strike="noStrike">
                <a:solidFill>
                  <a:schemeClr val="dk1"/>
                </a:solidFill>
              </a:rPr>
              <a:t>between SWCs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58" name="Google Shape;658;g8a3887dafc_0_7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033" y="1818221"/>
            <a:ext cx="5291149" cy="41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g8a3887dafc_0_745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Port Interface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8a3887dafc_0_812"/>
          <p:cNvSpPr txBox="1"/>
          <p:nvPr>
            <p:ph idx="1" type="body"/>
          </p:nvPr>
        </p:nvSpPr>
        <p:spPr>
          <a:xfrm>
            <a:off x="512445" y="1778000"/>
            <a:ext cx="9916795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Sender Receiver Interface is used to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share data </a:t>
            </a:r>
            <a:r>
              <a:rPr i="0" lang="en-US" sz="1400" u="none" cap="none" strike="noStrike">
                <a:solidFill>
                  <a:schemeClr val="dk1"/>
                </a:solidFill>
              </a:rPr>
              <a:t>between SWCs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 Sender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:: SWC providing the data (Provided Port)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Receiver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:: SWC requires the data (Required Port)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65" name="Google Shape;665;g8a3887dafc_0_812"/>
          <p:cNvSpPr/>
          <p:nvPr/>
        </p:nvSpPr>
        <p:spPr>
          <a:xfrm>
            <a:off x="1289317" y="4124634"/>
            <a:ext cx="3595504" cy="928200"/>
          </a:xfrm>
          <a:prstGeom prst="snip1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 Receiver Interface: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Elements “</a:t>
            </a:r>
            <a:r>
              <a:rPr b="1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Type, Name</a:t>
            </a: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6" name="Google Shape;666;g8a3887dafc_0_8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8857" y="2848075"/>
            <a:ext cx="49149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8a3887dafc_0_812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Sender Receiver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a3887dafc_0_818"/>
          <p:cNvSpPr/>
          <p:nvPr/>
        </p:nvSpPr>
        <p:spPr>
          <a:xfrm>
            <a:off x="3551775" y="3240600"/>
            <a:ext cx="1627525" cy="15891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SWC1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g8a3887dafc_0_818"/>
          <p:cNvSpPr/>
          <p:nvPr/>
        </p:nvSpPr>
        <p:spPr>
          <a:xfrm>
            <a:off x="6679750" y="3240600"/>
            <a:ext cx="1565892" cy="15891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SWC2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g8a3887dafc_0_818"/>
          <p:cNvSpPr/>
          <p:nvPr/>
        </p:nvSpPr>
        <p:spPr>
          <a:xfrm rot="5400000">
            <a:off x="4873828" y="3902251"/>
            <a:ext cx="307350" cy="265800"/>
          </a:xfrm>
          <a:prstGeom prst="flowChartExtra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g8a3887dafc_0_818"/>
          <p:cNvSpPr/>
          <p:nvPr/>
        </p:nvSpPr>
        <p:spPr>
          <a:xfrm rot="-5400000">
            <a:off x="6658974" y="3902251"/>
            <a:ext cx="307350" cy="265800"/>
          </a:xfrm>
          <a:prstGeom prst="flowChartExtract">
            <a:avLst/>
          </a:prstGeom>
          <a:solidFill>
            <a:srgbClr val="43B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g8a3887dafc_0_818"/>
          <p:cNvSpPr/>
          <p:nvPr/>
        </p:nvSpPr>
        <p:spPr>
          <a:xfrm>
            <a:off x="4288075" y="5619975"/>
            <a:ext cx="3225300" cy="928200"/>
          </a:xfrm>
          <a:prstGeom prst="snip1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SrIf_VehicleData</a:t>
            </a:r>
            <a:endParaRPr b="0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uint32 VehicleSpeed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g8a3887dafc_0_818"/>
          <p:cNvSpPr txBox="1"/>
          <p:nvPr/>
        </p:nvSpPr>
        <p:spPr>
          <a:xfrm>
            <a:off x="3813525" y="3519900"/>
            <a:ext cx="1504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ppVehicleData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g8a3887dafc_0_818"/>
          <p:cNvSpPr txBox="1"/>
          <p:nvPr/>
        </p:nvSpPr>
        <p:spPr>
          <a:xfrm>
            <a:off x="6709724" y="3519900"/>
            <a:ext cx="1491801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rpVehicleData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Google Shape;679;g8a3887dafc_0_818"/>
          <p:cNvSpPr txBox="1"/>
          <p:nvPr/>
        </p:nvSpPr>
        <p:spPr>
          <a:xfrm>
            <a:off x="211999" y="4882500"/>
            <a:ext cx="5847905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Rte_Write_ppVehicleData_VehicleSpeed(uint32 VehicleSpeed);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g8a3887dafc_0_818"/>
          <p:cNvSpPr txBox="1"/>
          <p:nvPr/>
        </p:nvSpPr>
        <p:spPr>
          <a:xfrm>
            <a:off x="6491050" y="4882500"/>
            <a:ext cx="5624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Rte_Read_rpVehicleData_VehicleSpeed(uint32* VehicleSpeed);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1" name="Google Shape;681;g8a3887dafc_0_818"/>
          <p:cNvCxnSpPr>
            <a:stCxn id="674" idx="0"/>
          </p:cNvCxnSpPr>
          <p:nvPr/>
        </p:nvCxnSpPr>
        <p:spPr>
          <a:xfrm>
            <a:off x="5160403" y="4035151"/>
            <a:ext cx="1504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g8a3887dafc_0_818"/>
          <p:cNvCxnSpPr>
            <a:stCxn id="674" idx="3"/>
            <a:endCxn id="676" idx="3"/>
          </p:cNvCxnSpPr>
          <p:nvPr/>
        </p:nvCxnSpPr>
        <p:spPr>
          <a:xfrm flipH="1" rot="-5400000">
            <a:off x="4710103" y="4429389"/>
            <a:ext cx="1508100" cy="8733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43B0F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83" name="Google Shape;683;g8a3887dafc_0_818"/>
          <p:cNvCxnSpPr>
            <a:stCxn id="675" idx="1"/>
            <a:endCxn id="676" idx="3"/>
          </p:cNvCxnSpPr>
          <p:nvPr/>
        </p:nvCxnSpPr>
        <p:spPr>
          <a:xfrm rot="5400000">
            <a:off x="5602599" y="4410039"/>
            <a:ext cx="1508100" cy="9120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43B0F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684" name="Google Shape;684;g8a3887dafc_0_8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723" y="1127175"/>
            <a:ext cx="4532776" cy="21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g8a3887dafc_0_8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9200" y="1169250"/>
            <a:ext cx="4369000" cy="19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a3887dafc_0_824"/>
          <p:cNvSpPr txBox="1"/>
          <p:nvPr>
            <p:ph idx="1" type="body"/>
          </p:nvPr>
        </p:nvSpPr>
        <p:spPr>
          <a:xfrm>
            <a:off x="512445" y="1778000"/>
            <a:ext cx="9916795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Client Server Interface is used to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share operation “function”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between SWCs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Client :: SWC requires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“invokes” the operation </a:t>
            </a:r>
            <a:r>
              <a:rPr i="0" lang="en-US" sz="1400" u="none" cap="none" strike="noStrike">
                <a:solidFill>
                  <a:schemeClr val="dk1"/>
                </a:solidFill>
              </a:rPr>
              <a:t>(Required Port)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Server :: SWC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providing the operation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(Provided Port)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91" name="Google Shape;691;g8a3887dafc_0_824"/>
          <p:cNvSpPr/>
          <p:nvPr/>
        </p:nvSpPr>
        <p:spPr>
          <a:xfrm>
            <a:off x="854298" y="4229543"/>
            <a:ext cx="4632876" cy="928200"/>
          </a:xfrm>
          <a:prstGeom prst="snip1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 Server Interface: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Operation Prototype “Name, Args, Return”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2" name="Google Shape;692;g8a3887dafc_0_8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027" y="3230704"/>
            <a:ext cx="47148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g8a3887dafc_0_824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Client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-40640" y="221994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87960" y="589814"/>
            <a:ext cx="7178040" cy="944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Virtual Function Bus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23900" y="2179305"/>
            <a:ext cx="10023475" cy="372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Intro to AUTOSAR Application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Virtual Functional Bus (VFB)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Char char="▪"/>
            </a:pPr>
            <a:r>
              <a:rPr lang="en-US"/>
              <a:t>VFB Quiz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8a3887dafc_0_883"/>
          <p:cNvSpPr txBox="1"/>
          <p:nvPr/>
        </p:nvSpPr>
        <p:spPr>
          <a:xfrm>
            <a:off x="212000" y="4882500"/>
            <a:ext cx="5568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Rte_Call_rpChrgCtrl_StartCharging(uint32 TargetBatLvl);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g8a3887dafc_0_883"/>
          <p:cNvSpPr/>
          <p:nvPr/>
        </p:nvSpPr>
        <p:spPr>
          <a:xfrm>
            <a:off x="3751600" y="3012000"/>
            <a:ext cx="1275300" cy="15891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g8a3887dafc_0_883"/>
          <p:cNvSpPr/>
          <p:nvPr/>
        </p:nvSpPr>
        <p:spPr>
          <a:xfrm>
            <a:off x="6755950" y="3012000"/>
            <a:ext cx="1275300" cy="15891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g8a3887dafc_0_883"/>
          <p:cNvSpPr/>
          <p:nvPr/>
        </p:nvSpPr>
        <p:spPr>
          <a:xfrm>
            <a:off x="3798625" y="5343650"/>
            <a:ext cx="4242600" cy="928200"/>
          </a:xfrm>
          <a:prstGeom prst="snip1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 Server Interface:</a:t>
            </a:r>
            <a:endParaRPr b="0" i="0" sz="1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b="0" i="0" lang="en-US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void StartCharging(uint32 TargetBatLvl)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g8a3887dafc_0_883"/>
          <p:cNvSpPr/>
          <p:nvPr/>
        </p:nvSpPr>
        <p:spPr>
          <a:xfrm>
            <a:off x="6755950" y="3644250"/>
            <a:ext cx="324600" cy="324600"/>
          </a:xfrm>
          <a:prstGeom prst="ellipse">
            <a:avLst/>
          </a:prstGeom>
          <a:noFill/>
          <a:ln cap="flat" cmpd="sng" w="38100">
            <a:solidFill>
              <a:srgbClr val="43B0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03" name="Google Shape;703;g8a3887dafc_0_883"/>
          <p:cNvGrpSpPr/>
          <p:nvPr/>
        </p:nvGrpSpPr>
        <p:grpSpPr>
          <a:xfrm>
            <a:off x="4827144" y="3644250"/>
            <a:ext cx="416712" cy="324600"/>
            <a:chOff x="4827144" y="3644250"/>
            <a:chExt cx="416712" cy="324600"/>
          </a:xfrm>
        </p:grpSpPr>
        <p:sp>
          <p:nvSpPr>
            <p:cNvPr id="704" name="Google Shape;704;g8a3887dafc_0_883"/>
            <p:cNvSpPr/>
            <p:nvPr/>
          </p:nvSpPr>
          <p:spPr>
            <a:xfrm rot="10800000">
              <a:off x="4827144" y="3644250"/>
              <a:ext cx="416700" cy="324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43B0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05" name="Google Shape;705;g8a3887dafc_0_883"/>
            <p:cNvSpPr/>
            <p:nvPr/>
          </p:nvSpPr>
          <p:spPr>
            <a:xfrm rot="-5400000">
              <a:off x="4873206" y="3598200"/>
              <a:ext cx="324600" cy="4167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38100">
              <a:solidFill>
                <a:srgbClr val="43B0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06" name="Google Shape;706;g8a3887dafc_0_883"/>
          <p:cNvSpPr txBox="1"/>
          <p:nvPr/>
        </p:nvSpPr>
        <p:spPr>
          <a:xfrm>
            <a:off x="6709725" y="3291300"/>
            <a:ext cx="12753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ppChrgCtrl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g8a3887dafc_0_883"/>
          <p:cNvSpPr txBox="1"/>
          <p:nvPr/>
        </p:nvSpPr>
        <p:spPr>
          <a:xfrm>
            <a:off x="3814125" y="3291300"/>
            <a:ext cx="10131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rpChrgCtrl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8" name="Google Shape;708;g8a3887dafc_0_883"/>
          <p:cNvCxnSpPr>
            <a:endCxn id="702" idx="2"/>
          </p:cNvCxnSpPr>
          <p:nvPr/>
        </p:nvCxnSpPr>
        <p:spPr>
          <a:xfrm>
            <a:off x="5035450" y="3806550"/>
            <a:ext cx="1720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g8a3887dafc_0_883"/>
          <p:cNvCxnSpPr>
            <a:stCxn id="702" idx="3"/>
            <a:endCxn id="701" idx="3"/>
          </p:cNvCxnSpPr>
          <p:nvPr/>
        </p:nvCxnSpPr>
        <p:spPr>
          <a:xfrm rot="5400000">
            <a:off x="5650587" y="4190713"/>
            <a:ext cx="1422300" cy="883500"/>
          </a:xfrm>
          <a:prstGeom prst="curvedConnector3">
            <a:avLst>
              <a:gd fmla="val 51672" name="adj1"/>
            </a:avLst>
          </a:prstGeom>
          <a:noFill/>
          <a:ln cap="flat" cmpd="sng" w="28575">
            <a:solidFill>
              <a:srgbClr val="43B0F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10" name="Google Shape;710;g8a3887dafc_0_883"/>
          <p:cNvCxnSpPr>
            <a:stCxn id="705" idx="0"/>
            <a:endCxn id="701" idx="3"/>
          </p:cNvCxnSpPr>
          <p:nvPr/>
        </p:nvCxnSpPr>
        <p:spPr>
          <a:xfrm flipH="1" rot="-5400000">
            <a:off x="4605006" y="4028700"/>
            <a:ext cx="1537200" cy="10929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43B0F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711" name="Google Shape;711;g8a3887dafc_0_8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368" y="1050862"/>
            <a:ext cx="4890409" cy="170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8a3887dafc_0_8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970325"/>
            <a:ext cx="5377988" cy="17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a3887dafc_0_889"/>
          <p:cNvSpPr/>
          <p:nvPr/>
        </p:nvSpPr>
        <p:spPr>
          <a:xfrm>
            <a:off x="1370604" y="12162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Sender Receiver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g8a3887dafc_0_889"/>
          <p:cNvSpPr/>
          <p:nvPr/>
        </p:nvSpPr>
        <p:spPr>
          <a:xfrm>
            <a:off x="1370604" y="20544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 Server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g8a3887dafc_0_889"/>
          <p:cNvSpPr/>
          <p:nvPr/>
        </p:nvSpPr>
        <p:spPr>
          <a:xfrm>
            <a:off x="1370604" y="28926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 Switch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g8a3887dafc_0_889"/>
          <p:cNvSpPr/>
          <p:nvPr/>
        </p:nvSpPr>
        <p:spPr>
          <a:xfrm>
            <a:off x="1370604" y="37308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Parameter Interface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g8a3887dafc_0_889"/>
          <p:cNvSpPr/>
          <p:nvPr/>
        </p:nvSpPr>
        <p:spPr>
          <a:xfrm>
            <a:off x="1370604" y="45690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Nv Interface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g8a3887dafc_0_889"/>
          <p:cNvSpPr/>
          <p:nvPr/>
        </p:nvSpPr>
        <p:spPr>
          <a:xfrm>
            <a:off x="1370604" y="54072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Trigger Interface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g8a3887dafc_0_8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529" y="1228936"/>
            <a:ext cx="12096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8a3887dafc_0_8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29" y="1247986"/>
            <a:ext cx="1143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8a3887dafc_0_8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654" y="2105236"/>
            <a:ext cx="1123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g8a3887dafc_0_8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3217" y="2100461"/>
            <a:ext cx="1152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g8a3887dafc_0_8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892" y="3776861"/>
            <a:ext cx="11334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g8a3887dafc_0_88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07979" y="3776874"/>
            <a:ext cx="1143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8a3887dafc_0_88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07979" y="5453261"/>
            <a:ext cx="1143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8a3887dafc_0_88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7129" y="5453286"/>
            <a:ext cx="1143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g8a3887dafc_0_88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07979" y="2956911"/>
            <a:ext cx="1143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g8a3887dafc_0_88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7117" y="2938661"/>
            <a:ext cx="1143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g8a3887dafc_0_88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2354" y="4624586"/>
            <a:ext cx="11525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g8a3887dafc_0_88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607979" y="4605536"/>
            <a:ext cx="1143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g8a3887dafc_0_889"/>
          <p:cNvSpPr txBox="1"/>
          <p:nvPr/>
        </p:nvSpPr>
        <p:spPr>
          <a:xfrm>
            <a:off x="4836729" y="1196423"/>
            <a:ext cx="7118700" cy="65557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Exchange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 sender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distributes information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one or several receivers, or one receiver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gets information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several senders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g8a3887dafc_0_889"/>
          <p:cNvSpPr txBox="1"/>
          <p:nvPr/>
        </p:nvSpPr>
        <p:spPr>
          <a:xfrm>
            <a:off x="446954" y="838186"/>
            <a:ext cx="942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RPort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Google Shape;737;g8a3887dafc_0_889"/>
          <p:cNvSpPr txBox="1"/>
          <p:nvPr/>
        </p:nvSpPr>
        <p:spPr>
          <a:xfrm>
            <a:off x="3808354" y="838186"/>
            <a:ext cx="823804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PPort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g8a3887dafc_0_889"/>
          <p:cNvSpPr txBox="1"/>
          <p:nvPr/>
        </p:nvSpPr>
        <p:spPr>
          <a:xfrm>
            <a:off x="4836729" y="1986227"/>
            <a:ext cx="7118700" cy="63652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Operation Exchange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server is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provider of operations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several clients can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invoke those operations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g8a3887dafc_0_889"/>
          <p:cNvSpPr txBox="1"/>
          <p:nvPr/>
        </p:nvSpPr>
        <p:spPr>
          <a:xfrm>
            <a:off x="4836729" y="2762743"/>
            <a:ext cx="7118700" cy="850941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 Exchange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mode manager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provides modes (states)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can be used by mode users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adjust the behavior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according to these modes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g8a3887dafc_0_889"/>
          <p:cNvSpPr txBox="1"/>
          <p:nvPr/>
        </p:nvSpPr>
        <p:spPr>
          <a:xfrm>
            <a:off x="4836729" y="3730849"/>
            <a:ext cx="7118700" cy="66468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Constant Exchange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 parameter interface allows software components access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constant data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g8a3887dafc_0_889"/>
          <p:cNvSpPr txBox="1"/>
          <p:nvPr/>
        </p:nvSpPr>
        <p:spPr>
          <a:xfrm>
            <a:off x="4836729" y="4532561"/>
            <a:ext cx="7118700" cy="615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Non-Volatile Data Write/Read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Provide element level access (read only or read/write)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non-volatile data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g8a3887dafc_0_889"/>
          <p:cNvSpPr txBox="1"/>
          <p:nvPr/>
        </p:nvSpPr>
        <p:spPr>
          <a:xfrm>
            <a:off x="4836729" y="5304489"/>
            <a:ext cx="7118700" cy="64605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trigger interface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allows software components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trigger the execution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other software components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g8a3887dafc_0_889"/>
          <p:cNvSpPr txBox="1"/>
          <p:nvPr/>
        </p:nvSpPr>
        <p:spPr>
          <a:xfrm>
            <a:off x="4822983" y="292386"/>
            <a:ext cx="4256849" cy="65557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 Interfaces Types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8a3887dafc_0_895"/>
          <p:cNvSpPr txBox="1"/>
          <p:nvPr/>
        </p:nvSpPr>
        <p:spPr>
          <a:xfrm>
            <a:off x="324478" y="1711295"/>
            <a:ext cx="3121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Component Name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9" name="Google Shape;749;g8a3887dafc_0_8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6628" y="1755395"/>
            <a:ext cx="6907951" cy="4709976"/>
          </a:xfrm>
          <a:prstGeom prst="rect">
            <a:avLst/>
          </a:prstGeom>
          <a:noFill/>
          <a:ln cap="flat" cmpd="sng" w="952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0" name="Google Shape;750;g8a3887dafc_0_895"/>
          <p:cNvSpPr/>
          <p:nvPr/>
        </p:nvSpPr>
        <p:spPr>
          <a:xfrm>
            <a:off x="4232768" y="1789141"/>
            <a:ext cx="3188400" cy="31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8a3887dafc_0_895"/>
          <p:cNvSpPr/>
          <p:nvPr/>
        </p:nvSpPr>
        <p:spPr>
          <a:xfrm>
            <a:off x="4578027" y="2810386"/>
            <a:ext cx="3327600" cy="31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8a3887dafc_0_895"/>
          <p:cNvSpPr/>
          <p:nvPr/>
        </p:nvSpPr>
        <p:spPr>
          <a:xfrm>
            <a:off x="4578027" y="3308997"/>
            <a:ext cx="6392100" cy="31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3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8a3887dafc_0_895"/>
          <p:cNvSpPr txBox="1"/>
          <p:nvPr/>
        </p:nvSpPr>
        <p:spPr>
          <a:xfrm>
            <a:off x="324578" y="2731895"/>
            <a:ext cx="8193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g8a3887dafc_0_895"/>
          <p:cNvSpPr txBox="1"/>
          <p:nvPr/>
        </p:nvSpPr>
        <p:spPr>
          <a:xfrm>
            <a:off x="324578" y="3231145"/>
            <a:ext cx="2603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 Interface Reference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5" name="Google Shape;755;g8a3887dafc_0_895"/>
          <p:cNvCxnSpPr>
            <a:stCxn id="748" idx="3"/>
            <a:endCxn id="750" idx="1"/>
          </p:cNvCxnSpPr>
          <p:nvPr/>
        </p:nvCxnSpPr>
        <p:spPr>
          <a:xfrm>
            <a:off x="3445678" y="1946945"/>
            <a:ext cx="787200" cy="0"/>
          </a:xfrm>
          <a:prstGeom prst="straightConnector1">
            <a:avLst/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6" name="Google Shape;756;g8a3887dafc_0_895"/>
          <p:cNvCxnSpPr>
            <a:stCxn id="753" idx="3"/>
            <a:endCxn id="751" idx="1"/>
          </p:cNvCxnSpPr>
          <p:nvPr/>
        </p:nvCxnSpPr>
        <p:spPr>
          <a:xfrm>
            <a:off x="1143878" y="2967545"/>
            <a:ext cx="3434100" cy="600"/>
          </a:xfrm>
          <a:prstGeom prst="straightConnector1">
            <a:avLst/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7" name="Google Shape;757;g8a3887dafc_0_895"/>
          <p:cNvCxnSpPr>
            <a:stCxn id="754" idx="3"/>
            <a:endCxn id="752" idx="1"/>
          </p:cNvCxnSpPr>
          <p:nvPr/>
        </p:nvCxnSpPr>
        <p:spPr>
          <a:xfrm>
            <a:off x="2927678" y="3466795"/>
            <a:ext cx="1650300" cy="0"/>
          </a:xfrm>
          <a:prstGeom prst="straightConnector1">
            <a:avLst/>
          </a:prstGeom>
          <a:noFill/>
          <a:ln cap="flat" cmpd="sng" w="19050">
            <a:solidFill>
              <a:srgbClr val="00337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8" name="Google Shape;758;g8a3887dafc_0_895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SWCD Example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a3887dafc_0_947"/>
          <p:cNvSpPr txBox="1"/>
          <p:nvPr>
            <p:ph idx="1" type="body"/>
          </p:nvPr>
        </p:nvSpPr>
        <p:spPr>
          <a:xfrm>
            <a:off x="512445" y="1778000"/>
            <a:ext cx="9810649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Composition allows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encapsulation</a:t>
            </a:r>
            <a:r>
              <a:rPr i="0" lang="en-US" sz="1400" u="none" cap="none" strike="noStrike">
                <a:solidFill>
                  <a:schemeClr val="dk1"/>
                </a:solidFill>
              </a:rPr>
              <a:t> of specific functionality by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grouping of software components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Compositions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reduces complexity </a:t>
            </a:r>
            <a:r>
              <a:rPr i="0" lang="en-US" sz="1400" u="none" cap="none" strike="noStrike">
                <a:solidFill>
                  <a:schemeClr val="dk1"/>
                </a:solidFill>
              </a:rPr>
              <a:t>when viewing or designing application software architecture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At least one Composition must be created “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Top Level Composition</a:t>
            </a:r>
            <a:r>
              <a:rPr i="0" lang="en-US" sz="1400" u="none" cap="none" strike="noStrike">
                <a:solidFill>
                  <a:schemeClr val="dk1"/>
                </a:solidFill>
              </a:rPr>
              <a:t>”</a:t>
            </a:r>
            <a:endParaRPr/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Montserrat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None/>
            </a:pPr>
            <a:r>
              <a:rPr i="0" lang="en-US" sz="1400" u="none" cap="none" strike="noStrike">
                <a:solidFill>
                  <a:schemeClr val="dk1"/>
                </a:solidFill>
              </a:rPr>
              <a:t>- Compositions 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can be nested</a:t>
            </a:r>
            <a:endParaRPr i="0" sz="1400" u="none" cap="none" strike="noStrike">
              <a:solidFill>
                <a:schemeClr val="dk1"/>
              </a:solidFill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64" name="Google Shape;764;g8a3887dafc_0_947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Compositions</a:t>
            </a:r>
            <a:endParaRPr/>
          </a:p>
        </p:txBody>
      </p:sp>
      <p:sp>
        <p:nvSpPr>
          <p:cNvPr id="765" name="Google Shape;765;g8a3887dafc_0_947"/>
          <p:cNvSpPr/>
          <p:nvPr/>
        </p:nvSpPr>
        <p:spPr>
          <a:xfrm>
            <a:off x="3842946" y="3718916"/>
            <a:ext cx="6297600" cy="2709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g8a3887dafc_0_947"/>
          <p:cNvSpPr/>
          <p:nvPr/>
        </p:nvSpPr>
        <p:spPr>
          <a:xfrm>
            <a:off x="7133212" y="3973716"/>
            <a:ext cx="2660400" cy="2175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g8a3887dafc_0_947"/>
          <p:cNvSpPr/>
          <p:nvPr/>
        </p:nvSpPr>
        <p:spPr>
          <a:xfrm>
            <a:off x="7433371" y="4771516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g8a3887dafc_0_947"/>
          <p:cNvSpPr/>
          <p:nvPr/>
        </p:nvSpPr>
        <p:spPr>
          <a:xfrm>
            <a:off x="8104046" y="5419641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g8a3887dafc_0_947"/>
          <p:cNvSpPr/>
          <p:nvPr/>
        </p:nvSpPr>
        <p:spPr>
          <a:xfrm>
            <a:off x="8553571" y="4325416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g8a3887dafc_0_947"/>
          <p:cNvSpPr/>
          <p:nvPr/>
        </p:nvSpPr>
        <p:spPr>
          <a:xfrm>
            <a:off x="4148237" y="3973716"/>
            <a:ext cx="2660400" cy="2175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g8a3887dafc_0_947"/>
          <p:cNvSpPr/>
          <p:nvPr/>
        </p:nvSpPr>
        <p:spPr>
          <a:xfrm>
            <a:off x="4294896" y="5138466"/>
            <a:ext cx="2386500" cy="771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g8a3887dafc_0_947"/>
          <p:cNvSpPr/>
          <p:nvPr/>
        </p:nvSpPr>
        <p:spPr>
          <a:xfrm>
            <a:off x="4448396" y="5304916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g8a3887dafc_0_947"/>
          <p:cNvSpPr/>
          <p:nvPr/>
        </p:nvSpPr>
        <p:spPr>
          <a:xfrm>
            <a:off x="5552971" y="5304916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g8a3887dafc_0_947"/>
          <p:cNvSpPr/>
          <p:nvPr/>
        </p:nvSpPr>
        <p:spPr>
          <a:xfrm>
            <a:off x="5552971" y="4383216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g8a3887dafc_0_947"/>
          <p:cNvSpPr txBox="1"/>
          <p:nvPr/>
        </p:nvSpPr>
        <p:spPr>
          <a:xfrm>
            <a:off x="4148246" y="3973716"/>
            <a:ext cx="1675038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DiagComposition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g8a3887dafc_0_947"/>
          <p:cNvSpPr txBox="1"/>
          <p:nvPr/>
        </p:nvSpPr>
        <p:spPr>
          <a:xfrm>
            <a:off x="7151070" y="3973716"/>
            <a:ext cx="1670749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OBCComposition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g8a3887dafc_0_947"/>
          <p:cNvSpPr txBox="1"/>
          <p:nvPr/>
        </p:nvSpPr>
        <p:spPr>
          <a:xfrm>
            <a:off x="6096000" y="3309416"/>
            <a:ext cx="1886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TopLevelComposition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g8a3887dafc_0_947"/>
          <p:cNvSpPr txBox="1"/>
          <p:nvPr/>
        </p:nvSpPr>
        <p:spPr>
          <a:xfrm>
            <a:off x="4224446" y="4811916"/>
            <a:ext cx="2022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ErrHndlComposition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a3887dafc_0_969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Compositions</a:t>
            </a:r>
            <a:endParaRPr/>
          </a:p>
        </p:txBody>
      </p:sp>
      <p:pic>
        <p:nvPicPr>
          <p:cNvPr id="784" name="Google Shape;784;g8a3887dafc_0_9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996" y="2646696"/>
            <a:ext cx="5571618" cy="262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a3887dafc_0_990"/>
          <p:cNvSpPr txBox="1"/>
          <p:nvPr/>
        </p:nvSpPr>
        <p:spPr>
          <a:xfrm>
            <a:off x="7782483" y="0"/>
            <a:ext cx="41181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Compositions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8a3887dafc_0_990"/>
          <p:cNvSpPr txBox="1"/>
          <p:nvPr/>
        </p:nvSpPr>
        <p:spPr>
          <a:xfrm>
            <a:off x="448904" y="645979"/>
            <a:ext cx="7203180" cy="12894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SWCs of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same composition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connected via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Assembly Connectors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SWCs of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compositions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connected via 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Delegation Connectors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g8a3887dafc_0_990"/>
          <p:cNvSpPr/>
          <p:nvPr/>
        </p:nvSpPr>
        <p:spPr>
          <a:xfrm>
            <a:off x="612182" y="3019633"/>
            <a:ext cx="6297600" cy="2709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g8a3887dafc_0_990"/>
          <p:cNvSpPr/>
          <p:nvPr/>
        </p:nvSpPr>
        <p:spPr>
          <a:xfrm>
            <a:off x="3902448" y="3274433"/>
            <a:ext cx="2660400" cy="2175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g8a3887dafc_0_990"/>
          <p:cNvSpPr/>
          <p:nvPr/>
        </p:nvSpPr>
        <p:spPr>
          <a:xfrm>
            <a:off x="4202607" y="4072233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g8a3887dafc_0_990"/>
          <p:cNvSpPr/>
          <p:nvPr/>
        </p:nvSpPr>
        <p:spPr>
          <a:xfrm>
            <a:off x="4873282" y="4720358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g8a3887dafc_0_990"/>
          <p:cNvSpPr/>
          <p:nvPr/>
        </p:nvSpPr>
        <p:spPr>
          <a:xfrm>
            <a:off x="5322807" y="3626133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g8a3887dafc_0_990"/>
          <p:cNvSpPr/>
          <p:nvPr/>
        </p:nvSpPr>
        <p:spPr>
          <a:xfrm>
            <a:off x="917473" y="3274433"/>
            <a:ext cx="2660400" cy="2175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g8a3887dafc_0_990"/>
          <p:cNvSpPr/>
          <p:nvPr/>
        </p:nvSpPr>
        <p:spPr>
          <a:xfrm>
            <a:off x="1217632" y="4072233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g8a3887dafc_0_990"/>
          <p:cNvSpPr/>
          <p:nvPr/>
        </p:nvSpPr>
        <p:spPr>
          <a:xfrm>
            <a:off x="1888307" y="4720358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g8a3887dafc_0_990"/>
          <p:cNvSpPr/>
          <p:nvPr/>
        </p:nvSpPr>
        <p:spPr>
          <a:xfrm>
            <a:off x="2337832" y="3626133"/>
            <a:ext cx="915300" cy="446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g8a3887dafc_0_990"/>
          <p:cNvSpPr txBox="1"/>
          <p:nvPr/>
        </p:nvSpPr>
        <p:spPr>
          <a:xfrm>
            <a:off x="917482" y="3274433"/>
            <a:ext cx="1840184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DiagComposition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g8a3887dafc_0_990"/>
          <p:cNvSpPr txBox="1"/>
          <p:nvPr/>
        </p:nvSpPr>
        <p:spPr>
          <a:xfrm>
            <a:off x="3920307" y="3274433"/>
            <a:ext cx="1773468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OBCComposition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g8a3887dafc_0_990"/>
          <p:cNvSpPr txBox="1"/>
          <p:nvPr/>
        </p:nvSpPr>
        <p:spPr>
          <a:xfrm>
            <a:off x="612181" y="2610133"/>
            <a:ext cx="2242141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TopLevelComposition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3" name="Google Shape;803;g8a3887dafc_0_990"/>
          <p:cNvCxnSpPr>
            <a:stCxn id="795" idx="2"/>
            <a:endCxn id="794" idx="0"/>
          </p:cNvCxnSpPr>
          <p:nvPr/>
        </p:nvCxnSpPr>
        <p:spPr>
          <a:xfrm rot="5400000">
            <a:off x="5231757" y="4171533"/>
            <a:ext cx="648000" cy="4494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4" name="Google Shape;804;g8a3887dafc_0_990"/>
          <p:cNvCxnSpPr>
            <a:stCxn id="799" idx="2"/>
            <a:endCxn id="798" idx="0"/>
          </p:cNvCxnSpPr>
          <p:nvPr/>
        </p:nvCxnSpPr>
        <p:spPr>
          <a:xfrm rot="5400000">
            <a:off x="2246782" y="4171533"/>
            <a:ext cx="648000" cy="4494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5" name="Google Shape;805;g8a3887dafc_0_990"/>
          <p:cNvCxnSpPr>
            <a:stCxn id="797" idx="0"/>
            <a:endCxn id="799" idx="1"/>
          </p:cNvCxnSpPr>
          <p:nvPr/>
        </p:nvCxnSpPr>
        <p:spPr>
          <a:xfrm rot="-5400000">
            <a:off x="1895182" y="3629433"/>
            <a:ext cx="222900" cy="6627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6" name="Google Shape;806;g8a3887dafc_0_990"/>
          <p:cNvCxnSpPr>
            <a:stCxn id="799" idx="3"/>
            <a:endCxn id="793" idx="1"/>
          </p:cNvCxnSpPr>
          <p:nvPr/>
        </p:nvCxnSpPr>
        <p:spPr>
          <a:xfrm>
            <a:off x="3253132" y="3849183"/>
            <a:ext cx="949500" cy="4461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7" name="Google Shape;807;g8a3887dafc_0_990"/>
          <p:cNvSpPr txBox="1"/>
          <p:nvPr/>
        </p:nvSpPr>
        <p:spPr>
          <a:xfrm>
            <a:off x="1198157" y="3702483"/>
            <a:ext cx="553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Asm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g8a3887dafc_0_990"/>
          <p:cNvSpPr txBox="1"/>
          <p:nvPr/>
        </p:nvSpPr>
        <p:spPr>
          <a:xfrm>
            <a:off x="2264956" y="4083483"/>
            <a:ext cx="6626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Asm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g8a3887dafc_0_990"/>
          <p:cNvSpPr txBox="1"/>
          <p:nvPr/>
        </p:nvSpPr>
        <p:spPr>
          <a:xfrm>
            <a:off x="5236757" y="4083483"/>
            <a:ext cx="69765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Asm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g8a3887dafc_0_990"/>
          <p:cNvSpPr txBox="1"/>
          <p:nvPr/>
        </p:nvSpPr>
        <p:spPr>
          <a:xfrm>
            <a:off x="3195091" y="3820333"/>
            <a:ext cx="682775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Delg</a:t>
            </a:r>
            <a:endParaRPr b="0" i="0" sz="1400" u="none" cap="none" strike="noStrike"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1" name="Google Shape;811;g8a3887dafc_0_9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8069" y="2381729"/>
            <a:ext cx="43517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a3887dafc_0_996"/>
          <p:cNvSpPr/>
          <p:nvPr/>
        </p:nvSpPr>
        <p:spPr>
          <a:xfrm>
            <a:off x="543075" y="4944936"/>
            <a:ext cx="11022300" cy="92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g8a3887dafc_0_996"/>
          <p:cNvSpPr/>
          <p:nvPr/>
        </p:nvSpPr>
        <p:spPr>
          <a:xfrm>
            <a:off x="543050" y="901011"/>
            <a:ext cx="11022300" cy="379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g8a3887dafc_0_996"/>
          <p:cNvSpPr/>
          <p:nvPr/>
        </p:nvSpPr>
        <p:spPr>
          <a:xfrm>
            <a:off x="9858075" y="2536949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g8a3887dafc_0_996"/>
          <p:cNvSpPr/>
          <p:nvPr/>
        </p:nvSpPr>
        <p:spPr>
          <a:xfrm>
            <a:off x="9858075" y="1485161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g8a3887dafc_0_996"/>
          <p:cNvSpPr/>
          <p:nvPr/>
        </p:nvSpPr>
        <p:spPr>
          <a:xfrm>
            <a:off x="900350" y="1258336"/>
            <a:ext cx="3770700" cy="300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g8a3887dafc_0_996"/>
          <p:cNvSpPr/>
          <p:nvPr/>
        </p:nvSpPr>
        <p:spPr>
          <a:xfrm>
            <a:off x="5443025" y="1258336"/>
            <a:ext cx="3674400" cy="300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g8a3887dafc_0_996"/>
          <p:cNvSpPr/>
          <p:nvPr/>
        </p:nvSpPr>
        <p:spPr>
          <a:xfrm>
            <a:off x="9858075" y="3588736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g8a3887dafc_0_996"/>
          <p:cNvSpPr/>
          <p:nvPr/>
        </p:nvSpPr>
        <p:spPr>
          <a:xfrm>
            <a:off x="6140575" y="1545411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g8a3887dafc_0_996"/>
          <p:cNvSpPr/>
          <p:nvPr/>
        </p:nvSpPr>
        <p:spPr>
          <a:xfrm>
            <a:off x="7438800" y="2489836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g8a3887dafc_0_996"/>
          <p:cNvSpPr/>
          <p:nvPr/>
        </p:nvSpPr>
        <p:spPr>
          <a:xfrm>
            <a:off x="3072500" y="2094036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g8a3887dafc_0_996"/>
          <p:cNvSpPr/>
          <p:nvPr/>
        </p:nvSpPr>
        <p:spPr>
          <a:xfrm>
            <a:off x="3072500" y="2885611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g8a3887dafc_0_996"/>
          <p:cNvSpPr/>
          <p:nvPr/>
        </p:nvSpPr>
        <p:spPr>
          <a:xfrm>
            <a:off x="1156925" y="1487699"/>
            <a:ext cx="1627200" cy="2372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g8a3887dafc_0_996"/>
          <p:cNvSpPr/>
          <p:nvPr/>
        </p:nvSpPr>
        <p:spPr>
          <a:xfrm>
            <a:off x="5945188" y="3286611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9" name="Google Shape;829;g8a3887dafc_0_996"/>
          <p:cNvSpPr/>
          <p:nvPr/>
        </p:nvSpPr>
        <p:spPr>
          <a:xfrm>
            <a:off x="1391550" y="1810611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g8a3887dafc_0_996"/>
          <p:cNvSpPr/>
          <p:nvPr/>
        </p:nvSpPr>
        <p:spPr>
          <a:xfrm>
            <a:off x="1391550" y="3032236"/>
            <a:ext cx="11127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1" name="Google Shape;831;g8a3887dafc_0_996"/>
          <p:cNvCxnSpPr>
            <a:stCxn id="823" idx="3"/>
            <a:endCxn id="824" idx="0"/>
          </p:cNvCxnSpPr>
          <p:nvPr/>
        </p:nvCxnSpPr>
        <p:spPr>
          <a:xfrm>
            <a:off x="7253275" y="1816611"/>
            <a:ext cx="741900" cy="6732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g8a3887dafc_0_996"/>
          <p:cNvCxnSpPr>
            <a:stCxn id="823" idx="2"/>
            <a:endCxn id="828" idx="0"/>
          </p:cNvCxnSpPr>
          <p:nvPr/>
        </p:nvCxnSpPr>
        <p:spPr>
          <a:xfrm rot="5400000">
            <a:off x="5999875" y="2589561"/>
            <a:ext cx="1198800" cy="195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g8a3887dafc_0_996"/>
          <p:cNvCxnSpPr>
            <a:stCxn id="823" idx="2"/>
            <a:endCxn id="824" idx="1"/>
          </p:cNvCxnSpPr>
          <p:nvPr/>
        </p:nvCxnSpPr>
        <p:spPr>
          <a:xfrm flipH="1" rot="-5400000">
            <a:off x="6731275" y="2053461"/>
            <a:ext cx="673200" cy="7419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4" name="Google Shape;834;g8a3887dafc_0_996"/>
          <p:cNvCxnSpPr>
            <a:stCxn id="829" idx="2"/>
            <a:endCxn id="830" idx="0"/>
          </p:cNvCxnSpPr>
          <p:nvPr/>
        </p:nvCxnSpPr>
        <p:spPr>
          <a:xfrm flipH="1" rot="-5400000">
            <a:off x="1608600" y="2692311"/>
            <a:ext cx="679200" cy="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5" name="Google Shape;835;g8a3887dafc_0_996"/>
          <p:cNvCxnSpPr>
            <a:stCxn id="823" idx="1"/>
          </p:cNvCxnSpPr>
          <p:nvPr/>
        </p:nvCxnSpPr>
        <p:spPr>
          <a:xfrm rot="10800000">
            <a:off x="5442475" y="1816611"/>
            <a:ext cx="698100" cy="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6" name="Google Shape;836;g8a3887dafc_0_996"/>
          <p:cNvCxnSpPr>
            <a:stCxn id="828" idx="1"/>
          </p:cNvCxnSpPr>
          <p:nvPr/>
        </p:nvCxnSpPr>
        <p:spPr>
          <a:xfrm rot="10800000">
            <a:off x="5442388" y="3557811"/>
            <a:ext cx="502800" cy="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g8a3887dafc_0_996"/>
          <p:cNvCxnSpPr>
            <a:stCxn id="825" idx="3"/>
          </p:cNvCxnSpPr>
          <p:nvPr/>
        </p:nvCxnSpPr>
        <p:spPr>
          <a:xfrm>
            <a:off x="4185200" y="2365236"/>
            <a:ext cx="486000" cy="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g8a3887dafc_0_996"/>
          <p:cNvCxnSpPr>
            <a:stCxn id="826" idx="3"/>
          </p:cNvCxnSpPr>
          <p:nvPr/>
        </p:nvCxnSpPr>
        <p:spPr>
          <a:xfrm>
            <a:off x="4185200" y="3156811"/>
            <a:ext cx="486000" cy="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g8a3887dafc_0_996"/>
          <p:cNvCxnSpPr/>
          <p:nvPr/>
        </p:nvCxnSpPr>
        <p:spPr>
          <a:xfrm>
            <a:off x="4661400" y="3181861"/>
            <a:ext cx="807600" cy="39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0" name="Google Shape;840;g8a3887dafc_0_996"/>
          <p:cNvCxnSpPr/>
          <p:nvPr/>
        </p:nvCxnSpPr>
        <p:spPr>
          <a:xfrm>
            <a:off x="825875" y="5199936"/>
            <a:ext cx="1277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1" name="Google Shape;841;g8a3887dafc_0_996"/>
          <p:cNvCxnSpPr/>
          <p:nvPr/>
        </p:nvCxnSpPr>
        <p:spPr>
          <a:xfrm>
            <a:off x="825875" y="5657136"/>
            <a:ext cx="1277700" cy="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2" name="Google Shape;842;g8a3887dafc_0_996"/>
          <p:cNvSpPr txBox="1"/>
          <p:nvPr/>
        </p:nvSpPr>
        <p:spPr>
          <a:xfrm>
            <a:off x="2266050" y="4951611"/>
            <a:ext cx="7379266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Assembly Connector (SWCs or Compositions at the same level) - P to R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g8a3887dafc_0_996"/>
          <p:cNvSpPr txBox="1"/>
          <p:nvPr/>
        </p:nvSpPr>
        <p:spPr>
          <a:xfrm>
            <a:off x="2303099" y="5448786"/>
            <a:ext cx="8068121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Delegation Connector (SWCs or Compositions at different level) - P to P or R to R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4" name="Google Shape;844;g8a3887dafc_0_996"/>
          <p:cNvCxnSpPr>
            <a:stCxn id="830" idx="2"/>
          </p:cNvCxnSpPr>
          <p:nvPr/>
        </p:nvCxnSpPr>
        <p:spPr>
          <a:xfrm flipH="1" rot="-5400000">
            <a:off x="2259750" y="3262786"/>
            <a:ext cx="183000" cy="806700"/>
          </a:xfrm>
          <a:prstGeom prst="bentConnector2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g8a3887dafc_0_996"/>
          <p:cNvCxnSpPr/>
          <p:nvPr/>
        </p:nvCxnSpPr>
        <p:spPr>
          <a:xfrm>
            <a:off x="2766775" y="3769561"/>
            <a:ext cx="1916400" cy="277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g8a3887dafc_0_996"/>
          <p:cNvCxnSpPr>
            <a:stCxn id="819" idx="2"/>
            <a:endCxn id="818" idx="0"/>
          </p:cNvCxnSpPr>
          <p:nvPr/>
        </p:nvCxnSpPr>
        <p:spPr>
          <a:xfrm>
            <a:off x="10414425" y="2027561"/>
            <a:ext cx="0" cy="509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g8a3887dafc_0_996"/>
          <p:cNvCxnSpPr>
            <a:stCxn id="818" idx="2"/>
            <a:endCxn id="822" idx="0"/>
          </p:cNvCxnSpPr>
          <p:nvPr/>
        </p:nvCxnSpPr>
        <p:spPr>
          <a:xfrm>
            <a:off x="10414425" y="3079349"/>
            <a:ext cx="0" cy="509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g8a3887dafc_0_996"/>
          <p:cNvCxnSpPr/>
          <p:nvPr/>
        </p:nvCxnSpPr>
        <p:spPr>
          <a:xfrm>
            <a:off x="4683150" y="4058811"/>
            <a:ext cx="771300" cy="12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g8a3887dafc_0_996"/>
          <p:cNvCxnSpPr>
            <a:stCxn id="828" idx="2"/>
          </p:cNvCxnSpPr>
          <p:nvPr/>
        </p:nvCxnSpPr>
        <p:spPr>
          <a:xfrm rot="5400000">
            <a:off x="5857138" y="3438411"/>
            <a:ext cx="253800" cy="1035000"/>
          </a:xfrm>
          <a:prstGeom prst="bentConnector2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g8a3887dafc_0_996"/>
          <p:cNvCxnSpPr>
            <a:stCxn id="819" idx="1"/>
            <a:endCxn id="821" idx="3"/>
          </p:cNvCxnSpPr>
          <p:nvPr/>
        </p:nvCxnSpPr>
        <p:spPr>
          <a:xfrm flipH="1">
            <a:off x="9117375" y="1756361"/>
            <a:ext cx="740700" cy="10047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g8a3887dafc_0_996"/>
          <p:cNvCxnSpPr>
            <a:stCxn id="824" idx="3"/>
            <a:endCxn id="821" idx="3"/>
          </p:cNvCxnSpPr>
          <p:nvPr/>
        </p:nvCxnSpPr>
        <p:spPr>
          <a:xfrm>
            <a:off x="8551500" y="2761036"/>
            <a:ext cx="565800" cy="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g8a3887dafc_0_996"/>
          <p:cNvSpPr txBox="1"/>
          <p:nvPr/>
        </p:nvSpPr>
        <p:spPr>
          <a:xfrm>
            <a:off x="7237525" y="13998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g8a3887dafc_0_996"/>
          <p:cNvSpPr txBox="1"/>
          <p:nvPr/>
        </p:nvSpPr>
        <p:spPr>
          <a:xfrm>
            <a:off x="7999525" y="21618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g8a3887dafc_0_996"/>
          <p:cNvSpPr txBox="1"/>
          <p:nvPr/>
        </p:nvSpPr>
        <p:spPr>
          <a:xfrm>
            <a:off x="8456725" y="23904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g8a3887dafc_0_996"/>
          <p:cNvSpPr txBox="1"/>
          <p:nvPr/>
        </p:nvSpPr>
        <p:spPr>
          <a:xfrm>
            <a:off x="8913925" y="23904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g8a3887dafc_0_996"/>
          <p:cNvSpPr txBox="1"/>
          <p:nvPr/>
        </p:nvSpPr>
        <p:spPr>
          <a:xfrm>
            <a:off x="9599725" y="13998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g8a3887dafc_0_996"/>
          <p:cNvSpPr txBox="1"/>
          <p:nvPr/>
        </p:nvSpPr>
        <p:spPr>
          <a:xfrm>
            <a:off x="5865925" y="13998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g8a3887dafc_0_996"/>
          <p:cNvSpPr txBox="1"/>
          <p:nvPr/>
        </p:nvSpPr>
        <p:spPr>
          <a:xfrm>
            <a:off x="5200225" y="1399886"/>
            <a:ext cx="4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g8a3887dafc_0_996"/>
          <p:cNvSpPr txBox="1"/>
          <p:nvPr/>
        </p:nvSpPr>
        <p:spPr>
          <a:xfrm>
            <a:off x="4113325" y="20094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g8a3887dafc_0_996"/>
          <p:cNvSpPr txBox="1"/>
          <p:nvPr/>
        </p:nvSpPr>
        <p:spPr>
          <a:xfrm>
            <a:off x="4418125" y="2009486"/>
            <a:ext cx="565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g8a3887dafc_0_996"/>
          <p:cNvSpPr txBox="1"/>
          <p:nvPr/>
        </p:nvSpPr>
        <p:spPr>
          <a:xfrm>
            <a:off x="474299" y="495786"/>
            <a:ext cx="2413279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Level Composition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2" name="Google Shape;862;g8a3887dafc_0_996"/>
          <p:cNvCxnSpPr>
            <a:stCxn id="825" idx="0"/>
          </p:cNvCxnSpPr>
          <p:nvPr/>
        </p:nvCxnSpPr>
        <p:spPr>
          <a:xfrm rot="-5400000">
            <a:off x="3194750" y="1324536"/>
            <a:ext cx="1203600" cy="335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g8a3887dafc_0_996"/>
          <p:cNvCxnSpPr>
            <a:stCxn id="860" idx="2"/>
            <a:endCxn id="858" idx="2"/>
          </p:cNvCxnSpPr>
          <p:nvPr/>
        </p:nvCxnSpPr>
        <p:spPr>
          <a:xfrm rot="-5400000">
            <a:off x="4767325" y="1750286"/>
            <a:ext cx="609600" cy="742200"/>
          </a:xfrm>
          <a:prstGeom prst="bentConnector3">
            <a:avLst>
              <a:gd fmla="val 49342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4" name="Google Shape;864;g8a3887dafc_0_996"/>
          <p:cNvSpPr txBox="1"/>
          <p:nvPr/>
        </p:nvSpPr>
        <p:spPr>
          <a:xfrm>
            <a:off x="4259938" y="2767986"/>
            <a:ext cx="4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9"/>
          <p:cNvSpPr txBox="1"/>
          <p:nvPr/>
        </p:nvSpPr>
        <p:spPr>
          <a:xfrm>
            <a:off x="2939926" y="2134824"/>
            <a:ext cx="6312150" cy="1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b="1" i="0" lang="en-US" sz="7300" u="none" cap="none" strike="noStrike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Seat Control</a:t>
            </a:r>
            <a:endParaRPr b="0" i="0" sz="900" u="none" cap="none" strike="noStrike">
              <a:solidFill>
                <a:srgbClr val="1A1A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512426" y="986106"/>
            <a:ext cx="7167150" cy="63013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1: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Design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2512426" y="4906272"/>
            <a:ext cx="7167150" cy="547439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r>
              <a:rPr b="0"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Vehicle Application to control </a:t>
            </a:r>
            <a:r>
              <a:rPr b="1" i="0" lang="en-US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Driver Seat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9"/>
          <p:cNvSpPr/>
          <p:nvPr/>
        </p:nvSpPr>
        <p:spPr>
          <a:xfrm>
            <a:off x="5177739" y="4292867"/>
            <a:ext cx="1558182" cy="327152"/>
          </a:xfrm>
          <a:custGeom>
            <a:rect b="b" l="l" r="r" t="t"/>
            <a:pathLst>
              <a:path extrusionOk="0" h="408940" w="1947727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b8625f5b2_0_203"/>
          <p:cNvSpPr txBox="1"/>
          <p:nvPr>
            <p:ph idx="1" type="body"/>
          </p:nvPr>
        </p:nvSpPr>
        <p:spPr>
          <a:xfrm>
            <a:off x="512445" y="1778000"/>
            <a:ext cx="9916795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</a:rPr>
              <a:t>Needed Features: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</a:rPr>
              <a:t>Seat Height </a:t>
            </a:r>
            <a:r>
              <a:rPr b="1" lang="en-US" sz="1400">
                <a:solidFill>
                  <a:srgbClr val="1A1AE8"/>
                </a:solidFill>
              </a:rPr>
              <a:t>(1)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</a:rPr>
              <a:t>Seat Slide</a:t>
            </a:r>
            <a:r>
              <a:rPr lang="en-US" sz="1400">
                <a:solidFill>
                  <a:srgbClr val="1A1AE8"/>
                </a:solidFill>
              </a:rPr>
              <a:t> </a:t>
            </a:r>
            <a:r>
              <a:rPr b="1" lang="en-US" sz="1400">
                <a:solidFill>
                  <a:srgbClr val="1A1AE8"/>
                </a:solidFill>
              </a:rPr>
              <a:t>(4)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</a:rPr>
              <a:t>Seat Inclination </a:t>
            </a:r>
            <a:r>
              <a:rPr b="1" lang="en-US" sz="1400">
                <a:solidFill>
                  <a:srgbClr val="1A1AE8"/>
                </a:solidFill>
              </a:rPr>
              <a:t>(5)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r>
              <a:rPr b="1" lang="en-US" sz="1400">
                <a:solidFill>
                  <a:srgbClr val="1A1AE8"/>
                </a:solidFill>
              </a:rPr>
              <a:t>Auto/Manual </a:t>
            </a:r>
            <a:r>
              <a:rPr lang="en-US" sz="1400">
                <a:solidFill>
                  <a:schemeClr val="dk1"/>
                </a:solidFill>
              </a:rPr>
              <a:t>Setting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78" name="Google Shape;878;g8b8625f5b2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830" y="2532160"/>
            <a:ext cx="6974146" cy="257894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g8b8625f5b2_0_203"/>
          <p:cNvSpPr txBox="1"/>
          <p:nvPr/>
        </p:nvSpPr>
        <p:spPr>
          <a:xfrm>
            <a:off x="2572319" y="6258025"/>
            <a:ext cx="7480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https://www.autosar.org/fileadmin/standards/R21-11/CP/AUTOSAR_EXP_AIBodyAndComfort.pdf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8b8625f5b2_0_203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Task 1: App Design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g8b8625f5b2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2641" y="1750913"/>
            <a:ext cx="8429625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g8b8625f5b2_0_212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Task 1: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3887dafc_0_134"/>
          <p:cNvSpPr/>
          <p:nvPr/>
        </p:nvSpPr>
        <p:spPr>
          <a:xfrm>
            <a:off x="3058510" y="3040865"/>
            <a:ext cx="5688900" cy="62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8a3887dafc_0_134"/>
          <p:cNvSpPr/>
          <p:nvPr/>
        </p:nvSpPr>
        <p:spPr>
          <a:xfrm>
            <a:off x="3058510" y="2217965"/>
            <a:ext cx="5688900" cy="626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8a3887dafc_0_134"/>
          <p:cNvSpPr/>
          <p:nvPr/>
        </p:nvSpPr>
        <p:spPr>
          <a:xfrm>
            <a:off x="3058510" y="2306615"/>
            <a:ext cx="5688900" cy="6267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g8a3887dafc_0_134"/>
          <p:cNvSpPr/>
          <p:nvPr/>
        </p:nvSpPr>
        <p:spPr>
          <a:xfrm>
            <a:off x="3058510" y="3117065"/>
            <a:ext cx="5688900" cy="6267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RTE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g8a3887dafc_0_134"/>
          <p:cNvSpPr/>
          <p:nvPr/>
        </p:nvSpPr>
        <p:spPr>
          <a:xfrm>
            <a:off x="3058510" y="3855190"/>
            <a:ext cx="5688900" cy="1904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a3887dafc_0_134"/>
          <p:cNvSpPr/>
          <p:nvPr/>
        </p:nvSpPr>
        <p:spPr>
          <a:xfrm>
            <a:off x="3064535" y="3939965"/>
            <a:ext cx="5688900" cy="19044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BSW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8a3887dafc_0_134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AUTOSAR Layers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0"/>
          <p:cNvSpPr txBox="1"/>
          <p:nvPr/>
        </p:nvSpPr>
        <p:spPr>
          <a:xfrm>
            <a:off x="2939925" y="2766824"/>
            <a:ext cx="63120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b="1" i="0" lang="en-US" sz="7300" u="none" cap="none" strike="noStrike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b="0" i="0" sz="900" u="none" cap="none" strike="noStrike">
              <a:solidFill>
                <a:srgbClr val="1A1A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"/>
          <p:cNvSpPr txBox="1"/>
          <p:nvPr/>
        </p:nvSpPr>
        <p:spPr>
          <a:xfrm>
            <a:off x="2939925" y="2766824"/>
            <a:ext cx="63120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b="1" i="0" lang="en-US" sz="7300" u="none" cap="none" strike="noStrike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Feedback</a:t>
            </a:r>
            <a:endParaRPr b="0" i="0" sz="900" u="none" cap="none" strike="noStrike">
              <a:solidFill>
                <a:srgbClr val="1A1A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a3887dafc_0_149"/>
          <p:cNvSpPr txBox="1"/>
          <p:nvPr>
            <p:ph idx="1" type="body"/>
          </p:nvPr>
        </p:nvSpPr>
        <p:spPr>
          <a:xfrm>
            <a:off x="512445" y="1778000"/>
            <a:ext cx="9916795" cy="490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None/>
            </a:pPr>
            <a:r>
              <a:rPr lang="en-US"/>
              <a:t>- The </a:t>
            </a:r>
            <a:r>
              <a:rPr b="1" lang="en-US"/>
              <a:t>top layer </a:t>
            </a:r>
            <a:r>
              <a:rPr lang="en-US"/>
              <a:t>in AUTOSAR software architecture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None/>
            </a:pPr>
            <a:r>
              <a:rPr lang="en-US"/>
              <a:t>- Many Applications </a:t>
            </a:r>
            <a:r>
              <a:rPr b="1" lang="en-US"/>
              <a:t>drive the Vehicle </a:t>
            </a:r>
            <a:r>
              <a:rPr lang="en-US"/>
              <a:t>System</a:t>
            </a:r>
            <a:endParaRPr/>
          </a:p>
          <a:p>
            <a:pPr indent="-165100" lvl="0" marL="393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None/>
            </a:pPr>
            <a:r>
              <a:rPr lang="en-US"/>
              <a:t>- </a:t>
            </a:r>
            <a:r>
              <a:rPr b="1" lang="en-US"/>
              <a:t>Examples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None/>
            </a:pPr>
            <a:r>
              <a:rPr lang="en-US"/>
              <a:t>	- OBC (On Board Charger)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None/>
            </a:pPr>
            <a:r>
              <a:rPr lang="en-US"/>
              <a:t>	- ADAS (Automated Driving and Driver Assistance)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DF1E"/>
              </a:buClr>
              <a:buSzPts val="2800"/>
              <a:buNone/>
            </a:pPr>
            <a:r>
              <a:rPr lang="en-US"/>
              <a:t>	- V2X (Vehicle-to-everything) applications</a:t>
            </a:r>
            <a:endParaRPr/>
          </a:p>
        </p:txBody>
      </p:sp>
      <p:sp>
        <p:nvSpPr>
          <p:cNvPr id="177" name="Google Shape;177;g8a3887dafc_0_149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Application Layer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3887dafc_0_190"/>
          <p:cNvSpPr/>
          <p:nvPr/>
        </p:nvSpPr>
        <p:spPr>
          <a:xfrm>
            <a:off x="589930" y="604080"/>
            <a:ext cx="11022300" cy="34713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8a3887dafc_0_190"/>
          <p:cNvSpPr/>
          <p:nvPr/>
        </p:nvSpPr>
        <p:spPr>
          <a:xfrm>
            <a:off x="957530" y="107410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g8a3887dafc_0_190"/>
          <p:cNvSpPr/>
          <p:nvPr/>
        </p:nvSpPr>
        <p:spPr>
          <a:xfrm>
            <a:off x="957530" y="3676330"/>
            <a:ext cx="10320300" cy="25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CAN/LIN/Eth/FlexRay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g8a3887dafc_0_190"/>
          <p:cNvSpPr/>
          <p:nvPr/>
        </p:nvSpPr>
        <p:spPr>
          <a:xfrm>
            <a:off x="4203130" y="1074105"/>
            <a:ext cx="28479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8a3887dafc_0_190"/>
          <p:cNvSpPr/>
          <p:nvPr/>
        </p:nvSpPr>
        <p:spPr>
          <a:xfrm>
            <a:off x="8517830" y="107410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" name="Google Shape;187;g8a3887dafc_0_190"/>
          <p:cNvCxnSpPr>
            <a:stCxn id="183" idx="2"/>
          </p:cNvCxnSpPr>
          <p:nvPr/>
        </p:nvCxnSpPr>
        <p:spPr>
          <a:xfrm>
            <a:off x="2337530" y="2978505"/>
            <a:ext cx="0" cy="7713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8a3887dafc_0_190"/>
          <p:cNvCxnSpPr>
            <a:stCxn id="185" idx="2"/>
          </p:cNvCxnSpPr>
          <p:nvPr/>
        </p:nvCxnSpPr>
        <p:spPr>
          <a:xfrm>
            <a:off x="5627080" y="2978505"/>
            <a:ext cx="0" cy="7110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g8a3887dafc_0_190"/>
          <p:cNvCxnSpPr/>
          <p:nvPr/>
        </p:nvCxnSpPr>
        <p:spPr>
          <a:xfrm>
            <a:off x="9897830" y="2913130"/>
            <a:ext cx="0" cy="8727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g8a3887dafc_0_190"/>
          <p:cNvSpPr/>
          <p:nvPr/>
        </p:nvSpPr>
        <p:spPr>
          <a:xfrm>
            <a:off x="1162430" y="1230805"/>
            <a:ext cx="723000" cy="542400"/>
          </a:xfrm>
          <a:prstGeom prst="rect">
            <a:avLst/>
          </a:prstGeom>
          <a:solidFill>
            <a:srgbClr val="43B0F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g8a3887dafc_0_190"/>
          <p:cNvSpPr/>
          <p:nvPr/>
        </p:nvSpPr>
        <p:spPr>
          <a:xfrm>
            <a:off x="2506255" y="1473443"/>
            <a:ext cx="723000" cy="542400"/>
          </a:xfrm>
          <a:prstGeom prst="rect">
            <a:avLst/>
          </a:prstGeom>
          <a:solidFill>
            <a:srgbClr val="43B0F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8a3887dafc_0_190"/>
          <p:cNvSpPr/>
          <p:nvPr/>
        </p:nvSpPr>
        <p:spPr>
          <a:xfrm>
            <a:off x="4617280" y="1230805"/>
            <a:ext cx="723000" cy="542400"/>
          </a:xfrm>
          <a:prstGeom prst="rect">
            <a:avLst/>
          </a:prstGeom>
          <a:solidFill>
            <a:srgbClr val="43B0F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8a3887dafc_0_190"/>
          <p:cNvSpPr/>
          <p:nvPr/>
        </p:nvSpPr>
        <p:spPr>
          <a:xfrm>
            <a:off x="8645155" y="1154168"/>
            <a:ext cx="723000" cy="542400"/>
          </a:xfrm>
          <a:prstGeom prst="rect">
            <a:avLst/>
          </a:prstGeom>
          <a:solidFill>
            <a:srgbClr val="43B0F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8a3887dafc_0_190"/>
          <p:cNvSpPr txBox="1"/>
          <p:nvPr/>
        </p:nvSpPr>
        <p:spPr>
          <a:xfrm>
            <a:off x="881330" y="678580"/>
            <a:ext cx="1004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ECU 1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g8a3887dafc_0_190"/>
          <p:cNvSpPr txBox="1"/>
          <p:nvPr/>
        </p:nvSpPr>
        <p:spPr>
          <a:xfrm>
            <a:off x="4157930" y="678580"/>
            <a:ext cx="1004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ECU 2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g8a3887dafc_0_190"/>
          <p:cNvSpPr txBox="1"/>
          <p:nvPr/>
        </p:nvSpPr>
        <p:spPr>
          <a:xfrm>
            <a:off x="8501330" y="678580"/>
            <a:ext cx="109479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ECU N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8a3887dafc_0_190"/>
          <p:cNvSpPr txBox="1"/>
          <p:nvPr/>
        </p:nvSpPr>
        <p:spPr>
          <a:xfrm>
            <a:off x="7499130" y="1790505"/>
            <a:ext cx="549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. . .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8a3887dafc_0_190"/>
          <p:cNvSpPr/>
          <p:nvPr/>
        </p:nvSpPr>
        <p:spPr>
          <a:xfrm>
            <a:off x="1363280" y="2065855"/>
            <a:ext cx="723000" cy="542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8a3887dafc_0_190"/>
          <p:cNvSpPr/>
          <p:nvPr/>
        </p:nvSpPr>
        <p:spPr>
          <a:xfrm>
            <a:off x="10257955" y="1182005"/>
            <a:ext cx="723000" cy="542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g8a3887dafc_0_190"/>
          <p:cNvSpPr/>
          <p:nvPr/>
        </p:nvSpPr>
        <p:spPr>
          <a:xfrm>
            <a:off x="10418355" y="2322155"/>
            <a:ext cx="723000" cy="542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8a3887dafc_0_190"/>
          <p:cNvSpPr/>
          <p:nvPr/>
        </p:nvSpPr>
        <p:spPr>
          <a:xfrm>
            <a:off x="5854655" y="1523455"/>
            <a:ext cx="723000" cy="542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8a3887dafc_0_190"/>
          <p:cNvSpPr/>
          <p:nvPr/>
        </p:nvSpPr>
        <p:spPr>
          <a:xfrm>
            <a:off x="4789730" y="2109705"/>
            <a:ext cx="723000" cy="542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g8a3887dafc_0_190"/>
          <p:cNvSpPr/>
          <p:nvPr/>
        </p:nvSpPr>
        <p:spPr>
          <a:xfrm>
            <a:off x="2567730" y="2246655"/>
            <a:ext cx="723000" cy="542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g8a3887dafc_0_190"/>
          <p:cNvSpPr/>
          <p:nvPr/>
        </p:nvSpPr>
        <p:spPr>
          <a:xfrm>
            <a:off x="8645155" y="2065855"/>
            <a:ext cx="723000" cy="542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g8a3887dafc_0_190"/>
          <p:cNvSpPr/>
          <p:nvPr/>
        </p:nvSpPr>
        <p:spPr>
          <a:xfrm>
            <a:off x="9531755" y="1869005"/>
            <a:ext cx="723000" cy="542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SWC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g8a3887dafc_0_190"/>
          <p:cNvSpPr/>
          <p:nvPr/>
        </p:nvSpPr>
        <p:spPr>
          <a:xfrm>
            <a:off x="589930" y="4306192"/>
            <a:ext cx="9163570" cy="1937748"/>
          </a:xfrm>
          <a:custGeom>
            <a:rect b="b" l="l" r="r" t="t"/>
            <a:pathLst>
              <a:path extrusionOk="0" h="1100876" w="2542174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is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of components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interacting together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achieve specific feature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components of the same application can be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distributed over different ECUs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Vehicle 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512445" y="2768600"/>
            <a:ext cx="9916795" cy="284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1. Application must fit in </a:t>
            </a:r>
            <a:r>
              <a:rPr b="1" lang="en-US"/>
              <a:t>different</a:t>
            </a:r>
            <a:r>
              <a:rPr lang="en-US"/>
              <a:t> Vehicle </a:t>
            </a:r>
            <a:r>
              <a:rPr b="1" lang="en-US"/>
              <a:t>hardware</a:t>
            </a:r>
            <a:r>
              <a:rPr lang="en-US"/>
              <a:t> and </a:t>
            </a:r>
            <a:r>
              <a:rPr b="1" lang="en-US"/>
              <a:t>systems</a:t>
            </a:r>
            <a:r>
              <a:rPr lang="en-US"/>
              <a:t> for the same OEM or even for </a:t>
            </a:r>
            <a:r>
              <a:rPr b="1" lang="en-US"/>
              <a:t>different OEMs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Application shall be hardware and </a:t>
            </a:r>
            <a:r>
              <a:rPr b="1" lang="en-US"/>
              <a:t>system independent </a:t>
            </a:r>
            <a:endParaRPr/>
          </a:p>
        </p:txBody>
      </p:sp>
      <p:sp>
        <p:nvSpPr>
          <p:cNvPr id="212" name="Google Shape;212;p18"/>
          <p:cNvSpPr txBox="1"/>
          <p:nvPr>
            <p:ph type="title"/>
          </p:nvPr>
        </p:nvSpPr>
        <p:spPr>
          <a:xfrm>
            <a:off x="198120" y="599975"/>
            <a:ext cx="7167879" cy="94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Challenges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2020-04-07T21:24:43Z</dcterms:created>
  <dc:creator>Mr.Invisible</dc:creator>
</cp:coreProperties>
</file>