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6" r:id="rId10"/>
    <p:sldId id="263" r:id="rId11"/>
    <p:sldId id="268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-1116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2FB8C-B67C-489C-936D-398D859B0365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3FE1C-55F9-4314-9CEC-038C9601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76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389EB7-B4BA-4D60-BEB2-1BD0ADC49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4E51EDF-9666-4E03-8D21-86F08E038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AC69C5-9519-4E9B-886E-48E748AE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A9B2A5-94CB-48A6-948E-8DAF4256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360550-1043-4D95-935B-E4EC35BA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3E43-F019-4B11-BC76-26A8D8542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F9E58-7C96-4B29-BEE6-432A7389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6991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5F05499-4687-4FEE-8C70-FF5B8FE24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98347A-3D75-4E4E-B5F1-B0E53438B9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E6AB20-FEE6-4255-A3D6-C4D72210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7773A4-983E-4151-A4B3-D5C869E1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3E43-F019-4B11-BC76-26A8D8542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0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9ED4FCA-A9D2-48E0-B2DC-3BF6079A4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C601958-8268-465C-9184-2D7C1526C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0DF983-073A-409A-A646-70C37BED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C9F82E-B37D-4B0F-87C9-49974EF1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D79952-3080-4DC7-98B5-443B94F4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3E43-F019-4B11-BC76-26A8D8542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42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BD62-BFB3-43CA-95B8-C94EDC4D5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9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422" y="267286"/>
            <a:ext cx="8651630" cy="6454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BD62-BFB3-43CA-95B8-C94EDC4D5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48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BD62-BFB3-43CA-95B8-C94EDC4D5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43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BD62-BFB3-43CA-95B8-C94EDC4D5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38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BD62-BFB3-43CA-95B8-C94EDC4D5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90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BD62-BFB3-43CA-95B8-C94EDC4D5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227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BD62-BFB3-43CA-95B8-C94EDC4D5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72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BD62-BFB3-43CA-95B8-C94EDC4D5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BBC232-7E66-4492-A318-9CE1759C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6991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8F6AA6-1651-4D72-B789-2D954123B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BB5494-9CE9-46CA-847C-EA2157BA72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EF712A-CD71-488A-B98C-7967A3AA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AB9ED9-4255-4D96-B9ED-EE16C145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3E43-F019-4B11-BC76-26A8D8542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251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BD62-BFB3-43CA-95B8-C94EDC4D5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367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BD62-BFB3-43CA-95B8-C94EDC4D5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87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BD62-BFB3-43CA-95B8-C94EDC4D5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310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7BD6D3-B4F7-47BA-AC21-69EC43188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8B2EC9-DC7C-48F0-ABB1-40F53D3D2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8A260A-D385-4D4B-B942-4A35EDE2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B002D3-E111-4ADA-9A54-EBF97E0E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F7CDCA-9A55-4084-B604-D605DE8E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1C62-385F-42B3-BE8A-8D253709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051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3303F6-943B-4FD2-8AAB-4BA584798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6990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A6A3DA-C93B-45F1-80D2-FCD3DDD57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28BA1F-7D96-4EEF-B8ED-E95AEC57EB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611FF5-C882-4CBB-A9B9-CA1CA2572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6C33EE-1290-4076-B812-7EE6BC0B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1C62-385F-42B3-BE8A-8D253709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105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679E7F-6547-4C88-BE4E-688272386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D3EE2D-A396-4AE8-B394-B01F57E54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D98EB3-27D0-4B9F-B911-E2A6823C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D95126-4338-4C19-9CE9-9C7029C3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FC8F92-58FD-4564-9CB4-DDD3D6CC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1C62-385F-42B3-BE8A-8D253709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110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88194C-25AB-4432-B040-5560F395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6990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9453CD-1964-4D66-A8AA-BC1EB6A09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240B03-ECA7-41D0-9D02-EF828BFFC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3C25BED-D7DE-4D60-9A78-3991136D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E394C84-5050-4FBF-A6AE-5620CA5C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B223E93-7946-4839-9811-669CAB2A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1C62-385F-42B3-BE8A-8D253709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586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AB1FA9-F823-45CA-8F13-C5CC7383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7EB4CF-D305-4A2C-BA66-C39E36603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4F20DE9-86B1-419E-90B4-827A2F1D8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DF715DC-9C28-403A-AD48-3F128EC79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43B598A-65FE-4B9E-A13B-863491DEA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E257B09-7412-41C2-8A3E-17A631FA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41BEE4B-00F3-43D0-9578-85BF8859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3DF9302-A451-46C7-B9DF-5F67AF22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1C62-385F-42B3-BE8A-8D253709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185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70523-69C8-4521-87D3-37D29231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6990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02C78C4-5894-4730-BC80-46579F97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874AFB8-9D3E-4E63-9A66-CCD96B83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1FC863C-EEF9-4B2E-B11E-C556B347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1C62-385F-42B3-BE8A-8D253709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724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59D2DD2-DD98-43DD-A544-9D10E1B9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249A239-30C6-4BC8-9935-286AB554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7F5815A-1445-4FAB-AC8A-23A14036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1C62-385F-42B3-BE8A-8D253709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9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6D087-5D89-40F4-8F91-BCA5F595D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B1ED06-AEEB-41A1-AA50-43C39360D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B48963-388E-4949-8A56-2C7BBD01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B1DC27-FBFB-411D-9B83-5BD55EFC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453A53-53AA-41FC-ADE7-0C94A129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3E43-F019-4B11-BC76-26A8D8542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03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548814-02B9-4F34-B063-4FA7CE93E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3BD707-DE0F-4A3D-BCCF-977B87741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69C9FF0-5AF9-4429-A846-48BEB7A11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FE30AE6-0162-4712-873C-AE50E9B7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3D56CBE-A544-4074-95B6-C6ECC1E76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1617A9C-7B16-424A-95C1-5777C290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1C62-385F-42B3-BE8A-8D253709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574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FCFCD6-F80B-4393-A064-6696FF06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7CB0811-347E-42BC-AE85-737935935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ED33F65-A525-4C26-8C28-BEDB784D0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D34BA45-EAEA-4447-916F-E6619696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5DEB280-A118-44DA-AAFF-23B4DAEA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6A202B-895F-42B3-82A9-B489F6A1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1C62-385F-42B3-BE8A-8D253709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050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4B1637-B532-471A-BEF1-338FE9404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6990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43ACFE5-0D9F-41A4-8C88-8A7522194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6F2FD1-B510-43E2-9E63-6EB29E0E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D37259-8712-4567-9D46-452EB50D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0B5180-7AD4-4719-82CA-40614757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1C62-385F-42B3-BE8A-8D253709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957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ECC2D6E-9710-4DF0-B3A9-CDD1DA0AC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0796020-B809-427B-9AD5-AB796B8BA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069CD5-4867-4E79-A436-0F838758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105817-8CCD-4C8F-BD01-C3BEDA11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8B325C-FBED-40C5-880D-C6FFDFCA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1C62-385F-42B3-BE8A-8D253709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961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ACA1CF-7B27-44B7-B17C-5064AFCC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3BE76C8-39AF-4480-9BD4-72C1D7D711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C1C62-385F-42B3-BE8A-8D253709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5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27F5B3-3DED-49C3-AF1B-1608701DA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6991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CED0B6-CCA4-4837-B12C-271E3F7D9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1864B4C-F480-4237-BB8C-936CC7F5D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FE0184A-27E9-4188-92FE-A569E8A8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EBB409-42D1-409E-9961-95A12DDB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8342CA-3F0F-41EF-B9B6-96DF4A4E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3E43-F019-4B11-BC76-26A8D8542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6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7ADC1E-33F8-4781-AD3B-FB0EF0E8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7819A3-7A0B-4BCD-B6E4-206D05722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17E169-C16B-4970-B103-D2AF5F2D3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5BF6394-F2DA-4C98-B08E-4E9973E36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6EE674B-38A0-4AD4-8465-AEE98D33D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9DFD1CB-AE06-4800-BE47-B5BF3828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DFBCEEB-9F0A-406A-8875-00222E8D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26C08A-89E5-497C-B92C-273947CA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3E43-F019-4B11-BC76-26A8D8542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4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C9BF01-D17F-4BE6-BA27-E173CB86A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6991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2D6FF4-DCA0-4EA7-8DBB-BC72E785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5392D77-D2D5-481B-B2BB-47403E9C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3AF769A-C2C2-4663-ADCF-C086C6A0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3E43-F019-4B11-BC76-26A8D8542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3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4E99C11-7B3F-4953-88BC-FC98C48EF6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4F3612-A5E1-4BC2-824D-E2BF4F1B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11D4FBF-8E24-44C7-B2E3-7594F8A2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3E43-F019-4B11-BC76-26A8D8542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5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93FDB7-3AC1-4E57-B9FE-743CFEC5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1A46A8-76AF-4440-BB5F-A684196EF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6B72EFD-39C6-4A55-9702-0C763E845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A68A02E-B77A-4297-A13E-09AA93F0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C555FD8-4345-401B-B79A-5B993D45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E7B80E-5F25-4FAF-BB0F-701C118A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3E43-F019-4B11-BC76-26A8D8542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C36CC2-2A5A-42F0-AB90-DEF143D7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28FE182-4219-4A2C-8782-65BC8303E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23CC01C-4ED8-4CED-9094-6F81C90C1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45A09A3-C44E-4467-8ECB-659DE8D2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2C41D7-F803-4A4B-A333-E4520BC8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F9B7EEF-317F-4C50-8196-3763DC28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3E43-F019-4B11-BC76-26A8D8542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4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06531EA-742B-44C2-B51D-E71ADE0BB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286" y="253218"/>
            <a:ext cx="8679766" cy="6468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D77EC5-BD11-497A-824A-98F8814D1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13E43-F019-4B11-BC76-26A8D8542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5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EBD62-BFB3-43CA-95B8-C94EDC4D5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9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3D51281-3577-46E1-ADB7-71F1F773B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5421" y="253218"/>
            <a:ext cx="8609427" cy="646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DE291C-5BB1-4336-98F7-6CF02D494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C1C62-385F-42B3-BE8A-8D253709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B4CCF8-54A1-445A-A503-0D279CE9E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241" y="1618736"/>
            <a:ext cx="7772400" cy="2833278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b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 and PAT</a:t>
            </a:r>
            <a:b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8D5A706-205E-4E4E-BAD5-E85DBAA0E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6564086"/>
            <a:ext cx="6858000" cy="157390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D5572EB-BDEC-41F4-9A5A-3DC608D3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BD62-BFB3-43CA-95B8-C94EDC4D53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54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F6B124C-C9A3-416A-B31E-23AA54C8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22" y="254034"/>
            <a:ext cx="8651630" cy="6454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PAT “ Port Address Translation”: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most popular NAT type.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multiple unregistered private IP addresses to a single registered public IP address.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many-to-one mapping between private and public addresses and is accomplished using different port numbers.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number 16 bit (0 – 65535)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Well known ports (0 – 1023)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defined ports: (1024 – 65535)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PAT, hundreds or even thousands of users can be connected to the Internet using only one real global IP address.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3C31380-5FD2-411E-8230-255BE3F0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BD62-BFB3-43CA-95B8-C94EDC4D53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89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E03D6B9-B691-40CC-A001-FCD2605BC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66" y="247825"/>
            <a:ext cx="8651630" cy="5545999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PAT “ Port Address Translation”: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ACC91C1-629C-4BD3-9226-3D243B3D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BD62-BFB3-43CA-95B8-C94EDC4D53E0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 descr="4">
            <a:extLst>
              <a:ext uri="{FF2B5EF4-FFF2-40B4-BE49-F238E27FC236}">
                <a16:creationId xmlns:a16="http://schemas.microsoft.com/office/drawing/2014/main" xmlns="" id="{34D9F446-4D59-4962-92BF-19FE5D5DC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66" y="804310"/>
            <a:ext cx="8629802" cy="554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21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9F3FA82-84A1-4F22-A50A-8C7D2DEE7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85" y="188653"/>
            <a:ext cx="8651630" cy="645419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 “ Network Address Translation”</a:t>
            </a:r>
          </a:p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 translates private address to global address.</a:t>
            </a:r>
          </a:p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NAT: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problem of IP depletion.</a:t>
            </a:r>
          </a:p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IP Addresses:</a:t>
            </a:r>
          </a:p>
          <a:p>
            <a:pPr marL="0" indent="0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1F0EF51-490D-42FE-A127-465FE17B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BD62-BFB3-43CA-95B8-C94EDC4D53E0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AB7E6FFA-0520-4C5E-9FB2-975ABC3B9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10365"/>
              </p:ext>
            </p:extLst>
          </p:nvPr>
        </p:nvGraphicFramePr>
        <p:xfrm>
          <a:off x="246185" y="3306638"/>
          <a:ext cx="865163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1296">
                  <a:extLst>
                    <a:ext uri="{9D8B030D-6E8A-4147-A177-3AD203B41FA5}">
                      <a16:colId xmlns:a16="http://schemas.microsoft.com/office/drawing/2014/main" xmlns="" val="2706423620"/>
                    </a:ext>
                  </a:extLst>
                </a:gridCol>
                <a:gridCol w="3143298">
                  <a:extLst>
                    <a:ext uri="{9D8B030D-6E8A-4147-A177-3AD203B41FA5}">
                      <a16:colId xmlns:a16="http://schemas.microsoft.com/office/drawing/2014/main" xmlns="" val="1313496505"/>
                    </a:ext>
                  </a:extLst>
                </a:gridCol>
                <a:gridCol w="4097036">
                  <a:extLst>
                    <a:ext uri="{9D8B030D-6E8A-4147-A177-3AD203B41FA5}">
                      <a16:colId xmlns:a16="http://schemas.microsoft.com/office/drawing/2014/main" xmlns="" val="1955398462"/>
                    </a:ext>
                  </a:extLst>
                </a:gridCol>
              </a:tblGrid>
              <a:tr h="34102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Address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678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10.0.0.0 – 10.255.255.255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924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172.16.0.0 – 172.31.255.255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436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192.168.0.0 – 192.168.255.255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9004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21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A32655D1-BAF0-4CDF-8028-B81B53176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21" y="136524"/>
            <a:ext cx="8651630" cy="67214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 Addresses:</a:t>
            </a:r>
          </a:p>
          <a:p>
            <a:pPr marL="0" indent="0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local addresses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assigned to inside devices. These addresses are not advertised to the outside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(Private IP address of the host).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global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addresses by which inside devices are known to the outside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(Public IP address of the host).</a:t>
            </a:r>
          </a:p>
          <a:p>
            <a:pPr marL="0" indent="0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6667CF4-DA6D-43DF-BA8B-991AFA8A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BD62-BFB3-43CA-95B8-C94EDC4D53E0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1">
            <a:extLst>
              <a:ext uri="{FF2B5EF4-FFF2-40B4-BE49-F238E27FC236}">
                <a16:creationId xmlns:a16="http://schemas.microsoft.com/office/drawing/2014/main" xmlns="" id="{9D23A3BE-C995-4D34-B3D3-E56303FB3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9" y="609600"/>
            <a:ext cx="8750102" cy="36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27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21BC7BDF-26D7-4FB4-AA97-170EA1D58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22" y="267286"/>
            <a:ext cx="8651630" cy="732541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 Concept:</a:t>
            </a:r>
          </a:p>
          <a:p>
            <a:pPr marL="0" indent="0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81DA40B-6B94-41B6-8EC2-C849FA1B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BD62-BFB3-43CA-95B8-C94EDC4D53E0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2">
            <a:extLst>
              <a:ext uri="{FF2B5EF4-FFF2-40B4-BE49-F238E27FC236}">
                <a16:creationId xmlns:a16="http://schemas.microsoft.com/office/drawing/2014/main" xmlns="" id="{7AFBF2CE-BA7B-4CDF-805D-521CA153A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" y="812800"/>
            <a:ext cx="8886825" cy="481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16A50FA3-152D-4C0C-8435-F8D47D9E5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21610"/>
              </p:ext>
            </p:extLst>
          </p:nvPr>
        </p:nvGraphicFramePr>
        <p:xfrm>
          <a:off x="128587" y="5793375"/>
          <a:ext cx="8651630" cy="8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3449">
                  <a:extLst>
                    <a:ext uri="{9D8B030D-6E8A-4147-A177-3AD203B41FA5}">
                      <a16:colId xmlns:a16="http://schemas.microsoft.com/office/drawing/2014/main" xmlns="" val="929748099"/>
                    </a:ext>
                  </a:extLst>
                </a:gridCol>
                <a:gridCol w="4648181">
                  <a:extLst>
                    <a:ext uri="{9D8B030D-6E8A-4147-A177-3AD203B41FA5}">
                      <a16:colId xmlns:a16="http://schemas.microsoft.com/office/drawing/2014/main" xmlns="" val="261456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Inside Local (Private Address)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Inside Global (Registered Address)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671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67.210.97.1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0182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44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AB4B8367-FAFF-4957-AD64-BD5B96786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NAT: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NAT.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NAT.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 “ Port Address Translation”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6176BC8-807E-4376-B63E-39A7398D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BD62-BFB3-43CA-95B8-C94EDC4D53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8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950ACCC-902C-4E1D-9536-55EC5553D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Static NAT: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Allowing one-to-one mapping between local and global addresses.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NAT requires you to have one registered public IP address for every host on your network.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NAT has no benefit in terms of IP address conservation.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degree of security by hiding the inside IP addresses from the outside world.</a:t>
            </a:r>
          </a:p>
          <a:p>
            <a:pPr marL="0" indent="0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4C4A325-71D1-4993-A3BF-1ACA4C90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BD62-BFB3-43CA-95B8-C94EDC4D53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90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691E3006-789E-4B9A-8E59-F6BE7AD2D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Static NAT: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7927749-B4FE-42ED-A0B3-D772E8AB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BD62-BFB3-43CA-95B8-C94EDC4D53E0}" type="slidenum">
              <a:rPr lang="en-US" smtClean="0"/>
              <a:t>7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956CE9C8-D220-474D-9081-B42FB1EA8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52" y="847139"/>
            <a:ext cx="8572500" cy="574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68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56C6EA22-659C-4778-A1D5-A21A0894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Dynamic NAT: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unregistered private IP addresses to registered public IP addresses from a pool of available registered IP addresses.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don’t have to statically configure your router to map an inside to an outside address as you would using static NAT.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all inside global IP addresses are exhausted, any new request from new host will be discarded.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dynamic NAT after certain period called timeout value, the router works a NAT remove host  inside global from table if it is not in use.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23DE8D7-B73A-45DA-A9D2-EBCB1D07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BD62-BFB3-43CA-95B8-C94EDC4D53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1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95295A24-C730-469F-9584-84C0DD9F6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Dynamic NAT: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F093488-E93A-4F32-9D48-2B27EF57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BD62-BFB3-43CA-95B8-C94EDC4D53E0}" type="slidenum">
              <a:rPr lang="en-US" smtClean="0"/>
              <a:t>9</a:t>
            </a:fld>
            <a:endParaRPr lang="en-US"/>
          </a:p>
        </p:txBody>
      </p:sp>
      <p:pic>
        <p:nvPicPr>
          <p:cNvPr id="6146" name="Picture 2" descr="Configure Dynamic NAT in Cisco IOS Router">
            <a:extLst>
              <a:ext uri="{FF2B5EF4-FFF2-40B4-BE49-F238E27FC236}">
                <a16:creationId xmlns:a16="http://schemas.microsoft.com/office/drawing/2014/main" xmlns="" id="{1178A9D4-12A0-4BE0-B0A3-6E20796BB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8" y="830971"/>
            <a:ext cx="8756699" cy="496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8018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2689</TotalTime>
  <Words>375</Words>
  <Application>Microsoft Office PowerPoint</Application>
  <PresentationFormat>On-screen Show (4:3)</PresentationFormat>
  <Paragraphs>83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Custom Design</vt:lpstr>
      <vt:lpstr>Office Theme</vt:lpstr>
      <vt:lpstr>1_Custom Design</vt:lpstr>
      <vt:lpstr>Network Layer NAT and PAT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 Gamal Gomaa Abdallah</dc:creator>
  <cp:lastModifiedBy>pc</cp:lastModifiedBy>
  <cp:revision>97</cp:revision>
  <dcterms:created xsi:type="dcterms:W3CDTF">2021-05-17T22:47:34Z</dcterms:created>
  <dcterms:modified xsi:type="dcterms:W3CDTF">2023-03-16T22:45:42Z</dcterms:modified>
</cp:coreProperties>
</file>