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FFF68-F9A4-4EC2-BCBB-485DAC83D3BF}" type="slidenum">
              <a:rPr lang="en-US" smtClean="0"/>
              <a:t>‹#›</a:t>
            </a:fld>
            <a:endParaRPr lang="en-US" dirty="0"/>
          </a:p>
        </p:txBody>
      </p:sp>
    </p:spTree>
    <p:extLst>
      <p:ext uri="{BB962C8B-B14F-4D97-AF65-F5344CB8AC3E}">
        <p14:creationId xmlns:p14="http://schemas.microsoft.com/office/powerpoint/2010/main" val="213895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ADF39F99-B1B4-42A4-83E6-3B6FF3901C1C}" type="slidenum">
              <a:rPr lang="en-US" altLang="en-US" smtClean="0">
                <a:latin typeface="Arial" charset="0"/>
              </a:rPr>
              <a:pPr fontAlgn="base">
                <a:spcBef>
                  <a:spcPct val="0"/>
                </a:spcBef>
                <a:spcAft>
                  <a:spcPct val="0"/>
                </a:spcAft>
                <a:defRPr/>
              </a:pPr>
              <a:t>‹#›</a:t>
            </a:fld>
            <a:endParaRPr lang="en-US" altLang="en-US" dirty="0">
              <a:latin typeface="Arial" charset="0"/>
            </a:endParaRPr>
          </a:p>
        </p:txBody>
      </p:sp>
    </p:spTree>
    <p:extLst>
      <p:ext uri="{BB962C8B-B14F-4D97-AF65-F5344CB8AC3E}">
        <p14:creationId xmlns:p14="http://schemas.microsoft.com/office/powerpoint/2010/main" val="225318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ADF39F99-B1B4-42A4-83E6-3B6FF3901C1C}" type="slidenum">
              <a:rPr lang="en-US" altLang="en-US" smtClean="0">
                <a:latin typeface="Arial" charset="0"/>
              </a:rPr>
              <a:pPr fontAlgn="base">
                <a:spcBef>
                  <a:spcPct val="0"/>
                </a:spcBef>
                <a:spcAft>
                  <a:spcPct val="0"/>
                </a:spcAft>
                <a:defRPr/>
              </a:pPr>
              <a:t>‹#›</a:t>
            </a:fld>
            <a:endParaRPr lang="en-US" altLang="en-US" dirty="0">
              <a:latin typeface="Arial" charset="0"/>
            </a:endParaRPr>
          </a:p>
        </p:txBody>
      </p:sp>
    </p:spTree>
    <p:extLst>
      <p:ext uri="{BB962C8B-B14F-4D97-AF65-F5344CB8AC3E}">
        <p14:creationId xmlns:p14="http://schemas.microsoft.com/office/powerpoint/2010/main" val="189945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5154" y="4112255"/>
            <a:ext cx="4428423" cy="548648"/>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Tree>
    <p:extLst>
      <p:ext uri="{BB962C8B-B14F-4D97-AF65-F5344CB8AC3E}">
        <p14:creationId xmlns:p14="http://schemas.microsoft.com/office/powerpoint/2010/main" val="1190396100"/>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5580"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5979886"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1"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69845426"/>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24" name="Shape 40"/>
          <p:cNvSpPr>
            <a:spLocks noGrp="1"/>
          </p:cNvSpPr>
          <p:nvPr>
            <p:ph type="title" hasCustomPrompt="1"/>
          </p:nvPr>
        </p:nvSpPr>
        <p:spPr>
          <a:xfrm>
            <a:off x="1405723" y="1716478"/>
            <a:ext cx="4233863" cy="908189"/>
          </a:xfrm>
          <a:prstGeom prst="rect">
            <a:avLst/>
          </a:prstGeom>
        </p:spPr>
        <p:txBody>
          <a:bodyPr anchor="ctr">
            <a:noAutofit/>
          </a:bodyPr>
          <a:lstStyle>
            <a:lvl1pPr algn="l">
              <a:defRPr sz="2667">
                <a:solidFill>
                  <a:srgbClr val="007CC3"/>
                </a:solidFill>
              </a:defRPr>
            </a:lvl1pPr>
          </a:lstStyle>
          <a:p>
            <a:r>
              <a:rPr lang="en-US" dirty="0" smtClean="0"/>
              <a:t>TITLE TEXT</a:t>
            </a:r>
            <a:endParaRPr lang="en-US" dirty="0"/>
          </a:p>
        </p:txBody>
      </p:sp>
      <p:sp>
        <p:nvSpPr>
          <p:cNvPr id="25" name="Text Placeholder 2"/>
          <p:cNvSpPr txBox="1">
            <a:spLocks/>
          </p:cNvSpPr>
          <p:nvPr userDrawn="1"/>
        </p:nvSpPr>
        <p:spPr>
          <a:xfrm>
            <a:off x="519600" y="6147181"/>
            <a:ext cx="803303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26" name="Picture 25"/>
          <p:cNvPicPr>
            <a:picLocks noChangeAspect="1"/>
          </p:cNvPicPr>
          <p:nvPr userDrawn="1"/>
        </p:nvPicPr>
        <p:blipFill>
          <a:blip r:embed="rId2"/>
          <a:stretch>
            <a:fillRect/>
          </a:stretch>
        </p:blipFill>
        <p:spPr>
          <a:xfrm>
            <a:off x="10713113" y="6015481"/>
            <a:ext cx="1212887" cy="620353"/>
          </a:xfrm>
          <a:prstGeom prst="rect">
            <a:avLst/>
          </a:prstGeom>
        </p:spPr>
      </p:pic>
      <p:grpSp>
        <p:nvGrpSpPr>
          <p:cNvPr id="37" name="Group 36"/>
          <p:cNvGrpSpPr/>
          <p:nvPr userDrawn="1"/>
        </p:nvGrpSpPr>
        <p:grpSpPr>
          <a:xfrm>
            <a:off x="-11894" y="2832016"/>
            <a:ext cx="12215771" cy="1153909"/>
            <a:chOff x="-8920" y="2124012"/>
            <a:chExt cx="9161828" cy="865432"/>
          </a:xfrm>
        </p:grpSpPr>
        <p:sp>
          <p:nvSpPr>
            <p:cNvPr id="38"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3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4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dirty="0"/>
            </a:p>
          </p:txBody>
        </p:sp>
        <p:sp>
          <p:nvSpPr>
            <p:cNvPr id="42"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dirty="0"/>
            </a:p>
          </p:txBody>
        </p:sp>
        <p:sp>
          <p:nvSpPr>
            <p:cNvPr id="43"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44"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dirty="0"/>
            </a:p>
          </p:txBody>
        </p:sp>
        <p:sp>
          <p:nvSpPr>
            <p:cNvPr id="45"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46"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47"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48"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dirty="0"/>
            </a:p>
          </p:txBody>
        </p:sp>
        <p:sp>
          <p:nvSpPr>
            <p:cNvPr id="49"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50"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dirty="0"/>
            </a:p>
          </p:txBody>
        </p:sp>
        <p:sp>
          <p:nvSpPr>
            <p:cNvPr id="51"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52"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53"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54"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55"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56"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grpSp>
    </p:spTree>
    <p:extLst>
      <p:ext uri="{BB962C8B-B14F-4D97-AF65-F5344CB8AC3E}">
        <p14:creationId xmlns:p14="http://schemas.microsoft.com/office/powerpoint/2010/main" val="2360643094"/>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268158" y="200352"/>
            <a:ext cx="11630733" cy="603981"/>
          </a:xfrm>
          <a:prstGeom prst="rect">
            <a:avLst/>
          </a:prstGeom>
        </p:spPr>
        <p:txBody>
          <a:bodyPr anchor="t">
            <a:noAutofit/>
          </a:bodyPr>
          <a:lstStyle>
            <a:lvl1pPr>
              <a:defRPr sz="2667">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grpSp>
        <p:nvGrpSpPr>
          <p:cNvPr id="7" name="Group 6"/>
          <p:cNvGrpSpPr/>
          <p:nvPr userDrawn="1"/>
        </p:nvGrpSpPr>
        <p:grpSpPr>
          <a:xfrm>
            <a:off x="409677" y="453928"/>
            <a:ext cx="520244" cy="649185"/>
            <a:chOff x="2522085" y="4009532"/>
            <a:chExt cx="390183" cy="486889"/>
          </a:xfrm>
        </p:grpSpPr>
        <p:sp>
          <p:nvSpPr>
            <p:cNvPr id="8" name="Oval 7"/>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
          <p:nvSpPr>
            <p:cNvPr id="9" name="Oval 8"/>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
          <p:nvSpPr>
            <p:cNvPr id="10" name="Oval 9"/>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grpSp>
      <p:sp>
        <p:nvSpPr>
          <p:cNvPr id="12"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3" name="Text Placeholder 2"/>
          <p:cNvSpPr>
            <a:spLocks noGrp="1"/>
          </p:cNvSpPr>
          <p:nvPr>
            <p:ph type="body" sz="quarter" idx="10"/>
          </p:nvPr>
        </p:nvSpPr>
        <p:spPr>
          <a:xfrm>
            <a:off x="532612" y="1693334"/>
            <a:ext cx="11346293" cy="4192231"/>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quarter" idx="11"/>
          </p:nvPr>
        </p:nvSpPr>
        <p:spPr>
          <a:xfrm>
            <a:off x="267274" y="1002454"/>
            <a:ext cx="11630732" cy="515111"/>
          </a:xfrm>
          <a:prstGeom prst="rect">
            <a:avLst/>
          </a:prstGeom>
        </p:spPr>
        <p:txBody>
          <a:bodyPr/>
          <a:lstStyle>
            <a:lvl1pPr marL="0" indent="0">
              <a:buNone/>
              <a:defRPr sz="2133">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329463949"/>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Body text dark footer">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58800" y="321733"/>
            <a:ext cx="11074400" cy="618067"/>
          </a:xfrm>
          <a:prstGeom prst="rect">
            <a:avLst/>
          </a:prstGeom>
        </p:spPr>
        <p:txBody>
          <a:bodyPr anchor="t"/>
          <a:lstStyle>
            <a:lvl1pPr marL="0" indent="0">
              <a:buNone/>
              <a:defRPr sz="3200" b="0">
                <a:solidFill>
                  <a:srgbClr val="404040"/>
                </a:solidFill>
                <a:latin typeface="+mj-lt"/>
              </a:defRPr>
            </a:lvl1pPr>
          </a:lstStyle>
          <a:p>
            <a:pPr lvl="0"/>
            <a:r>
              <a:rPr lang="en-US" dirty="0" smtClean="0"/>
              <a:t>Click to edit Master text styles</a:t>
            </a:r>
          </a:p>
        </p:txBody>
      </p:sp>
      <p:grpSp>
        <p:nvGrpSpPr>
          <p:cNvPr id="3" name="Group 2"/>
          <p:cNvGrpSpPr/>
          <p:nvPr userDrawn="1"/>
        </p:nvGrpSpPr>
        <p:grpSpPr>
          <a:xfrm>
            <a:off x="0" y="5899152"/>
            <a:ext cx="12192000" cy="958849"/>
            <a:chOff x="0" y="477706"/>
            <a:chExt cx="9144000" cy="719137"/>
          </a:xfrm>
        </p:grpSpPr>
        <p:sp>
          <p:nvSpPr>
            <p:cNvPr id="4" name="Freeform 5"/>
            <p:cNvSpPr>
              <a:spLocks/>
            </p:cNvSpPr>
            <p:nvPr/>
          </p:nvSpPr>
          <p:spPr bwMode="auto">
            <a:xfrm>
              <a:off x="0" y="477706"/>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113377"/>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0" y="576131"/>
              <a:ext cx="3389313" cy="620712"/>
            </a:xfrm>
            <a:custGeom>
              <a:avLst/>
              <a:gdLst>
                <a:gd name="T0" fmla="*/ 0 w 6404"/>
                <a:gd name="T1" fmla="*/ 1172 h 1172"/>
                <a:gd name="T2" fmla="*/ 0 w 6404"/>
                <a:gd name="T3" fmla="*/ 0 h 1172"/>
                <a:gd name="T4" fmla="*/ 6404 w 6404"/>
                <a:gd name="T5" fmla="*/ 668 h 1172"/>
                <a:gd name="T6" fmla="*/ 0 w 6404"/>
                <a:gd name="T7" fmla="*/ 1172 h 1172"/>
              </a:gdLst>
              <a:ahLst/>
              <a:cxnLst>
                <a:cxn ang="0">
                  <a:pos x="T0" y="T1"/>
                </a:cxn>
                <a:cxn ang="0">
                  <a:pos x="T2" y="T3"/>
                </a:cxn>
                <a:cxn ang="0">
                  <a:pos x="T4" y="T5"/>
                </a:cxn>
                <a:cxn ang="0">
                  <a:pos x="T6" y="T7"/>
                </a:cxn>
              </a:cxnLst>
              <a:rect l="0" t="0" r="r" b="b"/>
              <a:pathLst>
                <a:path w="6404" h="1172">
                  <a:moveTo>
                    <a:pt x="0" y="1172"/>
                  </a:moveTo>
                  <a:lnTo>
                    <a:pt x="0" y="0"/>
                  </a:lnTo>
                  <a:lnTo>
                    <a:pt x="6404" y="668"/>
                  </a:lnTo>
                  <a:lnTo>
                    <a:pt x="0" y="1172"/>
                  </a:lnTo>
                  <a:close/>
                </a:path>
              </a:pathLst>
            </a:custGeom>
            <a:solidFill>
              <a:srgbClr val="115599"/>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0" y="930143"/>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83D7DD"/>
            </a:solidFill>
            <a:ln>
              <a:noFill/>
            </a:ln>
          </p:spPr>
          <p:txBody>
            <a:bodyPr vert="horz" wrap="square" lIns="91440" tIns="45720" rIns="91440" bIns="45720" numCol="1" anchor="t" anchorCtr="0" compatLnSpc="1">
              <a:prstTxWarp prst="textNoShape">
                <a:avLst/>
              </a:prstTxWarp>
            </a:bodyPr>
            <a:lstStyle/>
            <a:p>
              <a:endParaRPr lang="en-US" sz="2400" dirty="0"/>
            </a:p>
          </p:txBody>
        </p:sp>
      </p:grpSp>
      <p:sp>
        <p:nvSpPr>
          <p:cNvPr id="8" name="Text Placeholder 7"/>
          <p:cNvSpPr>
            <a:spLocks noGrp="1"/>
          </p:cNvSpPr>
          <p:nvPr>
            <p:ph type="body" sz="quarter" idx="11"/>
          </p:nvPr>
        </p:nvSpPr>
        <p:spPr>
          <a:xfrm>
            <a:off x="558800" y="1210734"/>
            <a:ext cx="11074400" cy="4688417"/>
          </a:xfrm>
          <a:prstGeom prst="rect">
            <a:avLst/>
          </a:prstGeom>
        </p:spPr>
        <p:txBody>
          <a:bodyPr/>
          <a:lstStyle>
            <a:lvl1pPr marL="0" indent="0">
              <a:buNone/>
              <a:defRPr sz="1600">
                <a:latin typeface="+mn-lt"/>
              </a:defRPr>
            </a:lvl1pPr>
            <a:lvl2pPr marL="457189" indent="0">
              <a:buNone/>
              <a:defRPr>
                <a:latin typeface="+mn-lt"/>
              </a:defRPr>
            </a:lvl2pPr>
            <a:lvl3pPr marL="914377" indent="0">
              <a:buNone/>
              <a:defRPr>
                <a:latin typeface="+mn-lt"/>
              </a:defRPr>
            </a:lvl3pPr>
            <a:lvl4pPr marL="1371566" indent="0">
              <a:buNone/>
              <a:defRPr>
                <a:latin typeface="+mn-lt"/>
              </a:defRPr>
            </a:lvl4pPr>
            <a:lvl5pPr marL="1828754" indent="0">
              <a:buNone/>
              <a:defRPr>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693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ADF39F99-B1B4-42A4-83E6-3B6FF3901C1C}" type="slidenum">
              <a:rPr lang="en-US" altLang="en-US" smtClean="0">
                <a:latin typeface="Arial" charset="0"/>
              </a:rPr>
              <a:pPr fontAlgn="base">
                <a:spcBef>
                  <a:spcPct val="0"/>
                </a:spcBef>
                <a:spcAft>
                  <a:spcPct val="0"/>
                </a:spcAft>
                <a:defRPr/>
              </a:pPr>
              <a:t>‹#›</a:t>
            </a:fld>
            <a:endParaRPr lang="en-US" altLang="en-US" dirty="0">
              <a:latin typeface="Arial" charset="0"/>
            </a:endParaRPr>
          </a:p>
        </p:txBody>
      </p:sp>
    </p:spTree>
    <p:extLst>
      <p:ext uri="{BB962C8B-B14F-4D97-AF65-F5344CB8AC3E}">
        <p14:creationId xmlns:p14="http://schemas.microsoft.com/office/powerpoint/2010/main" val="156491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FFF68-F9A4-4EC2-BCBB-485DAC83D3BF}" type="slidenum">
              <a:rPr lang="en-US" smtClean="0"/>
              <a:t>‹#›</a:t>
            </a:fld>
            <a:endParaRPr lang="en-US" dirty="0"/>
          </a:p>
        </p:txBody>
      </p:sp>
    </p:spTree>
    <p:extLst>
      <p:ext uri="{BB962C8B-B14F-4D97-AF65-F5344CB8AC3E}">
        <p14:creationId xmlns:p14="http://schemas.microsoft.com/office/powerpoint/2010/main" val="4124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fontAlgn="base">
              <a:spcBef>
                <a:spcPct val="0"/>
              </a:spcBef>
              <a:spcAft>
                <a:spcPct val="0"/>
              </a:spcAft>
              <a:defRPr/>
            </a:pP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ADF39F99-B1B4-42A4-83E6-3B6FF3901C1C}" type="slidenum">
              <a:rPr lang="en-US" altLang="en-US" smtClean="0">
                <a:latin typeface="Arial" charset="0"/>
              </a:rPr>
              <a:pPr fontAlgn="base">
                <a:spcBef>
                  <a:spcPct val="0"/>
                </a:spcBef>
                <a:spcAft>
                  <a:spcPct val="0"/>
                </a:spcAft>
                <a:defRPr/>
              </a:pPr>
              <a:t>‹#›</a:t>
            </a:fld>
            <a:endParaRPr lang="en-US" altLang="en-US" dirty="0">
              <a:latin typeface="Arial" charset="0"/>
            </a:endParaRPr>
          </a:p>
        </p:txBody>
      </p:sp>
    </p:spTree>
    <p:extLst>
      <p:ext uri="{BB962C8B-B14F-4D97-AF65-F5344CB8AC3E}">
        <p14:creationId xmlns:p14="http://schemas.microsoft.com/office/powerpoint/2010/main" val="206547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fontAlgn="base">
              <a:spcBef>
                <a:spcPct val="0"/>
              </a:spcBef>
              <a:spcAft>
                <a:spcPct val="0"/>
              </a:spcAft>
              <a:defRPr/>
            </a:pP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fontAlgn="base">
              <a:spcBef>
                <a:spcPct val="0"/>
              </a:spcBef>
              <a:spcAft>
                <a:spcPct val="0"/>
              </a:spcAft>
              <a:defRPr/>
            </a:pPr>
            <a:fld id="{ADF39F99-B1B4-42A4-83E6-3B6FF3901C1C}" type="slidenum">
              <a:rPr lang="en-US" altLang="en-US" smtClean="0">
                <a:latin typeface="Arial" charset="0"/>
              </a:rPr>
              <a:pPr fontAlgn="base">
                <a:spcBef>
                  <a:spcPct val="0"/>
                </a:spcBef>
                <a:spcAft>
                  <a:spcPct val="0"/>
                </a:spcAft>
                <a:defRPr/>
              </a:pPr>
              <a:t>‹#›</a:t>
            </a:fld>
            <a:endParaRPr lang="en-US" altLang="en-US" dirty="0">
              <a:latin typeface="Arial" charset="0"/>
            </a:endParaRPr>
          </a:p>
        </p:txBody>
      </p:sp>
    </p:spTree>
    <p:extLst>
      <p:ext uri="{BB962C8B-B14F-4D97-AF65-F5344CB8AC3E}">
        <p14:creationId xmlns:p14="http://schemas.microsoft.com/office/powerpoint/2010/main" val="26630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FFFF68-F9A4-4EC2-BCBB-485DAC83D3BF}" type="slidenum">
              <a:rPr lang="en-US" smtClean="0"/>
              <a:t>‹#›</a:t>
            </a:fld>
            <a:endParaRPr lang="en-US" dirty="0"/>
          </a:p>
        </p:txBody>
      </p:sp>
    </p:spTree>
    <p:extLst>
      <p:ext uri="{BB962C8B-B14F-4D97-AF65-F5344CB8AC3E}">
        <p14:creationId xmlns:p14="http://schemas.microsoft.com/office/powerpoint/2010/main" val="295120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FFFF68-F9A4-4EC2-BCBB-485DAC83D3BF}" type="slidenum">
              <a:rPr lang="en-US" smtClean="0"/>
              <a:t>‹#›</a:t>
            </a:fld>
            <a:endParaRPr lang="en-US" dirty="0"/>
          </a:p>
        </p:txBody>
      </p:sp>
    </p:spTree>
    <p:extLst>
      <p:ext uri="{BB962C8B-B14F-4D97-AF65-F5344CB8AC3E}">
        <p14:creationId xmlns:p14="http://schemas.microsoft.com/office/powerpoint/2010/main" val="355370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ADF39F99-B1B4-42A4-83E6-3B6FF3901C1C}" type="slidenum">
              <a:rPr lang="en-US" altLang="en-US" smtClean="0">
                <a:latin typeface="Arial" charset="0"/>
              </a:rPr>
              <a:pPr fontAlgn="base">
                <a:spcBef>
                  <a:spcPct val="0"/>
                </a:spcBef>
                <a:spcAft>
                  <a:spcPct val="0"/>
                </a:spcAft>
                <a:defRPr/>
              </a:pPr>
              <a:t>‹#›</a:t>
            </a:fld>
            <a:endParaRPr lang="en-US" altLang="en-US" dirty="0">
              <a:latin typeface="Arial" charset="0"/>
            </a:endParaRPr>
          </a:p>
        </p:txBody>
      </p:sp>
    </p:spTree>
    <p:extLst>
      <p:ext uri="{BB962C8B-B14F-4D97-AF65-F5344CB8AC3E}">
        <p14:creationId xmlns:p14="http://schemas.microsoft.com/office/powerpoint/2010/main" val="18248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FFF68-F9A4-4EC2-BCBB-485DAC83D3BF}" type="slidenum">
              <a:rPr lang="en-US" smtClean="0"/>
              <a:t>‹#›</a:t>
            </a:fld>
            <a:endParaRPr lang="en-US" dirty="0"/>
          </a:p>
        </p:txBody>
      </p:sp>
    </p:spTree>
    <p:extLst>
      <p:ext uri="{BB962C8B-B14F-4D97-AF65-F5344CB8AC3E}">
        <p14:creationId xmlns:p14="http://schemas.microsoft.com/office/powerpoint/2010/main" val="427886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ADF39F99-B1B4-42A4-83E6-3B6FF3901C1C}" type="slidenum">
              <a:rPr lang="en-US" altLang="en-US" smtClean="0">
                <a:latin typeface="Arial" charset="0"/>
              </a:rPr>
              <a:pPr fontAlgn="base">
                <a:spcBef>
                  <a:spcPct val="0"/>
                </a:spcBef>
                <a:spcAft>
                  <a:spcPct val="0"/>
                </a:spcAft>
                <a:defRPr/>
              </a:pPr>
              <a:t>‹#›</a:t>
            </a:fld>
            <a:endParaRPr lang="en-US" altLang="en-US" dirty="0">
              <a:latin typeface="Arial" charset="0"/>
            </a:endParaRPr>
          </a:p>
        </p:txBody>
      </p:sp>
    </p:spTree>
    <p:extLst>
      <p:ext uri="{BB962C8B-B14F-4D97-AF65-F5344CB8AC3E}">
        <p14:creationId xmlns:p14="http://schemas.microsoft.com/office/powerpoint/2010/main" val="2318371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309800" y="136631"/>
            <a:ext cx="8281307" cy="708469"/>
          </a:xfrm>
          <a:prstGeom prst="rect">
            <a:avLst/>
          </a:prstGeom>
        </p:spPr>
        <p:txBody>
          <a:bodyPr vert="horz" lIns="121920" tIns="60960" rIns="121920" bIns="60960" rtlCol="0" anchor="t">
            <a:normAutofit/>
          </a:bodyPr>
          <a:lst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5B9BD5"/>
                </a:solidFill>
                <a:effectLst/>
                <a:uLnTx/>
                <a:uFillTx/>
                <a:latin typeface="Arial" pitchFamily="34" charset="0"/>
                <a:ea typeface="+mj-ea"/>
                <a:cs typeface="Arial" pitchFamily="34" charset="0"/>
              </a:rPr>
              <a:t> </a:t>
            </a:r>
            <a:r>
              <a:rPr lang="en-US" sz="2400" b="0" dirty="0">
                <a:solidFill>
                  <a:schemeClr val="tx1"/>
                </a:solidFill>
              </a:rPr>
              <a:t>O</a:t>
            </a:r>
            <a:r>
              <a:rPr kumimoji="0" lang="en-US" sz="2400" b="0" i="0" u="none" strike="noStrike" kern="1200" cap="none" spc="0" normalizeH="0" baseline="0" noProof="0" dirty="0" smtClean="0">
                <a:ln>
                  <a:noFill/>
                </a:ln>
                <a:solidFill>
                  <a:schemeClr val="tx1"/>
                </a:solidFill>
                <a:effectLst/>
                <a:uLnTx/>
                <a:uFillTx/>
                <a:ea typeface="+mj-ea"/>
                <a:cs typeface="Arial" pitchFamily="34" charset="0"/>
              </a:rPr>
              <a:t>mar </a:t>
            </a:r>
            <a:r>
              <a:rPr lang="en-US" sz="2400" b="0" dirty="0" err="1">
                <a:solidFill>
                  <a:schemeClr val="tx1"/>
                </a:solidFill>
              </a:rPr>
              <a:t>H</a:t>
            </a:r>
            <a:r>
              <a:rPr kumimoji="0" lang="en-US" sz="2400" b="0" i="0" u="none" strike="noStrike" kern="1200" cap="none" spc="0" normalizeH="0" baseline="0" noProof="0" smtClean="0">
                <a:ln>
                  <a:noFill/>
                </a:ln>
                <a:solidFill>
                  <a:schemeClr val="tx1"/>
                </a:solidFill>
                <a:effectLst/>
                <a:uLnTx/>
                <a:uFillTx/>
                <a:ea typeface="+mj-ea"/>
                <a:cs typeface="Arial" pitchFamily="34" charset="0"/>
              </a:rPr>
              <a:t>ossain</a:t>
            </a:r>
            <a:endParaRPr kumimoji="0" lang="en-US" sz="2400" b="0" i="0" u="none" strike="noStrike" kern="1200" cap="none" spc="0" normalizeH="0" baseline="0" noProof="0" dirty="0">
              <a:ln>
                <a:noFill/>
              </a:ln>
              <a:solidFill>
                <a:schemeClr val="tx1"/>
              </a:solidFill>
              <a:effectLst/>
              <a:uLnTx/>
              <a:uFillTx/>
              <a:latin typeface="Calibri" panose="020F0502020204030204"/>
              <a:ea typeface="+mj-ea"/>
              <a:cs typeface="Arial" pitchFamily="34" charset="0"/>
            </a:endParaRPr>
          </a:p>
        </p:txBody>
      </p:sp>
      <p:grpSp>
        <p:nvGrpSpPr>
          <p:cNvPr id="2" name="Group 1"/>
          <p:cNvGrpSpPr/>
          <p:nvPr/>
        </p:nvGrpSpPr>
        <p:grpSpPr>
          <a:xfrm>
            <a:off x="294811" y="490865"/>
            <a:ext cx="11736984" cy="5856274"/>
            <a:chOff x="112662" y="445794"/>
            <a:chExt cx="8802738" cy="4392206"/>
          </a:xfrm>
        </p:grpSpPr>
        <p:sp>
          <p:nvSpPr>
            <p:cNvPr id="65" name="Rectangle 5"/>
            <p:cNvSpPr>
              <a:spLocks noChangeArrowheads="1"/>
            </p:cNvSpPr>
            <p:nvPr/>
          </p:nvSpPr>
          <p:spPr bwMode="auto">
            <a:xfrm>
              <a:off x="205740" y="515426"/>
              <a:ext cx="3562350" cy="1316831"/>
            </a:xfrm>
            <a:prstGeom prst="rect">
              <a:avLst/>
            </a:prstGeom>
            <a:solidFill>
              <a:srgbClr val="FFFFFF"/>
            </a:solidFill>
            <a:ln w="12700">
              <a:solidFill>
                <a:schemeClr val="tx1"/>
              </a:solidFill>
              <a:miter lim="800000"/>
              <a:headEnd/>
              <a:tailEnd/>
            </a:ln>
          </p:spPr>
          <p:txBody>
            <a:bodyPr wrap="none" lIns="91440" tIns="45720" rIns="91440" bIns="4572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Rectangle 11"/>
            <p:cNvSpPr>
              <a:spLocks noChangeArrowheads="1"/>
            </p:cNvSpPr>
            <p:nvPr/>
          </p:nvSpPr>
          <p:spPr bwMode="auto">
            <a:xfrm>
              <a:off x="1670801" y="1039417"/>
              <a:ext cx="1765300" cy="258403"/>
            </a:xfrm>
            <a:prstGeom prst="rect">
              <a:avLst/>
            </a:prstGeom>
            <a:noFill/>
            <a:ln w="9525">
              <a:noFill/>
              <a:miter lim="800000"/>
              <a:headEnd/>
              <a:tailEnd/>
            </a:ln>
          </p:spPr>
          <p:txBody>
            <a:bodyPr lIns="97367" tIns="48683" rIns="97367" bIns="48683">
              <a:spAutoFit/>
            </a:bodyPr>
            <a:lstStyle/>
            <a:p>
              <a:pPr marL="0" marR="0" lvl="0" indent="0" algn="ctr" defTabSz="781011" rtl="0" eaLnBrk="1" fontAlgn="auto" latinLnBrk="0" hangingPunct="1">
                <a:lnSpc>
                  <a:spcPct val="100000"/>
                </a:lnSpc>
                <a:spcBef>
                  <a:spcPts val="0"/>
                </a:spcBef>
                <a:spcAft>
                  <a:spcPts val="0"/>
                </a:spcAft>
                <a:buClrTx/>
                <a:buSzTx/>
                <a:buFontTx/>
                <a:buNone/>
                <a:tabLst/>
                <a:defRPr/>
              </a:pPr>
              <a:r>
                <a:rPr lang="en-US" sz="1600" b="1" noProof="0" dirty="0" smtClean="0">
                  <a:solidFill>
                    <a:prstClr val="black"/>
                  </a:solidFill>
                  <a:latin typeface="Calibri" panose="020F0502020204030204"/>
                </a:rPr>
                <a:t>Omar Hossain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Rectangle 12"/>
            <p:cNvSpPr>
              <a:spLocks noChangeArrowheads="1"/>
            </p:cNvSpPr>
            <p:nvPr/>
          </p:nvSpPr>
          <p:spPr bwMode="auto">
            <a:xfrm>
              <a:off x="1608189" y="1489473"/>
              <a:ext cx="1898650" cy="212237"/>
            </a:xfrm>
            <a:prstGeom prst="rect">
              <a:avLst/>
            </a:prstGeom>
            <a:noFill/>
            <a:ln w="9525">
              <a:noFill/>
              <a:miter lim="800000"/>
              <a:headEnd/>
              <a:tailEnd/>
            </a:ln>
          </p:spPr>
          <p:txBody>
            <a:bodyPr lIns="97367" tIns="48683" rIns="97367" bIns="48683">
              <a:spAutoFit/>
            </a:bodyPr>
            <a:lstStyle/>
            <a:p>
              <a:pPr marL="0" marR="0" lvl="0" indent="0" algn="ctr" defTabSz="78101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Omar.Hossain@Infosys.com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1" name="Picture 2" descr="Description: Infosys logo small"/>
            <p:cNvPicPr>
              <a:picLocks noChangeAspect="1" noChangeArrowheads="1"/>
            </p:cNvPicPr>
            <p:nvPr/>
          </p:nvPicPr>
          <p:blipFill>
            <a:blip r:embed="rId2"/>
            <a:srcRect/>
            <a:stretch>
              <a:fillRect/>
            </a:stretch>
          </p:blipFill>
          <p:spPr bwMode="auto">
            <a:xfrm>
              <a:off x="2174038" y="751286"/>
              <a:ext cx="838200" cy="250031"/>
            </a:xfrm>
            <a:prstGeom prst="rect">
              <a:avLst/>
            </a:prstGeom>
            <a:noFill/>
            <a:ln w="9525">
              <a:noFill/>
              <a:miter lim="800000"/>
              <a:headEnd/>
              <a:tailEnd/>
            </a:ln>
          </p:spPr>
        </p:pic>
        <p:sp>
          <p:nvSpPr>
            <p:cNvPr id="72" name="AutoShape 19"/>
            <p:cNvSpPr>
              <a:spLocks noChangeArrowheads="1"/>
            </p:cNvSpPr>
            <p:nvPr/>
          </p:nvSpPr>
          <p:spPr bwMode="gray">
            <a:xfrm>
              <a:off x="3908393" y="445794"/>
              <a:ext cx="2216744" cy="242354"/>
            </a:xfrm>
            <a:prstGeom prst="leftRightArrow">
              <a:avLst>
                <a:gd name="adj1" fmla="val 100000"/>
                <a:gd name="adj2" fmla="val 0"/>
              </a:avLst>
            </a:prstGeom>
            <a:noFill/>
            <a:ln w="3175" algn="ctr">
              <a:noFill/>
              <a:miter lim="800000"/>
              <a:headEnd/>
              <a:tailEnd/>
            </a:ln>
          </p:spPr>
          <p:txBody>
            <a:bodyPr lIns="0" tIns="0" rIns="0" bIns="48000" anchor="b"/>
            <a:lstStyle/>
            <a:p>
              <a:pPr marL="260337" marR="0" lvl="0" indent="-260337" algn="l" defTabSz="914400" rtl="0" eaLnBrk="1" fontAlgn="auto" latinLnBrk="0" hangingPunct="1">
                <a:lnSpc>
                  <a:spcPct val="100000"/>
                </a:lnSpc>
                <a:spcBef>
                  <a:spcPts val="0"/>
                </a:spcBef>
                <a:spcAft>
                  <a:spcPts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Relevant Experience</a:t>
              </a:r>
            </a:p>
          </p:txBody>
        </p:sp>
        <p:sp>
          <p:nvSpPr>
            <p:cNvPr id="73" name="AutoShape 19"/>
            <p:cNvSpPr>
              <a:spLocks noChangeArrowheads="1"/>
            </p:cNvSpPr>
            <p:nvPr/>
          </p:nvSpPr>
          <p:spPr bwMode="gray">
            <a:xfrm>
              <a:off x="112662" y="3494976"/>
              <a:ext cx="4852988" cy="165497"/>
            </a:xfrm>
            <a:prstGeom prst="leftRightArrow">
              <a:avLst>
                <a:gd name="adj1" fmla="val 100000"/>
                <a:gd name="adj2" fmla="val 0"/>
              </a:avLst>
            </a:prstGeom>
            <a:noFill/>
            <a:ln w="3175" algn="ctr">
              <a:noFill/>
              <a:miter lim="800000"/>
              <a:headEnd/>
              <a:tailEnd/>
            </a:ln>
          </p:spPr>
          <p:txBody>
            <a:bodyPr lIns="0" tIns="0" rIns="0" bIns="48000" anchor="b"/>
            <a:lstStyle/>
            <a:p>
              <a:pPr marL="260337" marR="0" lvl="0" indent="-260337"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Areas of Expertise</a:t>
              </a:r>
            </a:p>
          </p:txBody>
        </p:sp>
        <p:sp>
          <p:nvSpPr>
            <p:cNvPr id="74" name="AutoShape 18"/>
            <p:cNvSpPr>
              <a:spLocks noChangeArrowheads="1"/>
            </p:cNvSpPr>
            <p:nvPr/>
          </p:nvSpPr>
          <p:spPr bwMode="gray">
            <a:xfrm>
              <a:off x="179498" y="1883831"/>
              <a:ext cx="3702653" cy="218555"/>
            </a:xfrm>
            <a:prstGeom prst="leftRightArrow">
              <a:avLst>
                <a:gd name="adj1" fmla="val 100000"/>
                <a:gd name="adj2" fmla="val 0"/>
              </a:avLst>
            </a:prstGeom>
            <a:noFill/>
            <a:ln w="3175" algn="ctr">
              <a:noFill/>
              <a:miter lim="800000"/>
              <a:headEnd/>
              <a:tailEnd/>
            </a:ln>
          </p:spPr>
          <p:txBody>
            <a:bodyPr lIns="0" tIns="0" rIns="0" bIns="48000" anchor="b"/>
            <a:lstStyle/>
            <a:p>
              <a:pPr marL="260337" marR="0" lvl="0" indent="-260337"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Professional Background</a:t>
              </a:r>
            </a:p>
          </p:txBody>
        </p:sp>
        <p:cxnSp>
          <p:nvCxnSpPr>
            <p:cNvPr id="76" name="AutoShape 21"/>
            <p:cNvCxnSpPr>
              <a:cxnSpLocks noChangeShapeType="1"/>
            </p:cNvCxnSpPr>
            <p:nvPr/>
          </p:nvCxnSpPr>
          <p:spPr bwMode="gray">
            <a:xfrm>
              <a:off x="3909060" y="648088"/>
              <a:ext cx="5006340" cy="3572"/>
            </a:xfrm>
            <a:prstGeom prst="straightConnector1">
              <a:avLst/>
            </a:prstGeom>
            <a:noFill/>
            <a:ln w="9525">
              <a:solidFill>
                <a:srgbClr val="557799"/>
              </a:solidFill>
              <a:round/>
              <a:headEnd/>
              <a:tailEnd/>
            </a:ln>
          </p:spPr>
        </p:cxnSp>
        <p:cxnSp>
          <p:nvCxnSpPr>
            <p:cNvPr id="77" name="AutoShape 21"/>
            <p:cNvCxnSpPr>
              <a:cxnSpLocks noChangeShapeType="1"/>
            </p:cNvCxnSpPr>
            <p:nvPr/>
          </p:nvCxnSpPr>
          <p:spPr bwMode="gray">
            <a:xfrm>
              <a:off x="205740" y="2058764"/>
              <a:ext cx="3568962" cy="0"/>
            </a:xfrm>
            <a:prstGeom prst="straightConnector1">
              <a:avLst/>
            </a:prstGeom>
            <a:noFill/>
            <a:ln w="9525">
              <a:solidFill>
                <a:srgbClr val="557799"/>
              </a:solidFill>
              <a:round/>
              <a:headEnd/>
              <a:tailEnd/>
            </a:ln>
          </p:spPr>
        </p:cxnSp>
        <p:sp>
          <p:nvSpPr>
            <p:cNvPr id="78" name="Rectangle 10"/>
            <p:cNvSpPr>
              <a:spLocks noChangeArrowheads="1"/>
            </p:cNvSpPr>
            <p:nvPr/>
          </p:nvSpPr>
          <p:spPr bwMode="auto">
            <a:xfrm>
              <a:off x="4022454" y="640505"/>
              <a:ext cx="4822990" cy="4197495"/>
            </a:xfrm>
            <a:prstGeom prst="rect">
              <a:avLst/>
            </a:prstGeom>
            <a:noFill/>
            <a:ln w="9525" algn="ctr">
              <a:noFill/>
              <a:miter lim="800000"/>
              <a:headEnd/>
              <a:tailEnd/>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Company/Date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Infosys Ltd.  </a:t>
              </a:r>
              <a:r>
                <a:rPr lang="en-US" sz="1200" dirty="0" smtClean="0">
                  <a:solidFill>
                    <a:prstClr val="black"/>
                  </a:solidFill>
                  <a:latin typeface="Calibri" panose="020F0502020204030204"/>
                </a:rPr>
                <a:t>Sep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2018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till date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Role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Trainee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Responsibilities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gn="just"/>
              <a:r>
                <a:rPr lang="en-US" sz="1100" b="1" kern="0" dirty="0">
                  <a:solidFill>
                    <a:srgbClr val="0070C0"/>
                  </a:solidFill>
                  <a:latin typeface="Calibri" panose="020F0502020204030204" pitchFamily="34" charset="0"/>
                  <a:cs typeface="Calibri" panose="020F0502020204030204" pitchFamily="34" charset="0"/>
                </a:rPr>
                <a:t>Full-Stack Developer </a:t>
              </a:r>
              <a:r>
                <a:rPr lang="en-US" sz="1100" kern="0" dirty="0">
                  <a:latin typeface="Calibri" panose="020F0502020204030204" pitchFamily="34" charset="0"/>
                  <a:cs typeface="Calibri" panose="020F0502020204030204" pitchFamily="34" charset="0"/>
                </a:rPr>
                <a:t>– As a Full-Stack developer, I was responsible for creating </a:t>
              </a:r>
              <a:r>
                <a:rPr lang="en-US" sz="1100" kern="0" dirty="0" smtClean="0">
                  <a:latin typeface="Calibri" panose="020F0502020204030204" pitchFamily="34" charset="0"/>
                  <a:cs typeface="Calibri" panose="020F0502020204030204" pitchFamily="34" charset="0"/>
                </a:rPr>
                <a:t>RESTFUL </a:t>
              </a:r>
              <a:r>
                <a:rPr lang="en-US" sz="1100" kern="0" dirty="0">
                  <a:latin typeface="Calibri" panose="020F0502020204030204" pitchFamily="34" charset="0"/>
                  <a:cs typeface="Calibri" panose="020F0502020204030204" pitchFamily="34" charset="0"/>
                </a:rPr>
                <a:t>Web </a:t>
              </a:r>
              <a:r>
                <a:rPr lang="en-US" sz="1100" kern="0" dirty="0" smtClean="0">
                  <a:latin typeface="Calibri" panose="020F0502020204030204" pitchFamily="34" charset="0"/>
                  <a:cs typeface="Calibri" panose="020F0502020204030204" pitchFamily="34" charset="0"/>
                </a:rPr>
                <a:t>Services</a:t>
              </a:r>
            </a:p>
            <a:p>
              <a:pPr algn="just"/>
              <a:r>
                <a:rPr lang="en-US" sz="1100" kern="0" dirty="0" smtClean="0">
                  <a:latin typeface="Calibri" panose="020F0502020204030204" pitchFamily="34" charset="0"/>
                  <a:cs typeface="Calibri" panose="020F0502020204030204" pitchFamily="34" charset="0"/>
                </a:rPr>
                <a:t> </a:t>
              </a:r>
              <a:r>
                <a:rPr lang="en-US" sz="1100" kern="0" dirty="0">
                  <a:latin typeface="Calibri" panose="020F0502020204030204" pitchFamily="34" charset="0"/>
                  <a:cs typeface="Calibri" panose="020F0502020204030204" pitchFamily="34" charset="0"/>
                </a:rPr>
                <a:t>using Spring REST &amp; Angular 4. which Called the Restful web services using </a:t>
              </a:r>
              <a:r>
                <a:rPr lang="en-US" sz="1100" kern="0" dirty="0" smtClean="0">
                  <a:latin typeface="Calibri" panose="020F0502020204030204" pitchFamily="34" charset="0"/>
                  <a:cs typeface="Calibri" panose="020F0502020204030204" pitchFamily="34" charset="0"/>
                </a:rPr>
                <a:t>POST</a:t>
              </a:r>
              <a:r>
                <a:rPr lang="en-US" sz="1100" kern="0" dirty="0">
                  <a:latin typeface="Calibri" panose="020F0502020204030204" pitchFamily="34" charset="0"/>
                  <a:cs typeface="Calibri" panose="020F0502020204030204" pitchFamily="34" charset="0"/>
                </a:rPr>
                <a:t>, PUT, </a:t>
              </a:r>
              <a:r>
                <a:rPr lang="en-US" sz="1100" kern="0" dirty="0" smtClean="0">
                  <a:latin typeface="Calibri" panose="020F0502020204030204" pitchFamily="34" charset="0"/>
                  <a:cs typeface="Calibri" panose="020F0502020204030204" pitchFamily="34" charset="0"/>
                </a:rPr>
                <a:t>DELETE</a:t>
              </a:r>
            </a:p>
            <a:p>
              <a:pPr algn="just"/>
              <a:r>
                <a:rPr lang="en-US" sz="1100" kern="0" dirty="0" smtClean="0">
                  <a:latin typeface="Calibri" panose="020F0502020204030204" pitchFamily="34" charset="0"/>
                  <a:cs typeface="Calibri" panose="020F0502020204030204" pitchFamily="34" charset="0"/>
                </a:rPr>
                <a:t> </a:t>
              </a:r>
              <a:r>
                <a:rPr lang="en-US" sz="1100" kern="0" dirty="0">
                  <a:latin typeface="Calibri" panose="020F0502020204030204" pitchFamily="34" charset="0"/>
                  <a:cs typeface="Calibri" panose="020F0502020204030204" pitchFamily="34" charset="0"/>
                </a:rPr>
                <a:t>and GET methods and with micro services. Developed the back-end </a:t>
              </a:r>
              <a:r>
                <a:rPr lang="en-US" sz="1100" kern="0" dirty="0" smtClean="0">
                  <a:latin typeface="Calibri" panose="020F0502020204030204" pitchFamily="34" charset="0"/>
                  <a:cs typeface="Calibri" panose="020F0502020204030204" pitchFamily="34" charset="0"/>
                </a:rPr>
                <a:t>of </a:t>
              </a:r>
              <a:r>
                <a:rPr lang="en-US" sz="1100" kern="0" dirty="0">
                  <a:latin typeface="Calibri" panose="020F0502020204030204" pitchFamily="34" charset="0"/>
                  <a:cs typeface="Calibri" panose="020F0502020204030204" pitchFamily="34" charset="0"/>
                </a:rPr>
                <a:t>the application using Hibernate, which communicates with Oracle DB. Three </a:t>
              </a:r>
              <a:r>
                <a:rPr lang="en-US" sz="1100" kern="0" dirty="0" smtClean="0">
                  <a:latin typeface="Calibri" panose="020F0502020204030204" pitchFamily="34" charset="0"/>
                  <a:cs typeface="Calibri" panose="020F0502020204030204" pitchFamily="34" charset="0"/>
                </a:rPr>
                <a:t>Tier client/server </a:t>
              </a:r>
              <a:r>
                <a:rPr lang="en-US" sz="1100" kern="0" dirty="0">
                  <a:latin typeface="Calibri" panose="020F0502020204030204" pitchFamily="34" charset="0"/>
                  <a:cs typeface="Calibri" panose="020F0502020204030204" pitchFamily="34" charset="0"/>
                </a:rPr>
                <a:t>Application in J2EE technology for the complete MVC solution. </a:t>
              </a:r>
              <a:r>
                <a:rPr lang="en-US" sz="1100" kern="0" dirty="0" smtClean="0">
                  <a:latin typeface="Calibri" panose="020F0502020204030204" pitchFamily="34" charset="0"/>
                  <a:cs typeface="Calibri" panose="020F0502020204030204" pitchFamily="34" charset="0"/>
                </a:rPr>
                <a:t>Implemented </a:t>
              </a:r>
              <a:r>
                <a:rPr lang="en-US" sz="1100" kern="0" dirty="0">
                  <a:latin typeface="Calibri" panose="020F0502020204030204" pitchFamily="34" charset="0"/>
                  <a:cs typeface="Calibri" panose="020F0502020204030204" pitchFamily="34" charset="0"/>
                </a:rPr>
                <a:t>server side programs by using Servlets and JSP. Designed, </a:t>
              </a:r>
              <a:r>
                <a:rPr lang="en-US" sz="1100" kern="0" dirty="0" smtClean="0">
                  <a:latin typeface="Calibri" panose="020F0502020204030204" pitchFamily="34" charset="0"/>
                  <a:cs typeface="Calibri" panose="020F0502020204030204" pitchFamily="34" charset="0"/>
                </a:rPr>
                <a:t>developed and</a:t>
              </a:r>
            </a:p>
            <a:p>
              <a:pPr algn="just"/>
              <a:r>
                <a:rPr lang="en-US" sz="1100" kern="0" dirty="0" smtClean="0">
                  <a:latin typeface="Calibri" panose="020F0502020204030204" pitchFamily="34" charset="0"/>
                  <a:cs typeface="Calibri" panose="020F0502020204030204" pitchFamily="34" charset="0"/>
                </a:rPr>
                <a:t> </a:t>
              </a:r>
              <a:r>
                <a:rPr lang="en-US" sz="1100" kern="0" dirty="0">
                  <a:latin typeface="Calibri" panose="020F0502020204030204" pitchFamily="34" charset="0"/>
                  <a:cs typeface="Calibri" panose="020F0502020204030204" pitchFamily="34" charset="0"/>
                </a:rPr>
                <a:t>validated User Interface using HTML, Typescript, XML and CSS.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Academic Projects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gn="just"/>
              <a:r>
                <a:rPr lang="en-US" sz="1100" b="1" kern="0" dirty="0">
                  <a:solidFill>
                    <a:srgbClr val="0070C0"/>
                  </a:solidFill>
                  <a:latin typeface="Calibri" panose="020F0502020204030204" pitchFamily="34" charset="0"/>
                  <a:cs typeface="Calibri" panose="020F0502020204030204" pitchFamily="34" charset="0"/>
                </a:rPr>
                <a:t>Junior Front/Back-end Developer  Training/Intern-</a:t>
              </a:r>
              <a:r>
                <a:rPr lang="en-US" sz="1100" kern="0" dirty="0">
                  <a:solidFill>
                    <a:srgbClr val="0070C0"/>
                  </a:solidFill>
                  <a:latin typeface="Calibri" panose="020F0502020204030204" pitchFamily="34" charset="0"/>
                  <a:cs typeface="Calibri" panose="020F0502020204030204" pitchFamily="34" charset="0"/>
                </a:rPr>
                <a:t>  </a:t>
              </a:r>
              <a:r>
                <a:rPr lang="en-US" sz="1100" kern="0" dirty="0">
                  <a:latin typeface="Calibri" panose="020F0502020204030204" pitchFamily="34" charset="0"/>
                  <a:cs typeface="Calibri" panose="020F0502020204030204" pitchFamily="34" charset="0"/>
                </a:rPr>
                <a:t>I have worked on a variety of technologies both in my studies and throughout the duration of training. During my time at CUNY, I had the opportunity to work on a variety of object oriented projects including project using Java core and SQL/CRUD technology to build  business management system such as Customer/Employee Management that featured adding, updating and removing via JDBC to database. Through out my training , I worked few projects using Spring core, Spring Dao, spring MVC/Rest for backend. Building software such as cab rental application which enable user to register, make booking ,cancel booking and get discount for monthly rides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smtClean="0">
                  <a:ln>
                    <a:noFill/>
                  </a:ln>
                  <a:solidFill>
                    <a:srgbClr val="0070C0"/>
                  </a:solidFill>
                  <a:effectLst/>
                  <a:uLnTx/>
                  <a:uFillTx/>
                  <a:latin typeface="Calibri" panose="020F0502020204030204"/>
                </a:rPr>
                <a:t>Database </a:t>
              </a:r>
              <a:r>
                <a:rPr lang="en-US" sz="1100" dirty="0" smtClean="0">
                  <a:solidFill>
                    <a:srgbClr val="0070C0"/>
                  </a:solidFill>
                  <a:latin typeface="Calibri" panose="020F0502020204030204"/>
                </a:rPr>
                <a:t>Design and implementation</a:t>
              </a:r>
              <a:r>
                <a:rPr kumimoji="0" lang="en-US" sz="1100" i="0" u="none" strike="noStrike" kern="1200" cap="none" spc="0" normalizeH="0" baseline="0" noProof="0" dirty="0" smtClean="0">
                  <a:ln>
                    <a:noFill/>
                  </a:ln>
                  <a:solidFill>
                    <a:srgbClr val="0070C0"/>
                  </a:solidFill>
                  <a:effectLst/>
                  <a:uLnTx/>
                  <a:uFillTx/>
                  <a:latin typeface="Calibri" panose="020F0502020204030204"/>
                </a:rPr>
                <a:t> </a:t>
              </a:r>
              <a:r>
                <a:rPr kumimoji="0" lang="en-US" sz="1100" i="0" u="none" strike="noStrike" kern="1200" cap="none" spc="0" normalizeH="0" baseline="0" noProof="0" dirty="0">
                  <a:ln>
                    <a:noFill/>
                  </a:ln>
                  <a:solidFill>
                    <a:srgbClr val="0070C0"/>
                  </a:solidFill>
                  <a:effectLst/>
                  <a:uLnTx/>
                  <a:uFillTx/>
                  <a:latin typeface="Calibri" panose="020F0502020204030204"/>
                </a:rPr>
                <a:t>Project: [</a:t>
              </a:r>
              <a:r>
                <a:rPr kumimoji="0" lang="en-US" sz="1100" i="0" u="none" strike="noStrike" kern="1200" cap="none" spc="0" normalizeH="0" baseline="0" noProof="0" dirty="0" smtClean="0">
                  <a:ln>
                    <a:noFill/>
                  </a:ln>
                  <a:solidFill>
                    <a:srgbClr val="0070C0"/>
                  </a:solidFill>
                  <a:effectLst/>
                  <a:uLnTx/>
                  <a:uFillTx/>
                  <a:latin typeface="Calibri" panose="020F0502020204030204"/>
                </a:rPr>
                <a:t>MySQL</a:t>
              </a:r>
              <a:r>
                <a:rPr kumimoji="0" lang="en-US" sz="1100" b="1" i="0" u="none" strike="noStrike" kern="1200" cap="none" spc="0" normalizeH="0" baseline="0" noProof="0" dirty="0" smtClean="0">
                  <a:ln>
                    <a:noFill/>
                  </a:ln>
                  <a:solidFill>
                    <a:srgbClr val="0070C0"/>
                  </a:solidFill>
                  <a:effectLst/>
                  <a:uLnTx/>
                  <a:uFillTx/>
                  <a:latin typeface="Calibri" panose="020F0502020204030204"/>
                  <a:ea typeface="+mn-ea"/>
                  <a:cs typeface="+mn-cs"/>
                </a:rPr>
                <a:t>]</a:t>
              </a:r>
              <a:endParaRPr kumimoji="0" lang="en-US" sz="11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Designing and implementing a relational database system to support the operations of an online reservation </a:t>
              </a:r>
              <a:r>
                <a:rPr kumimoji="0" lang="en-US" sz="1100" b="0" i="0" u="none" strike="noStrike" kern="1200" cap="none" spc="0" normalizeH="0" baseline="0" noProof="0" dirty="0" smtClean="0">
                  <a:ln>
                    <a:noFill/>
                  </a:ln>
                  <a:solidFill>
                    <a:prstClr val="black"/>
                  </a:solidFill>
                  <a:effectLst/>
                  <a:uLnTx/>
                  <a:uFillTx/>
                  <a:latin typeface="Calibri" panose="020F0502020204030204"/>
                  <a:ea typeface="+mn-ea"/>
                  <a:cs typeface="+mn-cs"/>
                </a:rPr>
                <a:t>system. Implementing all phase of Database development life cycle</a:t>
              </a:r>
              <a:r>
                <a:rPr kumimoji="0" lang="en-US" sz="1100" b="0" i="0" u="none" strike="noStrike" kern="1200" cap="none" spc="0" normalizeH="0" noProof="0" dirty="0" smtClean="0">
                  <a:ln>
                    <a:noFill/>
                  </a:ln>
                  <a:solidFill>
                    <a:prstClr val="black"/>
                  </a:solidFill>
                  <a:effectLst/>
                  <a:uLnTx/>
                  <a:uFillTx/>
                  <a:latin typeface="Calibri" panose="020F0502020204030204"/>
                  <a:ea typeface="+mn-ea"/>
                  <a:cs typeface="+mn-cs"/>
                </a:rPr>
                <a:t> such as</a:t>
              </a:r>
              <a:r>
                <a:rPr kumimoji="0" lang="en-US" sz="1100" b="0" i="0" u="none" strike="noStrike" kern="1200" cap="none" spc="0" normalizeH="0" baseline="0" noProof="0" dirty="0" smtClean="0">
                  <a:ln>
                    <a:noFill/>
                  </a:ln>
                  <a:solidFill>
                    <a:prstClr val="black"/>
                  </a:solidFill>
                  <a:effectLst/>
                  <a:uLnTx/>
                  <a:uFillTx/>
                  <a:latin typeface="Calibri" panose="020F0502020204030204"/>
                  <a:ea typeface="+mn-ea"/>
                  <a:cs typeface="+mn-cs"/>
                </a:rPr>
                <a:t> Data modeling ,cardinality,ER -diagram, normalization etc.</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HTML is used for the interface, MySQL for the database server and Java, JavaScript and JDBC for connectivity between the user interface and database server</a:t>
              </a:r>
              <a:r>
                <a:rPr kumimoji="0" lang="en-US" sz="9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28594" marR="0" lvl="0" indent="-22859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67"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67"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67"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594" marR="0" lvl="0" indent="-22859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ectangle 17"/>
          <p:cNvSpPr/>
          <p:nvPr/>
        </p:nvSpPr>
        <p:spPr>
          <a:xfrm>
            <a:off x="203200" y="3806044"/>
            <a:ext cx="1828800" cy="329321"/>
          </a:xfrm>
          <a:prstGeom prst="rect">
            <a:avLst/>
          </a:prstGeom>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alibri" panose="020F0502020204030204"/>
                <a:ea typeface="+mn-ea"/>
                <a:cs typeface="+mn-cs"/>
              </a:rPr>
              <a:t>Education:</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9"/>
          <p:cNvSpPr/>
          <p:nvPr/>
        </p:nvSpPr>
        <p:spPr>
          <a:xfrm>
            <a:off x="463569" y="4039684"/>
            <a:ext cx="4935767" cy="430887"/>
          </a:xfrm>
          <a:prstGeom prst="rect">
            <a:avLst/>
          </a:prstGeom>
        </p:spPr>
        <p:txBody>
          <a:bodyPr wrap="square">
            <a:spAutoFit/>
          </a:bodyPr>
          <a:lstStyle/>
          <a:p>
            <a:r>
              <a:rPr lang="en-US" sz="1100" b="1" dirty="0"/>
              <a:t>Bachelor in information </a:t>
            </a:r>
            <a:r>
              <a:rPr lang="en-US" sz="1100" b="1" dirty="0" smtClean="0"/>
              <a:t>system</a:t>
            </a:r>
          </a:p>
          <a:p>
            <a:r>
              <a:rPr lang="en-US" sz="1100" b="1" dirty="0" smtClean="0"/>
              <a:t> </a:t>
            </a:r>
            <a:r>
              <a:rPr lang="en-US" sz="1100" b="1" dirty="0"/>
              <a:t>from The City University Of New York, New York</a:t>
            </a:r>
          </a:p>
        </p:txBody>
      </p:sp>
      <p:sp>
        <p:nvSpPr>
          <p:cNvPr id="4" name="Rectangle 3"/>
          <p:cNvSpPr/>
          <p:nvPr/>
        </p:nvSpPr>
        <p:spPr>
          <a:xfrm>
            <a:off x="463569" y="2623481"/>
            <a:ext cx="4866044" cy="12234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Excellent skills of implementing core JAVA concepts like Inheritance, Polymorphism, Strings- </a:t>
            </a:r>
            <a:r>
              <a:rPr kumimoji="0" lang="en-US" sz="1050" b="0" i="0" u="none" strike="noStrike" kern="1200" cap="none" spc="0" normalizeH="0" baseline="0" noProof="0" dirty="0" err="1">
                <a:ln>
                  <a:noFill/>
                </a:ln>
                <a:solidFill>
                  <a:prstClr val="black"/>
                </a:solidFill>
                <a:effectLst/>
                <a:uLnTx/>
                <a:uFillTx/>
                <a:latin typeface="Calibri" panose="020F0502020204030204"/>
                <a:ea typeface="+mn-ea"/>
                <a:cs typeface="+mn-cs"/>
              </a:rPr>
              <a:t>StringBuffer</a:t>
            </a: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 Exception Handling, Multithreading, JDBC, Garbage Collection, generics, Serialization, and many others to make high efficient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Full Stack Web developer training for two months at Infosys.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Experience in software development and database designing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Excellent interaction skills and experience in working independently as well as in a team</a:t>
            </a:r>
          </a:p>
        </p:txBody>
      </p:sp>
      <p:sp>
        <p:nvSpPr>
          <p:cNvPr id="5" name="Rectangle 4"/>
          <p:cNvSpPr/>
          <p:nvPr/>
        </p:nvSpPr>
        <p:spPr>
          <a:xfrm>
            <a:off x="418914" y="4821483"/>
            <a:ext cx="4926369"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Frameworks</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Spring</a:t>
            </a:r>
            <a:r>
              <a:rPr kumimoji="0" lang="en-US" sz="1200" b="0" i="0" u="none" strike="noStrike" kern="1200" cap="none" spc="0" normalizeH="0" noProof="0" dirty="0" smtClean="0">
                <a:ln>
                  <a:noFill/>
                </a:ln>
                <a:solidFill>
                  <a:prstClr val="black"/>
                </a:solidFill>
                <a:effectLst/>
                <a:uLnTx/>
                <a:uFillTx/>
                <a:latin typeface="Calibri" panose="020F0502020204030204"/>
                <a:ea typeface="+mn-ea"/>
                <a:cs typeface="+mn-cs"/>
              </a:rPr>
              <a:t> core,DAO,MVC/</a:t>
            </a:r>
            <a:r>
              <a:rPr kumimoji="0" lang="en-US" sz="1200" b="0" i="0" u="none" strike="noStrike" kern="1200" cap="none" spc="0" normalizeH="0" noProof="0" dirty="0" err="1" smtClean="0">
                <a:ln>
                  <a:noFill/>
                </a:ln>
                <a:solidFill>
                  <a:prstClr val="black"/>
                </a:solidFill>
                <a:effectLst/>
                <a:uLnTx/>
                <a:uFillTx/>
                <a:latin typeface="Calibri" panose="020F0502020204030204"/>
                <a:ea typeface="+mn-ea"/>
                <a:cs typeface="+mn-cs"/>
              </a:rPr>
              <a:t>REST,Hibernate,Angular</a:t>
            </a:r>
            <a:r>
              <a:rPr lang="en-US" sz="1200" noProof="0" dirty="0" err="1" smtClean="0">
                <a:solidFill>
                  <a:prstClr val="black"/>
                </a:solidFill>
                <a:latin typeface="Calibri" panose="020F0502020204030204"/>
              </a:rPr>
              <a:t>,JAX</a:t>
            </a:r>
            <a:r>
              <a:rPr lang="en-US" sz="1200" dirty="0" smtClean="0">
                <a:solidFill>
                  <a:prstClr val="black"/>
                </a:solidFill>
                <a:latin typeface="Calibri" panose="020F0502020204030204"/>
              </a:rPr>
              <a:t>-WS,JAX-RS.</a:t>
            </a:r>
          </a:p>
          <a:p>
            <a:pPr lvl="0">
              <a:defRPr/>
            </a:pPr>
            <a:r>
              <a:rPr lang="en-US" sz="1200" b="1" dirty="0">
                <a:solidFill>
                  <a:prstClr val="black"/>
                </a:solidFill>
              </a:rPr>
              <a:t>Languages</a:t>
            </a:r>
            <a:r>
              <a:rPr lang="en-US" sz="1200" dirty="0">
                <a:solidFill>
                  <a:prstClr val="black"/>
                </a:solidFill>
              </a:rPr>
              <a:t>: JAVA, </a:t>
            </a:r>
            <a:r>
              <a:rPr lang="en-US" sz="1200" dirty="0" smtClean="0">
                <a:solidFill>
                  <a:prstClr val="black"/>
                </a:solidFill>
              </a:rPr>
              <a:t>SQL,PL-SQL, Java Script, Type Script.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Operating Systems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Windows, Linux,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Unix</a:t>
            </a:r>
            <a:r>
              <a:rPr lang="en-US" sz="1200" dirty="0">
                <a:solidFill>
                  <a:prstClr val="black"/>
                </a:solidFill>
                <a:latin typeface="Calibri" panose="020F0502020204030204"/>
              </a:rPr>
              <a:t> </a:t>
            </a:r>
            <a:r>
              <a:rPr lang="en-US" sz="1200" dirty="0" smtClean="0">
                <a:solidFill>
                  <a:prstClr val="black"/>
                </a:solidFill>
                <a:latin typeface="Calibri" panose="020F0502020204030204"/>
              </a:rPr>
              <a:t>etc.</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Database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MySQL, </a:t>
            </a:r>
            <a:r>
              <a:rPr kumimoji="0" lang="en-US" sz="1200" b="0" i="0" u="none" strike="noStrike" kern="1200" cap="none" spc="0" normalizeH="0" baseline="0" noProof="0" dirty="0" err="1" smtClean="0">
                <a:ln>
                  <a:noFill/>
                </a:ln>
                <a:solidFill>
                  <a:prstClr val="black"/>
                </a:solidFill>
                <a:effectLst/>
                <a:uLnTx/>
                <a:uFillTx/>
                <a:latin typeface="Calibri" panose="020F0502020204030204"/>
                <a:ea typeface="+mn-ea"/>
                <a:cs typeface="+mn-cs"/>
              </a:rPr>
              <a:t>Postges</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Calibri" panose="020F0502020204030204"/>
                <a:ea typeface="+mn-ea"/>
                <a:cs typeface="+mn-cs"/>
              </a:rPr>
              <a:t>Sql</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 Oracle etc.</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Methodologies: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Waterfall, Agile Scrum</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Web Development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HTML5, CSS, JavaScript, XML, Angular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4</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Tools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Eclipse,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MySQL</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MySQL Workbench,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Apache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Tomcat 8, Visual </a:t>
            </a: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Studio </a:t>
            </a:r>
            <a:r>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Code,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Git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569" y="593855"/>
            <a:ext cx="1908761" cy="1764744"/>
          </a:xfrm>
          <a:prstGeom prst="rect">
            <a:avLst/>
          </a:prstGeom>
        </p:spPr>
      </p:pic>
    </p:spTree>
    <p:extLst>
      <p:ext uri="{BB962C8B-B14F-4D97-AF65-F5344CB8AC3E}">
        <p14:creationId xmlns:p14="http://schemas.microsoft.com/office/powerpoint/2010/main" val="57302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468</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1_Office Theme</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Kulkarni</dc:creator>
  <cp:lastModifiedBy>omar Hossain</cp:lastModifiedBy>
  <cp:revision>13</cp:revision>
  <dcterms:created xsi:type="dcterms:W3CDTF">2019-04-30T20:35:36Z</dcterms:created>
  <dcterms:modified xsi:type="dcterms:W3CDTF">2019-06-24T18:18:34Z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omar.hossain@ad.infosys.com</vt:lpwstr>
  </property>
  <property fmtid="{D5CDD505-2E9C-101B-9397-08002B2CF9AE}" pid="5" name="MSIP_Label_be4b3411-284d-4d31-bd4f-bc13ef7f1fd6_SetDate">
    <vt:lpwstr>2019-05-03T17:58:39.6794871Z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omar.hossain@ad.infosys.com</vt:lpwstr>
  </property>
  <property fmtid="{D5CDD505-2E9C-101B-9397-08002B2CF9AE}" pid="12" name="MSIP_Label_a0819fa7-4367-4500-ba88-dd630d977609_SetDate">
    <vt:lpwstr>2019-05-03T17:58:39.6794871Z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