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2"/>
  </p:notesMasterIdLst>
  <p:sldIdLst>
    <p:sldId id="273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>
      <p:cViewPr varScale="1">
        <p:scale>
          <a:sx n="115" d="100"/>
          <a:sy n="115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8544D-3BF2-0442-A682-AE80D68453AB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D44B4-FACA-674D-983B-6D2EF6792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0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DB9-A524-C749-7472-C08E04EB9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EE3D9-0389-EB53-75CD-6E8B211A5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3A98-CCE0-05E2-3A93-C4E1F046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58C16-F66D-500E-2DAC-86BE77C9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0B02-DFD7-AF40-D2AD-5972D355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7177-D56C-03CD-6718-88BA6FA7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C529B-6FA5-EE86-1650-169F49593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E5F9-F395-D396-E5BE-655A91E0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612A-4CB0-4F57-9A87-F049CECB184D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84EB-3FC8-377F-FF0F-771D7613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FF18-E05D-81C3-5B84-E656AFA0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8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F2699-F79B-C43E-5958-9A9D34195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4F4DD-FBDF-1C6B-354C-4E77CA94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EAFD-4532-CB99-1CDF-AADDCAE6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F40-C8F7-4897-A6B8-241042F913A9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72AE-7A7D-82A9-9206-019CACFF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E9FF8-8D40-9C26-3826-397984E1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D5A8-6230-E36B-C54C-B9574546F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2041-C195-AD47-5417-9E1C3CB9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89D2E-4126-1253-654A-60E9B283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Wednesday, April 23,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61B9-0515-B485-E4B6-83586EEE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0CB91-BDE7-FD7A-306E-564960FE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4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4D-5FEF-855C-2B30-6BA5AE07B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497F-CFA7-F018-5715-56CB3A90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28A6F-174F-17DD-BB1A-708CB3AA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DCA73-0A86-4195-A787-75037827079D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F2FDA-BD68-E045-3216-8069BE5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33EC-375A-5A9C-62EE-D08E6880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1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27B9-5A3E-2913-0A7D-4A8694658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0A51-4EB4-E287-DD16-2FE7C31F8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BC237-2B0E-157F-7380-0ADBB77CC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9D00-8D22-86B8-45FB-4C3388A8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5374-B296-498E-A935-80631EA9020D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99840-42BB-F22E-C747-61817E8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8025-4AF5-233D-724D-C9F7D790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0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7979-821F-A0F8-8517-B62BDF64D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15DD-34DC-0373-344D-CC9EF728D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3AAB1-6C55-0928-2601-17B3C8B5C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E5AFF-1588-061F-D6D6-EB517390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76618-3A13-6992-364E-843EBC61A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A454D-A161-6630-3499-76359E54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B728-214A-4ABC-8432-5B3A5A66A987}" type="datetime2">
              <a:rPr lang="en-US" smtClean="0"/>
              <a:t>Wednesday, April 23,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142E9-34A1-83C4-AACB-73C7D2B35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C68EB-B591-45A9-A9A9-9ACC47E3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5AA8-DA18-151E-6256-836E9231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00A27-935D-77FA-1F00-7CAEC809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02D0-6806-43AF-9888-2359BF40C204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0C41B-8CF5-913E-4164-42097A0B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09D6-7406-7188-AA0A-53CD2AA4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7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0F28F-91ED-A38D-AD93-5D5B051D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4D2D-B1AF-4197-82D6-FC1F8BD05681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2EF55-6D9B-3205-77EC-EA7FA791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B208-5741-33CA-8DE0-563F6602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CA69-D0C9-3A57-054A-1DCE3C00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6FB5-B747-03E4-D03B-98A48CAC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CF260-73F3-9469-0F0B-D0CAFC001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93165-499F-717E-1D52-21215796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1CEB-9838-4245-91B8-EFBAFE2D8B44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30FD6-1B4F-FB59-354D-508C4398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CCC2-5DCA-8A89-F016-1B2DA7C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6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5204-A8FC-B9F4-0230-B713530D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288E4A-F67B-C236-4340-D175B2C7C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C3371-4D02-03D4-0546-368EF39C8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A82A-4DB9-A2FA-5A02-9859F11F5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3F6BF-A585-41F8-88DF-7E5D069F892A}" type="datetime2">
              <a:rPr lang="en-US" smtClean="0"/>
              <a:t>Wednesday, April 23,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B62CE-0EEA-9B2B-B04F-8072C08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97EA7-75F2-30ED-95B7-42A04579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5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B025D-7F47-841B-1FC3-A10B8650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72C-0554-FC63-92A0-6DF2B6E4B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DFD6-DCAF-0E6B-95EA-5934EFBD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Wednesday, April 23,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E440-F8BE-AA8B-3110-38339F0AD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04499-DFBB-6CB6-F163-6F4A8F26D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8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BBC96A3-5D74-31AF-26B2-F321E1A9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58" y="2723896"/>
            <a:ext cx="11107284" cy="294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C6AAB8-7F05-B507-42F4-C45CBCCA1799}"/>
              </a:ext>
            </a:extLst>
          </p:cNvPr>
          <p:cNvSpPr txBox="1"/>
          <p:nvPr/>
        </p:nvSpPr>
        <p:spPr>
          <a:xfrm>
            <a:off x="4893766" y="5975980"/>
            <a:ext cx="247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Koulen" pitchFamily="2" charset="0"/>
                <a:cs typeface="Koulen" pitchFamily="2" charset="0"/>
              </a:rPr>
              <a:t>MAT 340 FINAL PROJECT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8CC5CB-5992-27F6-C54E-5569B76132EE}"/>
              </a:ext>
            </a:extLst>
          </p:cNvPr>
          <p:cNvCxnSpPr>
            <a:cxnSpLocks/>
          </p:cNvCxnSpPr>
          <p:nvPr/>
        </p:nvCxnSpPr>
        <p:spPr>
          <a:xfrm>
            <a:off x="658813" y="6114926"/>
            <a:ext cx="4078287" cy="0"/>
          </a:xfrm>
          <a:prstGeom prst="line">
            <a:avLst/>
          </a:prstGeom>
          <a:ln w="12700">
            <a:solidFill>
              <a:srgbClr val="F0B85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42E20B-451C-0C1F-5794-A08CD6EC2989}"/>
              </a:ext>
            </a:extLst>
          </p:cNvPr>
          <p:cNvCxnSpPr>
            <a:cxnSpLocks/>
          </p:cNvCxnSpPr>
          <p:nvPr/>
        </p:nvCxnSpPr>
        <p:spPr>
          <a:xfrm>
            <a:off x="7418388" y="6114926"/>
            <a:ext cx="4078287" cy="0"/>
          </a:xfrm>
          <a:prstGeom prst="line">
            <a:avLst/>
          </a:prstGeom>
          <a:ln w="12700">
            <a:solidFill>
              <a:srgbClr val="F0B85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A6426F-A801-C47C-9B2B-77759174C2E5}"/>
              </a:ext>
            </a:extLst>
          </p:cNvPr>
          <p:cNvSpPr txBox="1"/>
          <p:nvPr/>
        </p:nvSpPr>
        <p:spPr>
          <a:xfrm>
            <a:off x="2322894" y="431078"/>
            <a:ext cx="8241359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+mj-lt"/>
                <a:cs typeface="Koulen" pitchFamily="2" charset="0"/>
              </a:rPr>
              <a:t>Predicting Titanic Survival </a:t>
            </a:r>
          </a:p>
          <a:p>
            <a:pPr algn="ctr"/>
            <a:r>
              <a:rPr lang="en-US" sz="3200" dirty="0">
                <a:latin typeface="+mj-lt"/>
                <a:cs typeface="Koulen" pitchFamily="2" charset="0"/>
              </a:rPr>
              <a:t>With</a:t>
            </a:r>
          </a:p>
          <a:p>
            <a:pPr algn="ctr"/>
            <a:r>
              <a:rPr lang="en-US" sz="5400" dirty="0">
                <a:latin typeface="+mj-lt"/>
                <a:cs typeface="Koulen" pitchFamily="2" charset="0"/>
              </a:rPr>
              <a:t>Machine Learning</a:t>
            </a:r>
            <a:endParaRPr lang="en-IN" sz="5400" dirty="0">
              <a:latin typeface="+mj-lt"/>
              <a:cs typeface="Koulen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4DF87-A6E6-C8C3-EACD-309AFE3CDA9A}"/>
              </a:ext>
            </a:extLst>
          </p:cNvPr>
          <p:cNvSpPr txBox="1"/>
          <p:nvPr/>
        </p:nvSpPr>
        <p:spPr>
          <a:xfrm>
            <a:off x="3987133" y="2862513"/>
            <a:ext cx="4396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Omari Emmanuel, Chris Smith &amp; Hanna Nguyen</a:t>
            </a:r>
          </a:p>
        </p:txBody>
      </p:sp>
    </p:spTree>
    <p:extLst>
      <p:ext uri="{BB962C8B-B14F-4D97-AF65-F5344CB8AC3E}">
        <p14:creationId xmlns:p14="http://schemas.microsoft.com/office/powerpoint/2010/main" val="307317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7DA4B83-F188-407D-E42F-A0E864CB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269" y="1541205"/>
            <a:ext cx="9156701" cy="531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5316E2-7F9A-895F-D4FF-0B04CB864ED1}"/>
              </a:ext>
            </a:extLst>
          </p:cNvPr>
          <p:cNvSpPr txBox="1"/>
          <p:nvPr/>
        </p:nvSpPr>
        <p:spPr>
          <a:xfrm>
            <a:off x="4716036" y="1495524"/>
            <a:ext cx="7115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Strengths: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accuracy, interpretable output, strong preprocessing</a:t>
            </a:r>
          </a:p>
          <a:p>
            <a:endParaRPr lang="en-US" sz="1400" dirty="0"/>
          </a:p>
          <a:p>
            <a:r>
              <a:rPr lang="en-US" sz="1400" dirty="0"/>
              <a:t> Limitation: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Model could improve with feature engineering or ensemble voting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72CC8-4F34-8D54-7BE4-E5A50107C3CF}"/>
              </a:ext>
            </a:extLst>
          </p:cNvPr>
          <p:cNvSpPr txBox="1"/>
          <p:nvPr/>
        </p:nvSpPr>
        <p:spPr>
          <a:xfrm>
            <a:off x="5220791" y="664527"/>
            <a:ext cx="62758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latin typeface="Koulen" pitchFamily="2" charset="0"/>
                <a:cs typeface="Koulen" pitchFamily="2" charset="0"/>
              </a:rPr>
              <a:t>Reflections &amp; Takeaways</a:t>
            </a:r>
            <a:endParaRPr lang="en-IN" sz="4800" dirty="0">
              <a:latin typeface="Koulen" pitchFamily="2" charset="0"/>
              <a:cs typeface="Koulen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134E6-742B-053B-A5DE-9817C68E138C}"/>
              </a:ext>
            </a:extLst>
          </p:cNvPr>
          <p:cNvSpPr txBox="1"/>
          <p:nvPr/>
        </p:nvSpPr>
        <p:spPr>
          <a:xfrm>
            <a:off x="804839" y="5270143"/>
            <a:ext cx="609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Koulen" pitchFamily="2" charset="0"/>
                <a:cs typeface="Koulen" pitchFamily="2" charset="0"/>
              </a:rPr>
              <a:t>THANKS</a:t>
            </a:r>
            <a:endParaRPr lang="en-IN" sz="5400" dirty="0">
              <a:latin typeface="Koulen" pitchFamily="2" charset="0"/>
              <a:cs typeface="Koul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CE02-44C3-B0E4-8F8A-5E3BBAA3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 &amp;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9957-39B0-7B16-2A4E-A94C6AF91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2282825"/>
            <a:ext cx="5257800" cy="4351338"/>
          </a:xfrm>
        </p:spPr>
        <p:txBody>
          <a:bodyPr/>
          <a:lstStyle/>
          <a:p>
            <a:r>
              <a:rPr lang="en-US" sz="1800" dirty="0"/>
              <a:t>Use machine learning to predict passenger survival on the Titanic</a:t>
            </a:r>
          </a:p>
          <a:p>
            <a:r>
              <a:rPr lang="en-US" sz="1800" dirty="0"/>
              <a:t>Dataset sourced from Kaggle: 891 rows, 12 columns (train set)</a:t>
            </a:r>
          </a:p>
          <a:p>
            <a:r>
              <a:rPr lang="en-US" sz="1800" b="1" dirty="0"/>
              <a:t>Task</a:t>
            </a:r>
            <a:r>
              <a:rPr lang="en-US" sz="1800" dirty="0"/>
              <a:t>: build, evaluate, and compare classification models</a:t>
            </a:r>
          </a:p>
          <a:p>
            <a:r>
              <a:rPr lang="en-US" sz="1800" b="1" dirty="0"/>
              <a:t>Outcome</a:t>
            </a:r>
            <a:r>
              <a:rPr lang="en-US" sz="1800" dirty="0"/>
              <a:t>: select the most accurate and interpretable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8C8A0-E800-AF46-DAD8-ED80F702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753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8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99B7-C8C5-9EAC-15B1-869C544B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367-DA36-9794-64F7-8B8016AF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000" dirty="0"/>
              <a:t>Merged train and test sets on PassengerId</a:t>
            </a:r>
          </a:p>
          <a:p>
            <a:r>
              <a:rPr lang="en-US" sz="2000" dirty="0"/>
              <a:t>Encoded Sex: male → 0, female → 1</a:t>
            </a:r>
          </a:p>
          <a:p>
            <a:r>
              <a:rPr lang="en-US" sz="2000" dirty="0"/>
              <a:t>Filled missing Age and Fare with median</a:t>
            </a:r>
          </a:p>
          <a:p>
            <a:r>
              <a:rPr lang="en-US" sz="2000" b="1" dirty="0"/>
              <a:t>Selected features:</a:t>
            </a:r>
          </a:p>
          <a:p>
            <a:pPr marL="0" indent="0">
              <a:buNone/>
            </a:pPr>
            <a:r>
              <a:rPr lang="en-US" sz="2000" dirty="0"/>
              <a:t>Sex, Age, SibSp, Parch, Fare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505D3-8101-CA81-66C5-7D4880572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242" y="3429000"/>
            <a:ext cx="7695352" cy="264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4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427A-DD0C-DDBC-FF19-4F914F85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136525"/>
            <a:ext cx="10515600" cy="1325563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i="1" dirty="0"/>
              <a:t>(Baseline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D44B-EF52-0CE5-42E3-9F05F808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41801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First attempt using n_estimators=500, max_depth=10, max_leaf_nodes=100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Accuracy: </a:t>
            </a:r>
            <a:r>
              <a:rPr lang="en-US" sz="3200" b="1" dirty="0"/>
              <a:t>67%</a:t>
            </a:r>
            <a:r>
              <a:rPr lang="en-US" sz="3200" dirty="0"/>
              <a:t>, Survivor Recall: </a:t>
            </a:r>
            <a:r>
              <a:rPr lang="en-US" sz="3200" b="1" dirty="0"/>
              <a:t>32%</a:t>
            </a:r>
            <a:endParaRPr lang="en-US" sz="3200" dirty="0"/>
          </a:p>
          <a:p>
            <a:pPr>
              <a:lnSpc>
                <a:spcPct val="120000"/>
              </a:lnSpc>
            </a:pPr>
            <a:r>
              <a:rPr lang="en-US" sz="3200" dirty="0"/>
              <a:t>High precision for Class 0 (non-survivors),but very low recall for Class 1 (survivors)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Early sign that default parameters were </a:t>
            </a:r>
            <a:r>
              <a:rPr lang="en-US" sz="3200" b="1" dirty="0"/>
              <a:t>underfitting</a:t>
            </a:r>
            <a:r>
              <a:rPr lang="en-US" sz="3200" dirty="0"/>
              <a:t> the data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0" indent="0" algn="l">
              <a:lnSpc>
                <a:spcPct val="120000"/>
              </a:lnSpc>
              <a:spcAft>
                <a:spcPts val="1600"/>
              </a:spcAft>
              <a:buNone/>
            </a:pPr>
            <a:r>
              <a:rPr lang="en" sz="2900" dirty="0"/>
              <a:t>Features in our Random Forest : </a:t>
            </a:r>
            <a:r>
              <a:rPr lang="en" sz="2900" b="1" dirty="0">
                <a:solidFill>
                  <a:schemeClr val="accent5"/>
                </a:solidFill>
              </a:rPr>
              <a:t>Sex, Age, SibSp, Fare, Parch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1A5E9-F7F0-14F5-1D4C-1E25A95E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694" y="1325561"/>
            <a:ext cx="5948719" cy="2817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4249E6-A704-CAF7-3320-8E2C4B108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34630"/>
            <a:ext cx="3806826" cy="27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DF58-E089-521A-0A55-A9BBC14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07975"/>
            <a:ext cx="10515600" cy="1325563"/>
          </a:xfrm>
        </p:spPr>
        <p:txBody>
          <a:bodyPr/>
          <a:lstStyle/>
          <a:p>
            <a:r>
              <a:rPr lang="en-US" dirty="0"/>
              <a:t>Random Forest </a:t>
            </a:r>
            <a:r>
              <a:rPr lang="en-US" i="1" dirty="0"/>
              <a:t>(Final Tuned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C358-A453-7CCF-7091-3F21E2950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33538"/>
            <a:ext cx="5048250" cy="4351338"/>
          </a:xfrm>
        </p:spPr>
        <p:txBody>
          <a:bodyPr/>
          <a:lstStyle/>
          <a:p>
            <a:r>
              <a:rPr lang="en-US" sz="2000" dirty="0"/>
              <a:t>Used GridSearchCV to test combinations of n_estimators and max_depth</a:t>
            </a:r>
          </a:p>
          <a:p>
            <a:r>
              <a:rPr lang="en-US" sz="2000" dirty="0"/>
              <a:t>Final params: n_estimators=20, max_depth=200, max_leaf_nodes=100</a:t>
            </a:r>
          </a:p>
          <a:p>
            <a:r>
              <a:rPr lang="en-US" sz="2000" dirty="0"/>
              <a:t>Accuracy: </a:t>
            </a:r>
            <a:r>
              <a:rPr lang="en-US" sz="2000" b="1" dirty="0"/>
              <a:t>81%</a:t>
            </a:r>
            <a:r>
              <a:rPr lang="en-US" sz="2000" dirty="0"/>
              <a:t>, Survivor Recall: </a:t>
            </a:r>
            <a:r>
              <a:rPr lang="en-US" sz="2000" b="1" dirty="0"/>
              <a:t>72%</a:t>
            </a:r>
            <a:endParaRPr lang="en-US" sz="2000" dirty="0"/>
          </a:p>
          <a:p>
            <a:r>
              <a:rPr lang="en-US" sz="2000" dirty="0"/>
              <a:t>Balanced performance across both classes and features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6DDB1-A8C9-8B98-14D4-8279ECDD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1490664"/>
            <a:ext cx="6272213" cy="323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B58CEA-1177-A54D-995F-A4250E87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4187194"/>
            <a:ext cx="5048249" cy="256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45F-5C79-B4ED-9755-3BE08D0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0"/>
            <a:ext cx="3932237" cy="1600200"/>
          </a:xfrm>
        </p:spPr>
        <p:txBody>
          <a:bodyPr/>
          <a:lstStyle/>
          <a:p>
            <a:pPr algn="ctr"/>
            <a:r>
              <a:rPr lang="en-US" dirty="0"/>
              <a:t>Feature Importance in Random Forest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B71172-0E56-4B8B-CD5A-70FBBF8E9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7749" y="1448081"/>
            <a:ext cx="6804043" cy="50302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98569-11CB-1B94-368B-C8015BFF7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Top features ranked: Sex, Fare, Age, SibSp, Parch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Sex had the most impact (reflecting lifeboat priority)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Fare and Age captured economic and vulnerability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8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BB8A-878A-0D9D-D8FB-4006DFAE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557A7-D297-40E8-BA91-C82F73FD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3010" cy="4351338"/>
          </a:xfrm>
        </p:spPr>
        <p:txBody>
          <a:bodyPr/>
          <a:lstStyle/>
          <a:p>
            <a:r>
              <a:rPr lang="en-US" sz="2000" dirty="0"/>
              <a:t>Simple, interpretable baseline model</a:t>
            </a:r>
          </a:p>
          <a:p>
            <a:r>
              <a:rPr lang="en-US" sz="2000" dirty="0"/>
              <a:t>Accuracy: </a:t>
            </a:r>
            <a:r>
              <a:rPr lang="en-US" sz="2000" b="1" dirty="0"/>
              <a:t>78%</a:t>
            </a:r>
            <a:endParaRPr lang="en-US" sz="2000" dirty="0"/>
          </a:p>
          <a:p>
            <a:r>
              <a:rPr lang="en-US" sz="2000" dirty="0"/>
              <a:t>Survivor Recall: </a:t>
            </a:r>
            <a:r>
              <a:rPr lang="en-US" sz="2000" b="1" dirty="0"/>
              <a:t>69%</a:t>
            </a:r>
            <a:endParaRPr lang="en-US" sz="2000" dirty="0"/>
          </a:p>
          <a:p>
            <a:r>
              <a:rPr lang="en-US" sz="2000" dirty="0"/>
              <a:t>Performed well but limited by linear assumptions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21A89-6A79-13FC-DD81-BCAA9C0E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74" y="2395537"/>
            <a:ext cx="6888131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85D8-D1A8-934F-ED91-E460BEE3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9F32-B438-4416-9E9F-E2B378C0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4" y="1854200"/>
            <a:ext cx="5081587" cy="4351338"/>
          </a:xfrm>
        </p:spPr>
        <p:txBody>
          <a:bodyPr/>
          <a:lstStyle/>
          <a:p>
            <a:r>
              <a:rPr lang="en-US" sz="2400" dirty="0"/>
              <a:t>Instance-based learner using distance</a:t>
            </a:r>
          </a:p>
          <a:p>
            <a:r>
              <a:rPr lang="en-US" sz="2400" dirty="0"/>
              <a:t>Accuracy: </a:t>
            </a:r>
            <a:r>
              <a:rPr lang="en-US" sz="2400" b="1" dirty="0"/>
              <a:t>70%</a:t>
            </a:r>
            <a:endParaRPr lang="en-US" sz="2400" dirty="0"/>
          </a:p>
          <a:p>
            <a:r>
              <a:rPr lang="en-US" sz="2400" dirty="0"/>
              <a:t>Survivor Recall: </a:t>
            </a:r>
            <a:r>
              <a:rPr lang="en-US" sz="2400" b="1" dirty="0"/>
              <a:t>53%</a:t>
            </a:r>
            <a:endParaRPr lang="en-US" sz="2400" dirty="0"/>
          </a:p>
          <a:p>
            <a:r>
              <a:rPr lang="en-US" sz="2400" dirty="0"/>
              <a:t>Underperformed — struggled with non-linear boundaries and scaling sensitivity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989E2-7643-687D-72C7-8A152FD0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" y="2208423"/>
            <a:ext cx="6180137" cy="24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54BF-D173-232D-9770-6C264952D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30A5-0A5C-4548-59DE-2B9C30514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943"/>
            <a:ext cx="10515600" cy="1905795"/>
          </a:xfrm>
        </p:spPr>
        <p:txBody>
          <a:bodyPr/>
          <a:lstStyle/>
          <a:p>
            <a:r>
              <a:rPr lang="en-US" sz="2000" dirty="0"/>
              <a:t>Logistic Regression: 78% accuracy, solid benchmark</a:t>
            </a:r>
          </a:p>
          <a:p>
            <a:r>
              <a:rPr lang="en-US" sz="2000" dirty="0"/>
              <a:t>KNN: 70% accuracy, lower survivor detection</a:t>
            </a:r>
          </a:p>
          <a:p>
            <a:r>
              <a:rPr lang="en-US" sz="2000" dirty="0"/>
              <a:t>Random Forest (Tuned): </a:t>
            </a:r>
            <a:r>
              <a:rPr lang="en-US" sz="2000" b="1" dirty="0"/>
              <a:t>81% accuracy</a:t>
            </a:r>
            <a:r>
              <a:rPr lang="en-US" sz="2000" dirty="0"/>
              <a:t>, </a:t>
            </a:r>
            <a:r>
              <a:rPr lang="en-US" sz="2000" b="1" dirty="0"/>
              <a:t>72% recall for survivors</a:t>
            </a:r>
            <a:endParaRPr lang="en-US" sz="2000" dirty="0"/>
          </a:p>
          <a:p>
            <a:r>
              <a:rPr lang="en-US" sz="2000" dirty="0"/>
              <a:t>Final model chosen: </a:t>
            </a:r>
            <a:r>
              <a:rPr lang="en-US" sz="2000" b="1" dirty="0"/>
              <a:t>Random Forest</a:t>
            </a:r>
            <a:r>
              <a:rPr lang="en-US" sz="2000" dirty="0"/>
              <a:t>, best balance of power and interpretability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5F12D-EE9C-EBA0-ABA8-6D3CDDD20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07" y="3632993"/>
            <a:ext cx="764898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406</Words>
  <Application>Microsoft Macintosh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Koulen</vt:lpstr>
      <vt:lpstr>Office Theme</vt:lpstr>
      <vt:lpstr>PowerPoint Presentation</vt:lpstr>
      <vt:lpstr>Project Goal &amp; Dataset Overview</vt:lpstr>
      <vt:lpstr>Data Cleaning &amp; Feature Engineering</vt:lpstr>
      <vt:lpstr>Random Forest (Baseline Model)</vt:lpstr>
      <vt:lpstr>Random Forest (Final Tuned Model)</vt:lpstr>
      <vt:lpstr>Feature Importance in Random Forest</vt:lpstr>
      <vt:lpstr>Logistic Regression Performance</vt:lpstr>
      <vt:lpstr>K-Nearest Neighbors (KNN) Performance</vt:lpstr>
      <vt:lpstr>Model Comparison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Omari</dc:creator>
  <cp:lastModifiedBy>Emmanuel Omari</cp:lastModifiedBy>
  <cp:revision>2</cp:revision>
  <dcterms:created xsi:type="dcterms:W3CDTF">2025-04-23T05:11:32Z</dcterms:created>
  <dcterms:modified xsi:type="dcterms:W3CDTF">2025-04-23T07:11:54Z</dcterms:modified>
</cp:coreProperties>
</file>