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2" r:id="rId3"/>
    <p:sldId id="321" r:id="rId4"/>
    <p:sldId id="316" r:id="rId5"/>
    <p:sldId id="33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5" r:id="rId16"/>
    <p:sldId id="336" r:id="rId17"/>
    <p:sldId id="337" r:id="rId18"/>
    <p:sldId id="338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7"/>
    <a:srgbClr val="001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4910" autoAdjust="0"/>
  </p:normalViewPr>
  <p:slideViewPr>
    <p:cSldViewPr>
      <p:cViewPr varScale="1">
        <p:scale>
          <a:sx n="139" d="100"/>
          <a:sy n="139" d="100"/>
        </p:scale>
        <p:origin x="-68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85A5B-AAE0-7E4C-8D68-ACBF2BCB7F63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2DA29-D0B0-8245-9542-274967E7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9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D5D05-6117-3240-A22A-917FF6C18B85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315BD-BFE1-C548-9CBD-D4B3F1DD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4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t>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3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F9F3-48E7-4E69-967F-08C0DB34C66C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8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52550"/>
            <a:ext cx="9144000" cy="152400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Accelerating GATK </a:t>
            </a:r>
            <a:r>
              <a:rPr lang="en-US" sz="3200" b="1" dirty="0" smtClean="0"/>
              <a:t>Using </a:t>
            </a:r>
            <a:r>
              <a:rPr lang="en-US" sz="3200" b="1" dirty="0"/>
              <a:t>GPUs via an </a:t>
            </a:r>
            <a:r>
              <a:rPr lang="en-US" sz="3200" b="1" dirty="0" smtClean="0"/>
              <a:t>Automated SPARK-to-</a:t>
            </a:r>
            <a:r>
              <a:rPr lang="en-US" sz="3200" b="1" dirty="0" err="1" smtClean="0"/>
              <a:t>OpenCL</a:t>
            </a:r>
            <a:r>
              <a:rPr lang="en-US" sz="3200" b="1" dirty="0" smtClean="0"/>
              <a:t> Flow 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7550"/>
            <a:ext cx="6400800" cy="1314450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Max Grossman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</a:rPr>
              <a:t>Vivek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Sarkar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PhD Student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Habanero Extreme Scale Software Research Group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Rice University</a:t>
            </a: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228601" y="1413927"/>
            <a:ext cx="8758815" cy="438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8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spect="1"/>
          </p:cNvSpPr>
          <p:nvPr/>
        </p:nvSpPr>
        <p:spPr>
          <a:xfrm>
            <a:off x="381000" y="819150"/>
            <a:ext cx="8382000" cy="3844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/>
              <a:t>SWAT Initialization: device </a:t>
            </a:r>
            <a:r>
              <a:rPr lang="en-US" sz="2000" dirty="0" err="1" smtClean="0"/>
              <a:t>mem</a:t>
            </a:r>
            <a:r>
              <a:rPr lang="en-US" sz="2000" dirty="0" smtClean="0"/>
              <a:t> pre-allocation.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Spark SWAT : Example App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276350"/>
            <a:ext cx="8077200" cy="3657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Executor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315200" y="1657350"/>
            <a:ext cx="1143000" cy="15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1657350"/>
            <a:ext cx="6553200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838200" y="1962150"/>
            <a:ext cx="1447800" cy="30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/>
              <a:t>rdd</a:t>
            </a:r>
            <a:r>
              <a:rPr lang="en-US" sz="1400" dirty="0" smtClean="0"/>
              <a:t> </a:t>
            </a:r>
            <a:r>
              <a:rPr lang="en-US" sz="1400" dirty="0" err="1" smtClean="0"/>
              <a:t>Partion</a:t>
            </a:r>
            <a:r>
              <a:rPr lang="en-US" sz="1400" dirty="0" smtClean="0"/>
              <a:t> 0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315200" y="3333750"/>
            <a:ext cx="1143000" cy="15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7391400" y="1962150"/>
            <a:ext cx="990600" cy="11430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clAlloc</a:t>
            </a:r>
            <a:r>
              <a:rPr lang="en-US" sz="1600" b="1" dirty="0" smtClean="0"/>
              <a:t> Buffer</a:t>
            </a:r>
            <a:endParaRPr lang="en-US" sz="1600" b="1" dirty="0"/>
          </a:p>
        </p:txBody>
      </p:sp>
      <p:sp>
        <p:nvSpPr>
          <p:cNvPr id="61" name="Rectangle 60"/>
          <p:cNvSpPr/>
          <p:nvPr/>
        </p:nvSpPr>
        <p:spPr>
          <a:xfrm>
            <a:off x="7391400" y="3638550"/>
            <a:ext cx="990600" cy="11430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clAlloc</a:t>
            </a:r>
            <a:r>
              <a:rPr lang="en-US" sz="1600" b="1" dirty="0" smtClean="0"/>
              <a:t> Buffer</a:t>
            </a:r>
            <a:endParaRPr lang="en-US" sz="1600" b="1" dirty="0"/>
          </a:p>
        </p:txBody>
      </p:sp>
      <p:sp>
        <p:nvSpPr>
          <p:cNvPr id="64" name="Rectangle 63"/>
          <p:cNvSpPr/>
          <p:nvPr/>
        </p:nvSpPr>
        <p:spPr>
          <a:xfrm>
            <a:off x="838200" y="2876550"/>
            <a:ext cx="1447800" cy="838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Page-Locked Input Buffers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838200" y="3867150"/>
            <a:ext cx="1447800" cy="838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Page-Locked Output Buffers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810000" y="4324350"/>
            <a:ext cx="32766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onsolas"/>
                <a:cs typeface="Consolas"/>
              </a:rPr>
              <a:t>Multiply$$anon$1__apply$mcII$</a:t>
            </a:r>
            <a:r>
              <a:rPr lang="en-US" sz="1400" dirty="0" smtClean="0">
                <a:solidFill>
                  <a:srgbClr val="FFFFFF"/>
                </a:solidFill>
                <a:latin typeface="Consolas"/>
                <a:cs typeface="Consolas"/>
              </a:rPr>
              <a:t>sp 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spect="1"/>
          </p:cNvSpPr>
          <p:nvPr/>
        </p:nvSpPr>
        <p:spPr>
          <a:xfrm>
            <a:off x="381000" y="819150"/>
            <a:ext cx="8382000" cy="3844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/>
              <a:t>Input buffering, deserialization, and asynchronous transfer to GPU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Spark SWAT : Example App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276350"/>
            <a:ext cx="8077200" cy="3657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Executor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315200" y="1657350"/>
            <a:ext cx="1143000" cy="15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1657350"/>
            <a:ext cx="6553200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886200" y="2114550"/>
            <a:ext cx="1447800" cy="30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/>
              <a:t>rdd</a:t>
            </a:r>
            <a:r>
              <a:rPr lang="en-US" sz="1400" dirty="0" smtClean="0"/>
              <a:t> </a:t>
            </a:r>
            <a:r>
              <a:rPr lang="en-US" sz="1400" dirty="0" err="1" smtClean="0"/>
              <a:t>Partion</a:t>
            </a:r>
            <a:r>
              <a:rPr lang="en-US" sz="1400" dirty="0" smtClean="0"/>
              <a:t> 0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315200" y="3333750"/>
            <a:ext cx="1143000" cy="15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7391400" y="1962150"/>
            <a:ext cx="990600" cy="1143000"/>
          </a:xfrm>
          <a:prstGeom prst="rect">
            <a:avLst/>
          </a:prstGeom>
          <a:solidFill>
            <a:schemeClr val="accent6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clAlloc</a:t>
            </a:r>
            <a:r>
              <a:rPr lang="en-US" sz="1600" dirty="0" smtClean="0"/>
              <a:t> Buffer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7391400" y="3638550"/>
            <a:ext cx="990600" cy="1143000"/>
          </a:xfrm>
          <a:prstGeom prst="rect">
            <a:avLst/>
          </a:prstGeom>
          <a:solidFill>
            <a:schemeClr val="accent6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clAlloc</a:t>
            </a:r>
            <a:r>
              <a:rPr lang="en-US" sz="1600" dirty="0" smtClean="0"/>
              <a:t> Buffer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3886200" y="2952750"/>
            <a:ext cx="1447800" cy="838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Page-Locked Input Buffers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838200" y="3867150"/>
            <a:ext cx="1447800" cy="838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Page-Locked Output Buffers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810000" y="4324350"/>
            <a:ext cx="32766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onsolas"/>
                <a:cs typeface="Consolas"/>
              </a:rPr>
              <a:t>Multiply$$anon$1__apply$mcII$</a:t>
            </a:r>
            <a:r>
              <a:rPr lang="en-US" sz="1400" dirty="0" smtClean="0">
                <a:solidFill>
                  <a:srgbClr val="FFFFFF"/>
                </a:solidFill>
                <a:latin typeface="Consolas"/>
                <a:cs typeface="Consolas"/>
              </a:rPr>
              <a:t>sp 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endParaRPr lang="en-US" sz="1400" dirty="0">
              <a:latin typeface="Calibri"/>
              <a:cs typeface="Calibri"/>
            </a:endParaRPr>
          </a:p>
        </p:txBody>
      </p:sp>
      <p:cxnSp>
        <p:nvCxnSpPr>
          <p:cNvPr id="17" name="Straight Arrow Connector 16"/>
          <p:cNvCxnSpPr>
            <a:stCxn id="30" idx="2"/>
            <a:endCxn id="64" idx="0"/>
          </p:cNvCxnSpPr>
          <p:nvPr/>
        </p:nvCxnSpPr>
        <p:spPr>
          <a:xfrm>
            <a:off x="4610100" y="2419350"/>
            <a:ext cx="0" cy="53340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4" idx="3"/>
            <a:endCxn id="46" idx="1"/>
          </p:cNvCxnSpPr>
          <p:nvPr/>
        </p:nvCxnSpPr>
        <p:spPr>
          <a:xfrm flipV="1">
            <a:off x="5334000" y="2533650"/>
            <a:ext cx="2057400" cy="83820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2290286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Deserialization supports primitives, arrays, user-defined objects, and Spark-specific </a:t>
            </a:r>
            <a:r>
              <a:rPr lang="en-US" sz="1400" dirty="0" err="1" smtClean="0">
                <a:solidFill>
                  <a:srgbClr val="FFFFFF"/>
                </a:solidFill>
              </a:rPr>
              <a:t>datatypes</a:t>
            </a:r>
            <a:r>
              <a:rPr lang="en-US" sz="1400" dirty="0" smtClean="0">
                <a:solidFill>
                  <a:srgbClr val="FFFFFF"/>
                </a:solidFill>
              </a:rPr>
              <a:t> (e.g. </a:t>
            </a:r>
            <a:r>
              <a:rPr lang="en-US" sz="1400" dirty="0" err="1" smtClean="0">
                <a:solidFill>
                  <a:srgbClr val="FFFFFF"/>
                </a:solidFill>
              </a:rPr>
              <a:t>SparseVector</a:t>
            </a:r>
            <a:r>
              <a:rPr lang="en-US" sz="1400" dirty="0" smtClean="0">
                <a:solidFill>
                  <a:srgbClr val="FFFFFF"/>
                </a:solidFill>
              </a:rPr>
              <a:t>).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20256223">
            <a:off x="5128341" y="2234369"/>
            <a:ext cx="2439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Transfer is asynchronous, input host buffers are automatically released on completion.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3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spect="1"/>
          </p:cNvSpPr>
          <p:nvPr/>
        </p:nvSpPr>
        <p:spPr>
          <a:xfrm>
            <a:off x="381000" y="819150"/>
            <a:ext cx="8382000" cy="3844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/>
              <a:t>Kernel launch and retrieval of output.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Spark SWAT : Example App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276350"/>
            <a:ext cx="8077200" cy="3657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Executor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315200" y="1657350"/>
            <a:ext cx="1143000" cy="15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1657350"/>
            <a:ext cx="6553200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838200" y="1962150"/>
            <a:ext cx="1447800" cy="30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/>
              <a:t>rdd</a:t>
            </a:r>
            <a:r>
              <a:rPr lang="en-US" sz="1400" dirty="0" smtClean="0"/>
              <a:t> </a:t>
            </a:r>
            <a:r>
              <a:rPr lang="en-US" sz="1400" dirty="0" err="1" smtClean="0"/>
              <a:t>Partion</a:t>
            </a:r>
            <a:r>
              <a:rPr lang="en-US" sz="1400" dirty="0" smtClean="0"/>
              <a:t> 0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315200" y="3333750"/>
            <a:ext cx="1143000" cy="15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7391400" y="1962150"/>
            <a:ext cx="990600" cy="1143000"/>
          </a:xfrm>
          <a:prstGeom prst="rect">
            <a:avLst/>
          </a:prstGeom>
          <a:solidFill>
            <a:schemeClr val="accent6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clAlloc</a:t>
            </a:r>
            <a:r>
              <a:rPr lang="en-US" sz="1600" dirty="0" smtClean="0"/>
              <a:t> Buffer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7391400" y="3638550"/>
            <a:ext cx="990600" cy="1143000"/>
          </a:xfrm>
          <a:prstGeom prst="rect">
            <a:avLst/>
          </a:prstGeom>
          <a:solidFill>
            <a:schemeClr val="accent6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clAlloc</a:t>
            </a:r>
            <a:r>
              <a:rPr lang="en-US" sz="1600" dirty="0" smtClean="0"/>
              <a:t> Buffer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838200" y="2876550"/>
            <a:ext cx="1447800" cy="838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Page-Locked Input Buffers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3505200" y="3486150"/>
            <a:ext cx="1447800" cy="838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Page-Locked Output Buffers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2190750"/>
            <a:ext cx="32766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onsolas"/>
                <a:cs typeface="Consolas"/>
              </a:rPr>
              <a:t>Multiply$$anon$1__apply$mcII$</a:t>
            </a:r>
            <a:r>
              <a:rPr lang="en-US" sz="1400" dirty="0" smtClean="0">
                <a:solidFill>
                  <a:srgbClr val="FFFFFF"/>
                </a:solidFill>
                <a:latin typeface="Consolas"/>
                <a:cs typeface="Consolas"/>
              </a:rPr>
              <a:t>sp 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endParaRPr lang="en-US" sz="1400" dirty="0">
              <a:latin typeface="Calibri"/>
              <a:cs typeface="Calibri"/>
            </a:endParaRPr>
          </a:p>
        </p:txBody>
      </p:sp>
      <p:cxnSp>
        <p:nvCxnSpPr>
          <p:cNvPr id="15" name="Straight Arrow Connector 14"/>
          <p:cNvCxnSpPr>
            <a:stCxn id="18" idx="3"/>
            <a:endCxn id="11" idx="1"/>
          </p:cNvCxnSpPr>
          <p:nvPr/>
        </p:nvCxnSpPr>
        <p:spPr>
          <a:xfrm>
            <a:off x="5867400" y="2419350"/>
            <a:ext cx="1447800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43600" y="211455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Kernel launch</a:t>
            </a: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21" name="Straight Arrow Connector 20"/>
          <p:cNvCxnSpPr>
            <a:stCxn id="46" idx="1"/>
            <a:endCxn id="66" idx="3"/>
          </p:cNvCxnSpPr>
          <p:nvPr/>
        </p:nvCxnSpPr>
        <p:spPr>
          <a:xfrm flipH="1">
            <a:off x="4953000" y="2533650"/>
            <a:ext cx="2438400" cy="137160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9828585">
            <a:off x="4840249" y="2978530"/>
            <a:ext cx="254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Asynchronous transfer of output data to host output buffers.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spect="1"/>
          </p:cNvSpPr>
          <p:nvPr/>
        </p:nvSpPr>
        <p:spPr>
          <a:xfrm>
            <a:off x="381000" y="819150"/>
            <a:ext cx="8382000" cy="3844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/>
              <a:t>Output serialization, </a:t>
            </a:r>
            <a:r>
              <a:rPr lang="en-US" sz="2000" dirty="0" err="1">
                <a:latin typeface="Courier New"/>
                <a:cs typeface="Courier New"/>
              </a:rPr>
              <a:t>val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nextRdd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rdd.map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solidFill>
                  <a:srgbClr val="003367"/>
                </a:solidFill>
                <a:latin typeface="Courier New"/>
                <a:cs typeface="Courier New"/>
              </a:rPr>
              <a:t>i</a:t>
            </a:r>
            <a:r>
              <a:rPr lang="en-US" sz="2000" b="1" dirty="0">
                <a:solidFill>
                  <a:srgbClr val="003367"/>
                </a:solidFill>
                <a:latin typeface="Courier New"/>
                <a:cs typeface="Courier New"/>
              </a:rPr>
              <a:t> =&gt; 2 * </a:t>
            </a:r>
            <a:r>
              <a:rPr lang="en-US" sz="2000" b="1" dirty="0" err="1">
                <a:solidFill>
                  <a:srgbClr val="003367"/>
                </a:solidFill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algn="ctr"/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Spark SWAT : Example App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276350"/>
            <a:ext cx="8077200" cy="3657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Executor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315200" y="1657350"/>
            <a:ext cx="1143000" cy="15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1657350"/>
            <a:ext cx="6553200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838200" y="1962150"/>
            <a:ext cx="1447800" cy="30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/>
              <a:t>rdd</a:t>
            </a:r>
            <a:r>
              <a:rPr lang="en-US" sz="1400" dirty="0" smtClean="0"/>
              <a:t> </a:t>
            </a:r>
            <a:r>
              <a:rPr lang="en-US" sz="1400" dirty="0" err="1" smtClean="0"/>
              <a:t>Partion</a:t>
            </a:r>
            <a:r>
              <a:rPr lang="en-US" sz="1400" dirty="0" smtClean="0"/>
              <a:t> 0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315200" y="3333750"/>
            <a:ext cx="1143000" cy="15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7391400" y="1962150"/>
            <a:ext cx="990600" cy="1143000"/>
          </a:xfrm>
          <a:prstGeom prst="rect">
            <a:avLst/>
          </a:prstGeom>
          <a:solidFill>
            <a:schemeClr val="accent6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clAlloc</a:t>
            </a:r>
            <a:r>
              <a:rPr lang="en-US" sz="1600" dirty="0" smtClean="0"/>
              <a:t> Buffer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7391400" y="3638550"/>
            <a:ext cx="990600" cy="1143000"/>
          </a:xfrm>
          <a:prstGeom prst="rect">
            <a:avLst/>
          </a:prstGeom>
          <a:solidFill>
            <a:schemeClr val="accent6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clAlloc</a:t>
            </a:r>
            <a:r>
              <a:rPr lang="en-US" sz="1600" dirty="0" smtClean="0"/>
              <a:t> Buffer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838200" y="2876550"/>
            <a:ext cx="1447800" cy="838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Page-Locked Input Buffers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3657600" y="2266950"/>
            <a:ext cx="1447800" cy="838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Page-Locked Output Buffers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810000" y="4324350"/>
            <a:ext cx="32766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onsolas"/>
                <a:cs typeface="Consolas"/>
              </a:rPr>
              <a:t>Multiply$$anon$1__apply$mcII$</a:t>
            </a:r>
            <a:r>
              <a:rPr lang="en-US" sz="1400" dirty="0" smtClean="0">
                <a:solidFill>
                  <a:srgbClr val="FFFFFF"/>
                </a:solidFill>
                <a:latin typeface="Consolas"/>
                <a:cs typeface="Consolas"/>
              </a:rPr>
              <a:t>sp 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endParaRPr lang="en-US" sz="1400" dirty="0">
              <a:latin typeface="Calibri"/>
              <a:cs typeface="Calibri"/>
            </a:endParaRPr>
          </a:p>
        </p:txBody>
      </p:sp>
      <p:cxnSp>
        <p:nvCxnSpPr>
          <p:cNvPr id="15" name="Straight Arrow Connector 14"/>
          <p:cNvCxnSpPr>
            <a:stCxn id="66" idx="2"/>
            <a:endCxn id="16" idx="0"/>
          </p:cNvCxnSpPr>
          <p:nvPr/>
        </p:nvCxnSpPr>
        <p:spPr>
          <a:xfrm>
            <a:off x="4381500" y="3105150"/>
            <a:ext cx="0" cy="60960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05200" y="3714750"/>
            <a:ext cx="1752600" cy="30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/>
              <a:t>nextRdd</a:t>
            </a:r>
            <a:r>
              <a:rPr lang="en-US" sz="1400" dirty="0" smtClean="0"/>
              <a:t> </a:t>
            </a:r>
            <a:r>
              <a:rPr lang="en-US" sz="1400" dirty="0" err="1" smtClean="0"/>
              <a:t>Partion</a:t>
            </a:r>
            <a:r>
              <a:rPr lang="en-US" sz="1400" dirty="0" smtClean="0"/>
              <a:t> 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8298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Spark SWAT : Evaluation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11" y="1032200"/>
            <a:ext cx="3860389" cy="3596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09750"/>
            <a:ext cx="3886200" cy="11455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89535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Each node: </a:t>
            </a:r>
            <a:r>
              <a:rPr lang="en-US" sz="1600" dirty="0"/>
              <a:t>12-core 2.80GHz Intel X5660 CPU with 48GB of system RAM and two NVIDIA M2050 GPUs each with 2.5GB of device </a:t>
            </a:r>
            <a:r>
              <a:rPr lang="en-US" sz="1600" dirty="0" smtClean="0"/>
              <a:t>memory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350054"/>
            <a:ext cx="4798688" cy="150769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800600" y="971550"/>
            <a:ext cx="0" cy="2133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52400" y="3105150"/>
            <a:ext cx="4648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733800" y="4443984"/>
            <a:ext cx="1280160" cy="15544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39112" y="4443984"/>
            <a:ext cx="731520" cy="15544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5401" y="895350"/>
            <a:ext cx="24383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For appropriate apps, 2-4x speedup relative to Spark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8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Outline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Completed Work: SWAT v0.1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Example App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Evaluation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Ongoing Work:</a:t>
            </a:r>
            <a:r>
              <a:rPr lang="en-US" sz="2000" b="1" dirty="0"/>
              <a:t> </a:t>
            </a:r>
            <a:r>
              <a:rPr lang="en-US" sz="2000" b="1" dirty="0" smtClean="0"/>
              <a:t>Port and Optimization of CS-BWAMEM on SWAT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Plus necessary extensions to </a:t>
            </a:r>
            <a:r>
              <a:rPr lang="en-US" sz="2000" dirty="0" smtClean="0"/>
              <a:t>SWAT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5611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CS-BWAMEM + SWAT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6858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smtClean="0"/>
              <a:t>Application of SWAT to a real-world, large-scale application.</a:t>
            </a:r>
          </a:p>
          <a:p>
            <a:endParaRPr lang="en-US" sz="2000" dirty="0"/>
          </a:p>
          <a:p>
            <a:r>
              <a:rPr lang="en-US" sz="2000" dirty="0" smtClean="0"/>
              <a:t>Challenge: deeply nested computational kernel</a:t>
            </a:r>
          </a:p>
          <a:p>
            <a:endParaRPr lang="en-US" sz="2000" dirty="0"/>
          </a:p>
          <a:p>
            <a:r>
              <a:rPr lang="en-US" sz="2000" dirty="0" smtClean="0"/>
              <a:t>Solution: introduce a new SWAT API for task-internal parallelism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971550"/>
            <a:ext cx="1981200" cy="1981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15200" y="1428750"/>
            <a:ext cx="1481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CS-BWAMEM</a:t>
            </a:r>
          </a:p>
          <a:p>
            <a:pPr algn="ctr"/>
            <a:r>
              <a:rPr lang="en-US" b="1" dirty="0" smtClean="0"/>
              <a:t>+</a:t>
            </a:r>
          </a:p>
          <a:p>
            <a:pPr algn="ctr"/>
            <a:r>
              <a:rPr lang="en-US" b="1" dirty="0" smtClean="0"/>
              <a:t>SWAT?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143000" y="2624138"/>
            <a:ext cx="8305800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Consolas"/>
                <a:cs typeface="Consolas"/>
              </a:rPr>
              <a:t> at cs.ucla.edu.bwaspark.worker1.MemChainToAlignBatched$.memChainToAlnBatched(MemChainToAlignBatched.scala:633)</a:t>
            </a:r>
          </a:p>
          <a:p>
            <a:r>
              <a:rPr lang="en-US" sz="700" dirty="0">
                <a:latin typeface="Consolas"/>
                <a:cs typeface="Consolas"/>
              </a:rPr>
              <a:t>        at cs.ucla.edu.bwaspark.worker1.BWAMemWorker1Batched$.bwaMemWorker1Batched(BWAMemWorker1Batched.scala:122)</a:t>
            </a:r>
          </a:p>
          <a:p>
            <a:r>
              <a:rPr lang="en-US" sz="700" dirty="0">
                <a:latin typeface="Consolas"/>
                <a:cs typeface="Consolas"/>
              </a:rPr>
              <a:t>        at cs.ucla.edu.bwaspark.worker1.BWAMemWorker1Batched$.pairEndBwaMemWorker1Batched(BWAMemWorker1Batched.scala:163)</a:t>
            </a:r>
          </a:p>
          <a:p>
            <a:r>
              <a:rPr lang="en-US" sz="700" dirty="0">
                <a:latin typeface="Consolas"/>
                <a:cs typeface="Consolas"/>
              </a:rPr>
              <a:t>        at cs.ucla.edu.bwaspark.</a:t>
            </a:r>
            <a:r>
              <a:rPr lang="en-US" sz="700" dirty="0" err="1">
                <a:latin typeface="Consolas"/>
                <a:cs typeface="Consolas"/>
              </a:rPr>
              <a:t>FastMap</a:t>
            </a:r>
            <a:r>
              <a:rPr lang="en-US" sz="700" dirty="0">
                <a:latin typeface="Consolas"/>
                <a:cs typeface="Consolas"/>
              </a:rPr>
              <a:t>$.</a:t>
            </a:r>
            <a:r>
              <a:rPr lang="en-US" sz="700" dirty="0" err="1">
                <a:latin typeface="Consolas"/>
                <a:cs typeface="Consolas"/>
              </a:rPr>
              <a:t>cs$ucla$edu$bwaspark$FastMap</a:t>
            </a:r>
            <a:r>
              <a:rPr lang="en-US" sz="700" dirty="0">
                <a:latin typeface="Consolas"/>
                <a:cs typeface="Consolas"/>
              </a:rPr>
              <a:t>$$it2ArrayIt_W1$1(FastMap.scala:290)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cs.ucla.edu.bwaspark.FastMap</a:t>
            </a:r>
            <a:r>
              <a:rPr lang="en-US" sz="700" dirty="0">
                <a:latin typeface="Consolas"/>
                <a:cs typeface="Consolas"/>
              </a:rPr>
              <a:t>$$anonfun$memPairEndMapping$2.apply(FastMap.scala:298)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cs.ucla.edu.bwaspark.FastMap</a:t>
            </a:r>
            <a:r>
              <a:rPr lang="en-US" sz="700" dirty="0">
                <a:latin typeface="Consolas"/>
                <a:cs typeface="Consolas"/>
              </a:rPr>
              <a:t>$$anonfun$memPairEndMapping$2.apply(FastMap.scala:298)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org.apache.spark.rdd.cl.CLAccelMapPartitionsRDD.compute</a:t>
            </a:r>
            <a:r>
              <a:rPr lang="en-US" sz="700" dirty="0">
                <a:latin typeface="Consolas"/>
                <a:cs typeface="Consolas"/>
              </a:rPr>
              <a:t>(CLAccelMapPartitionsRDD.scala:47)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org.apache.spark.rdd.RDD.computeOrReadCheckpoint</a:t>
            </a:r>
            <a:r>
              <a:rPr lang="en-US" sz="700" dirty="0">
                <a:latin typeface="Consolas"/>
                <a:cs typeface="Consolas"/>
              </a:rPr>
              <a:t>(RDD.scala:297)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org.apache.spark.rdd.RDD.iterator</a:t>
            </a:r>
            <a:r>
              <a:rPr lang="en-US" sz="700" dirty="0">
                <a:latin typeface="Consolas"/>
                <a:cs typeface="Consolas"/>
              </a:rPr>
              <a:t>(RDD.scala:264)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org.apache.spark.rdd.MapPartitionsRDD.compute</a:t>
            </a:r>
            <a:r>
              <a:rPr lang="en-US" sz="700" dirty="0">
                <a:latin typeface="Consolas"/>
                <a:cs typeface="Consolas"/>
              </a:rPr>
              <a:t>(MapPartitionsRDD.scala:38)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org.apache.spark.rdd.RDD.computeOrReadCheckpoint</a:t>
            </a:r>
            <a:r>
              <a:rPr lang="en-US" sz="700" dirty="0">
                <a:latin typeface="Consolas"/>
                <a:cs typeface="Consolas"/>
              </a:rPr>
              <a:t>(RDD.scala:297)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org.apache.spark.CacheManager.getOrCompute</a:t>
            </a:r>
            <a:r>
              <a:rPr lang="en-US" sz="700" dirty="0">
                <a:latin typeface="Consolas"/>
                <a:cs typeface="Consolas"/>
              </a:rPr>
              <a:t>(CacheManager.scala:69)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org.apache.spark.rdd.RDD.iterator</a:t>
            </a:r>
            <a:r>
              <a:rPr lang="en-US" sz="700" dirty="0">
                <a:latin typeface="Consolas"/>
                <a:cs typeface="Consolas"/>
              </a:rPr>
              <a:t>(RDD.scala:262)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org.apache.spark.rdd.MapPartitionsRDD.compute</a:t>
            </a:r>
            <a:r>
              <a:rPr lang="en-US" sz="700" dirty="0">
                <a:latin typeface="Consolas"/>
                <a:cs typeface="Consolas"/>
              </a:rPr>
              <a:t>(MapPartitionsRDD.scala:38)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org.apache.spark.rdd.RDD.computeOrReadCheckpoint</a:t>
            </a:r>
            <a:r>
              <a:rPr lang="en-US" sz="700" dirty="0">
                <a:latin typeface="Consolas"/>
                <a:cs typeface="Consolas"/>
              </a:rPr>
              <a:t>(RDD.scala:297)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org.apache.spark.rdd.RDD.iterator</a:t>
            </a:r>
            <a:r>
              <a:rPr lang="en-US" sz="700" dirty="0">
                <a:latin typeface="Consolas"/>
                <a:cs typeface="Consolas"/>
              </a:rPr>
              <a:t>(RDD.scala:264)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org.apache.spark.scheduler.ResultTask.runTask</a:t>
            </a:r>
            <a:r>
              <a:rPr lang="en-US" sz="700" dirty="0">
                <a:latin typeface="Consolas"/>
                <a:cs typeface="Consolas"/>
              </a:rPr>
              <a:t>(ResultTask.scala:66)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org.apache.spark.scheduler.Task.run</a:t>
            </a:r>
            <a:r>
              <a:rPr lang="en-US" sz="700" dirty="0">
                <a:latin typeface="Consolas"/>
                <a:cs typeface="Consolas"/>
              </a:rPr>
              <a:t>(Task.scala:88)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org.apache.spark.executor.Executor$TaskRunner.run</a:t>
            </a:r>
            <a:r>
              <a:rPr lang="en-US" sz="700" dirty="0">
                <a:latin typeface="Consolas"/>
                <a:cs typeface="Consolas"/>
              </a:rPr>
              <a:t>(Executor.scala:214)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java.util.concurrent.ThreadPoolExecutor.runWorker</a:t>
            </a:r>
            <a:r>
              <a:rPr lang="en-US" sz="700" dirty="0">
                <a:latin typeface="Consolas"/>
                <a:cs typeface="Consolas"/>
              </a:rPr>
              <a:t>(ThreadPoolExecutor.java:1145)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java.util.concurrent.ThreadPoolExecutor$Worker.run</a:t>
            </a:r>
            <a:r>
              <a:rPr lang="en-US" sz="700" dirty="0">
                <a:latin typeface="Consolas"/>
                <a:cs typeface="Consolas"/>
              </a:rPr>
              <a:t>(ThreadPoolExecutor.java:615)</a:t>
            </a:r>
          </a:p>
          <a:p>
            <a:r>
              <a:rPr lang="en-US" sz="700" dirty="0">
                <a:latin typeface="Consolas"/>
                <a:cs typeface="Consolas"/>
              </a:rPr>
              <a:t>        at </a:t>
            </a:r>
            <a:r>
              <a:rPr lang="en-US" sz="700" dirty="0" err="1">
                <a:latin typeface="Consolas"/>
                <a:cs typeface="Consolas"/>
              </a:rPr>
              <a:t>java.lang.Thread.run</a:t>
            </a:r>
            <a:r>
              <a:rPr lang="en-US" sz="700" dirty="0">
                <a:latin typeface="Consolas"/>
                <a:cs typeface="Consolas"/>
              </a:rPr>
              <a:t>(Thread.java:745)</a:t>
            </a:r>
          </a:p>
        </p:txBody>
      </p:sp>
    </p:spTree>
    <p:extLst>
      <p:ext uri="{BB962C8B-B14F-4D97-AF65-F5344CB8AC3E}">
        <p14:creationId xmlns:p14="http://schemas.microsoft.com/office/powerpoint/2010/main" val="389726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CS-BWAMEM + SWAT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rdd.mapPartitions</a:t>
            </a:r>
            <a:r>
              <a:rPr lang="en-US" dirty="0" smtClean="0">
                <a:latin typeface="Consolas"/>
                <a:cs typeface="Consolas"/>
              </a:rPr>
              <a:t>((</a:t>
            </a:r>
            <a:r>
              <a:rPr lang="en-US" dirty="0" err="1" smtClean="0">
                <a:latin typeface="Consolas"/>
                <a:cs typeface="Consolas"/>
              </a:rPr>
              <a:t>iter</a:t>
            </a:r>
            <a:r>
              <a:rPr lang="en-US" dirty="0" smtClean="0">
                <a:latin typeface="Consolas"/>
                <a:cs typeface="Consolas"/>
              </a:rPr>
              <a:t> : Iterator[...], cl : </a:t>
            </a:r>
            <a:r>
              <a:rPr lang="en-US" dirty="0" err="1" smtClean="0">
                <a:latin typeface="Consolas"/>
                <a:cs typeface="Consolas"/>
              </a:rPr>
              <a:t>SWATAccel</a:t>
            </a:r>
            <a:r>
              <a:rPr lang="en-US" dirty="0" smtClean="0">
                <a:latin typeface="Consolas"/>
                <a:cs typeface="Consolas"/>
              </a:rPr>
              <a:t>) =&gt; {</a:t>
            </a:r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fpgaExtResults</a:t>
            </a:r>
            <a:r>
              <a:rPr lang="en-US" dirty="0">
                <a:latin typeface="Consolas"/>
                <a:cs typeface="Consolas"/>
              </a:rPr>
              <a:t> : Array[</a:t>
            </a:r>
            <a:r>
              <a:rPr lang="en-US" dirty="0" err="1">
                <a:latin typeface="Consolas"/>
                <a:cs typeface="Consolas"/>
              </a:rPr>
              <a:t>ExtRet</a:t>
            </a:r>
            <a:r>
              <a:rPr lang="en-US" dirty="0">
                <a:latin typeface="Consolas"/>
                <a:cs typeface="Consolas"/>
              </a:rPr>
              <a:t>] =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cl.map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) =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&gt; extension(...)</a:t>
            </a:r>
            <a:r>
              <a:rPr lang="en-US" dirty="0">
                <a:latin typeface="Consolas"/>
                <a:cs typeface="Consolas"/>
              </a:rPr>
              <a:t>,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    </a:t>
            </a:r>
            <a:r>
              <a:rPr lang="en-US" b="1" dirty="0" err="1" smtClean="0">
                <a:solidFill>
                  <a:srgbClr val="008000"/>
                </a:solidFill>
                <a:latin typeface="Consolas"/>
                <a:cs typeface="Consolas"/>
              </a:rPr>
              <a:t>taskIdx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    </a:t>
            </a:r>
            <a:r>
              <a:rPr lang="en-US" b="1" dirty="0" err="1" smtClean="0">
                <a:solidFill>
                  <a:srgbClr val="660066"/>
                </a:solidFill>
                <a:latin typeface="Consolas"/>
                <a:cs typeface="Consolas"/>
              </a:rPr>
              <a:t>taskIdx</a:t>
            </a:r>
            <a:r>
              <a:rPr lang="en-US" b="1" dirty="0" smtClean="0">
                <a:solidFill>
                  <a:srgbClr val="660066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nsolas"/>
                <a:cs typeface="Consolas"/>
              </a:rPr>
              <a:t>&gt; 2500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})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7000" y="219075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New SWAT API for task internal parallelism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296441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Internal parallel kernel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34861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Number of parallel tasks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398281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Run on accelerator or fallback to JVM?</a:t>
            </a:r>
            <a:endParaRPr lang="en-US" dirty="0">
              <a:solidFill>
                <a:srgbClr val="660066"/>
              </a:solidFill>
            </a:endParaRPr>
          </a:p>
        </p:txBody>
      </p:sp>
      <p:cxnSp>
        <p:nvCxnSpPr>
          <p:cNvPr id="12" name="Elbow Connector 11"/>
          <p:cNvCxnSpPr>
            <a:stCxn id="2" idx="1"/>
          </p:cNvCxnSpPr>
          <p:nvPr/>
        </p:nvCxnSpPr>
        <p:spPr>
          <a:xfrm rot="10800000">
            <a:off x="6019800" y="2266950"/>
            <a:ext cx="457200" cy="246966"/>
          </a:xfrm>
          <a:prstGeom prst="bentConnector3">
            <a:avLst>
              <a:gd name="adj1" fmla="val 99603"/>
            </a:avLst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1"/>
          </p:cNvCxnSpPr>
          <p:nvPr/>
        </p:nvCxnSpPr>
        <p:spPr>
          <a:xfrm rot="10800000">
            <a:off x="4038600" y="2278618"/>
            <a:ext cx="1524000" cy="870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</p:cNvCxnSpPr>
          <p:nvPr/>
        </p:nvCxnSpPr>
        <p:spPr>
          <a:xfrm rot="10800000">
            <a:off x="2286000" y="2571750"/>
            <a:ext cx="1447800" cy="1099066"/>
          </a:xfrm>
          <a:prstGeom prst="bentConnector3">
            <a:avLst>
              <a:gd name="adj1" fmla="val 19925"/>
            </a:avLst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1"/>
          </p:cNvCxnSpPr>
          <p:nvPr/>
        </p:nvCxnSpPr>
        <p:spPr>
          <a:xfrm rot="10800000" flipH="1">
            <a:off x="1447800" y="3028951"/>
            <a:ext cx="304800" cy="1277035"/>
          </a:xfrm>
          <a:prstGeom prst="bentConnector4">
            <a:avLst>
              <a:gd name="adj1" fmla="val -75000"/>
              <a:gd name="adj2" fmla="val 62653"/>
            </a:avLst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79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CS-BWAMEM + SWAT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6858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With this new API, have CS-BWAMEM running on GPUs through automatic code generation.</a:t>
            </a:r>
          </a:p>
          <a:p>
            <a:endParaRPr lang="en-US" sz="2000" dirty="0"/>
          </a:p>
          <a:p>
            <a:r>
              <a:rPr lang="en-US" sz="2000" dirty="0" smtClean="0"/>
              <a:t>Performance results are in-progress, initial runs show no improvement but no detailed performance analysis has been performed yet.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971550"/>
            <a:ext cx="1981200" cy="1981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15200" y="1428750"/>
            <a:ext cx="1481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CS-BWAMEM</a:t>
            </a:r>
          </a:p>
          <a:p>
            <a:pPr algn="ctr"/>
            <a:r>
              <a:rPr lang="en-US" b="1" dirty="0" smtClean="0"/>
              <a:t>+</a:t>
            </a:r>
          </a:p>
          <a:p>
            <a:pPr algn="ctr"/>
            <a:r>
              <a:rPr lang="en-US" b="1" dirty="0" smtClean="0"/>
              <a:t>SWAT?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003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Outline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Completed Work: SWAT v0.1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Summary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Example App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Evaluation</a:t>
            </a:r>
            <a:endParaRPr lang="en-US" sz="2000" dirty="0"/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Ongoing Work:</a:t>
            </a:r>
            <a:r>
              <a:rPr lang="en-US" sz="2000" b="1" dirty="0"/>
              <a:t> </a:t>
            </a:r>
            <a:r>
              <a:rPr lang="en-US" sz="2000" b="1" dirty="0" smtClean="0"/>
              <a:t>Port and Optimization of CS-BWAMEM on SWAT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Plus necessary extensions </a:t>
            </a:r>
            <a:r>
              <a:rPr lang="en-US" sz="2000" smtClean="0"/>
              <a:t>to </a:t>
            </a:r>
            <a:r>
              <a:rPr lang="en-US" sz="2000" smtClean="0"/>
              <a:t>SWAT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2215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Outline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Completed Work: SWAT v0.1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Summary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Example App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Evaluation</a:t>
            </a:r>
            <a:endParaRPr lang="en-US" sz="2000" dirty="0"/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Ongoing Work: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Port and Optimization of CS-BWAMEM on SWAT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Plus necessary extensions to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SWAT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5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Spark SWAT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67056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smtClean="0"/>
              <a:t>Project Tungsten: “majority of Spark workloads are not bottlenecked by I/O or network, but rather CPU and memory”</a:t>
            </a:r>
          </a:p>
          <a:p>
            <a:endParaRPr lang="en-US" sz="2000" dirty="0"/>
          </a:p>
          <a:p>
            <a:r>
              <a:rPr lang="en-US" sz="2000" dirty="0" smtClean="0"/>
              <a:t>Solution: execute user</a:t>
            </a:r>
            <a:r>
              <a:rPr lang="en-US" sz="2000" dirty="0"/>
              <a:t>-written Spark kernels on </a:t>
            </a:r>
            <a:r>
              <a:rPr lang="en-US" sz="2000" dirty="0" smtClean="0"/>
              <a:t>accelerators.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Code generation vs. fixed-function solutions, fixed-function doesn’t work for novel algorithms (e.g. </a:t>
            </a:r>
            <a:r>
              <a:rPr lang="en-US" b="1" dirty="0" smtClean="0"/>
              <a:t>Jonathan Flint’s work</a:t>
            </a:r>
            <a:r>
              <a:rPr lang="en-US" dirty="0" smtClean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348615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rdd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solidFill>
                  <a:srgbClr val="003367"/>
                </a:solidFill>
                <a:latin typeface="Courier New"/>
                <a:cs typeface="Courier New"/>
              </a:rPr>
              <a:t>CLWrapper.cl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sc.objectFile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inputPath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nextRdd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rdd.map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3367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003367"/>
                </a:solidFill>
                <a:latin typeface="Courier New"/>
                <a:cs typeface="Courier New"/>
              </a:rPr>
              <a:t> =&gt; 2 * </a:t>
            </a:r>
            <a:r>
              <a:rPr lang="en-US" b="1" dirty="0" err="1" smtClean="0">
                <a:solidFill>
                  <a:srgbClr val="003367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584127"/>
            <a:ext cx="2286000" cy="228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25308">
            <a:off x="7311873" y="2236433"/>
            <a:ext cx="1674762" cy="8722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1855470"/>
            <a:ext cx="1085850" cy="8686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15200" y="1504950"/>
            <a:ext cx="1063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Perfect match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340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Spark SWAT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100584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smtClean="0"/>
              <a:t>Key contributions: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Full compatibility with a modern data analytics </a:t>
            </a:r>
            <a:r>
              <a:rPr lang="en-US" sz="2000" dirty="0" smtClean="0"/>
              <a:t>platform (Spark).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Extensions to the state-of-the-art in </a:t>
            </a:r>
            <a:r>
              <a:rPr lang="en-US" sz="2000" dirty="0" err="1"/>
              <a:t>b</a:t>
            </a:r>
            <a:r>
              <a:rPr lang="en-US" sz="2000" dirty="0" err="1" smtClean="0"/>
              <a:t>ytecode</a:t>
            </a:r>
            <a:r>
              <a:rPr lang="en-US" sz="2000" dirty="0"/>
              <a:t>-to-</a:t>
            </a:r>
            <a:r>
              <a:rPr lang="en-US" sz="2000" dirty="0" err="1"/>
              <a:t>OpenCL</a:t>
            </a:r>
            <a:r>
              <a:rPr lang="en-US" sz="2000" dirty="0"/>
              <a:t> code </a:t>
            </a:r>
            <a:r>
              <a:rPr lang="en-US" sz="2000" dirty="0" smtClean="0"/>
              <a:t>generation.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</a:t>
            </a:r>
            <a:r>
              <a:rPr lang="en-US" sz="2000" dirty="0" smtClean="0"/>
              <a:t>synchronous</a:t>
            </a:r>
            <a:r>
              <a:rPr lang="en-US" sz="2000" dirty="0"/>
              <a:t>, event-driven, resource-aware </a:t>
            </a:r>
            <a:r>
              <a:rPr lang="en-US" sz="2000" dirty="0" smtClean="0"/>
              <a:t>runtime </a:t>
            </a:r>
            <a:r>
              <a:rPr lang="en-US" sz="2000" dirty="0"/>
              <a:t>for managing JVM and accelerator </a:t>
            </a:r>
            <a:r>
              <a:rPr lang="en-US" sz="2000" dirty="0" smtClean="0"/>
              <a:t>resources.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</a:t>
            </a:r>
            <a:r>
              <a:rPr lang="en-US" sz="2000" dirty="0" smtClean="0"/>
              <a:t>ulti</a:t>
            </a:r>
            <a:r>
              <a:rPr lang="en-US" sz="2000" dirty="0"/>
              <a:t>-GPU memory management and caching </a:t>
            </a:r>
            <a:r>
              <a:rPr lang="en-US" sz="2000" dirty="0" smtClean="0"/>
              <a:t>layer.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An </a:t>
            </a:r>
            <a:r>
              <a:rPr lang="en-US" sz="2000" dirty="0"/>
              <a:t>evaluation of SWAT on six diverse machine </a:t>
            </a:r>
            <a:r>
              <a:rPr lang="en-US" sz="2000" dirty="0" smtClean="0"/>
              <a:t>learning benchmarks.</a:t>
            </a:r>
          </a:p>
        </p:txBody>
      </p:sp>
    </p:spTree>
    <p:extLst>
      <p:ext uri="{BB962C8B-B14F-4D97-AF65-F5344CB8AC3E}">
        <p14:creationId xmlns:p14="http://schemas.microsoft.com/office/powerpoint/2010/main" val="30680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Spark SWAT : Example App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89535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rdd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solidFill>
                  <a:srgbClr val="003367"/>
                </a:solidFill>
                <a:latin typeface="Courier New"/>
                <a:cs typeface="Courier New"/>
              </a:rPr>
              <a:t>CLWrapper.cl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sc.objectFile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inputPath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nextRdd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rdd.map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3367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003367"/>
                </a:solidFill>
                <a:latin typeface="Courier New"/>
                <a:cs typeface="Courier New"/>
              </a:rPr>
              <a:t> =&gt; 2 * </a:t>
            </a:r>
            <a:r>
              <a:rPr lang="en-US" b="1" dirty="0" err="1" smtClean="0">
                <a:solidFill>
                  <a:srgbClr val="003367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2952750"/>
            <a:ext cx="2667000" cy="1752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Executor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3333750"/>
            <a:ext cx="990600" cy="609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3333750"/>
            <a:ext cx="1447800" cy="1295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CPU</a:t>
            </a:r>
            <a:endParaRPr lang="en-US" sz="1600" dirty="0"/>
          </a:p>
        </p:txBody>
      </p:sp>
      <p:cxnSp>
        <p:nvCxnSpPr>
          <p:cNvPr id="22" name="Elbow Connector 21"/>
          <p:cNvCxnSpPr>
            <a:stCxn id="79" idx="2"/>
            <a:endCxn id="3" idx="0"/>
          </p:cNvCxnSpPr>
          <p:nvPr/>
        </p:nvCxnSpPr>
        <p:spPr>
          <a:xfrm rot="5400000">
            <a:off x="2967990" y="1242060"/>
            <a:ext cx="609600" cy="28117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9" idx="2"/>
            <a:endCxn id="54" idx="0"/>
          </p:cNvCxnSpPr>
          <p:nvPr/>
        </p:nvCxnSpPr>
        <p:spPr>
          <a:xfrm rot="16200000" flipH="1">
            <a:off x="5787390" y="1234440"/>
            <a:ext cx="609600" cy="2827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9" idx="2"/>
            <a:endCxn id="47" idx="0"/>
          </p:cNvCxnSpPr>
          <p:nvPr/>
        </p:nvCxnSpPr>
        <p:spPr>
          <a:xfrm>
            <a:off x="4678680" y="2343150"/>
            <a:ext cx="762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019550"/>
            <a:ext cx="990600" cy="609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3352800" y="2952750"/>
            <a:ext cx="2667000" cy="1752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Executor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953000" y="3333750"/>
            <a:ext cx="990600" cy="609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3429000" y="3333750"/>
            <a:ext cx="1447800" cy="1295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4953000" y="4019550"/>
            <a:ext cx="990600" cy="609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6172200" y="2952750"/>
            <a:ext cx="2667000" cy="1752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Executor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7772400" y="3333750"/>
            <a:ext cx="990600" cy="609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6248400" y="3333750"/>
            <a:ext cx="1447800" cy="1295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7772400" y="4019550"/>
            <a:ext cx="990600" cy="609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4069080" y="1581150"/>
            <a:ext cx="12192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Master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2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spect="1"/>
          </p:cNvSpPr>
          <p:nvPr/>
        </p:nvSpPr>
        <p:spPr>
          <a:xfrm>
            <a:off x="381000" y="819150"/>
            <a:ext cx="8382000" cy="3844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/>
              <a:t>Launch Spark job, ship transformations and data to executor nodes.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Spark SWAT : Example App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952750"/>
            <a:ext cx="2667000" cy="1752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Executor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3333750"/>
            <a:ext cx="990600" cy="609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3333750"/>
            <a:ext cx="1447800" cy="1295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CPU</a:t>
            </a:r>
            <a:endParaRPr lang="en-US" sz="1600" dirty="0"/>
          </a:p>
        </p:txBody>
      </p:sp>
      <p:cxnSp>
        <p:nvCxnSpPr>
          <p:cNvPr id="22" name="Elbow Connector 21"/>
          <p:cNvCxnSpPr>
            <a:stCxn id="79" idx="2"/>
            <a:endCxn id="3" idx="0"/>
          </p:cNvCxnSpPr>
          <p:nvPr/>
        </p:nvCxnSpPr>
        <p:spPr>
          <a:xfrm rot="5400000">
            <a:off x="2967990" y="1242060"/>
            <a:ext cx="609600" cy="28117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9" idx="2"/>
            <a:endCxn id="54" idx="0"/>
          </p:cNvCxnSpPr>
          <p:nvPr/>
        </p:nvCxnSpPr>
        <p:spPr>
          <a:xfrm rot="16200000" flipH="1">
            <a:off x="5787390" y="1234440"/>
            <a:ext cx="609600" cy="2827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9" idx="2"/>
            <a:endCxn id="47" idx="0"/>
          </p:cNvCxnSpPr>
          <p:nvPr/>
        </p:nvCxnSpPr>
        <p:spPr>
          <a:xfrm>
            <a:off x="4678680" y="2343150"/>
            <a:ext cx="762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019550"/>
            <a:ext cx="990600" cy="609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3352800" y="2952750"/>
            <a:ext cx="2667000" cy="1752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Executor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953000" y="3333750"/>
            <a:ext cx="990600" cy="609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3429000" y="3333750"/>
            <a:ext cx="1447800" cy="1295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4953000" y="4019550"/>
            <a:ext cx="990600" cy="609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6172200" y="2952750"/>
            <a:ext cx="2667000" cy="1752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Executor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7772400" y="3333750"/>
            <a:ext cx="990600" cy="609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6248400" y="3333750"/>
            <a:ext cx="1447800" cy="1295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7772400" y="4019550"/>
            <a:ext cx="990600" cy="609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4069080" y="1581150"/>
            <a:ext cx="12192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Master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85800" y="3943350"/>
            <a:ext cx="1295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/>
              <a:t>rdd</a:t>
            </a:r>
            <a:r>
              <a:rPr lang="en-US" sz="1400" dirty="0" smtClean="0"/>
              <a:t> </a:t>
            </a:r>
            <a:r>
              <a:rPr lang="en-US" sz="1400" dirty="0" err="1" smtClean="0"/>
              <a:t>Partion</a:t>
            </a:r>
            <a:r>
              <a:rPr lang="en-US" sz="1400" dirty="0" smtClean="0"/>
              <a:t> 0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3505200" y="3943350"/>
            <a:ext cx="1295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/>
              <a:t>rdd</a:t>
            </a:r>
            <a:r>
              <a:rPr lang="en-US" sz="1400" dirty="0" smtClean="0"/>
              <a:t> </a:t>
            </a:r>
            <a:r>
              <a:rPr lang="en-US" sz="1400" dirty="0" err="1" smtClean="0"/>
              <a:t>Partion</a:t>
            </a:r>
            <a:r>
              <a:rPr lang="en-US" sz="1400" dirty="0" smtClean="0"/>
              <a:t> 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324600" y="3943350"/>
            <a:ext cx="1295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/>
              <a:t>rdd</a:t>
            </a:r>
            <a:r>
              <a:rPr lang="en-US" sz="1400" dirty="0" smtClean="0"/>
              <a:t> </a:t>
            </a:r>
            <a:r>
              <a:rPr lang="en-US" sz="1400" dirty="0" err="1" smtClean="0"/>
              <a:t>Partion</a:t>
            </a:r>
            <a:r>
              <a:rPr lang="en-US" sz="1400" dirty="0" smtClean="0"/>
              <a:t> 2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343150"/>
            <a:ext cx="1262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3367"/>
                </a:solidFill>
                <a:latin typeface="Courier New"/>
                <a:cs typeface="Courier New"/>
              </a:rPr>
              <a:t>i</a:t>
            </a:r>
            <a:r>
              <a:rPr lang="en-US" sz="1400" b="1" dirty="0">
                <a:solidFill>
                  <a:srgbClr val="003367"/>
                </a:solidFill>
                <a:latin typeface="Courier New"/>
                <a:cs typeface="Courier New"/>
              </a:rPr>
              <a:t> =&gt; 2 * </a:t>
            </a:r>
            <a:r>
              <a:rPr lang="en-US" sz="1400" b="1" dirty="0" err="1">
                <a:solidFill>
                  <a:srgbClr val="003367"/>
                </a:solidFill>
                <a:latin typeface="Courier New"/>
                <a:cs typeface="Courier New"/>
              </a:rPr>
              <a:t>i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976941" y="2343150"/>
            <a:ext cx="1262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3367"/>
                </a:solidFill>
                <a:latin typeface="Courier New"/>
                <a:cs typeface="Courier New"/>
              </a:rPr>
              <a:t>i</a:t>
            </a:r>
            <a:r>
              <a:rPr lang="en-US" sz="1400" b="1" dirty="0">
                <a:solidFill>
                  <a:srgbClr val="003367"/>
                </a:solidFill>
                <a:latin typeface="Courier New"/>
                <a:cs typeface="Courier New"/>
              </a:rPr>
              <a:t> =&gt; 2 * </a:t>
            </a:r>
            <a:r>
              <a:rPr lang="en-US" sz="1400" b="1" dirty="0" err="1">
                <a:solidFill>
                  <a:srgbClr val="003367"/>
                </a:solidFill>
                <a:latin typeface="Courier New"/>
                <a:cs typeface="Courier New"/>
              </a:rPr>
              <a:t>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17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spect="1"/>
          </p:cNvSpPr>
          <p:nvPr/>
        </p:nvSpPr>
        <p:spPr>
          <a:xfrm>
            <a:off x="381000" y="819150"/>
            <a:ext cx="8382000" cy="3844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/>
              <a:t>SWAT Initialization: page-locked host buffer pre-allocation.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Spark SWAT : Example App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276350"/>
            <a:ext cx="8077200" cy="3657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Executor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315200" y="1657350"/>
            <a:ext cx="1143000" cy="15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1657350"/>
            <a:ext cx="6553200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838200" y="1962150"/>
            <a:ext cx="1447800" cy="30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/>
              <a:t>rdd</a:t>
            </a:r>
            <a:r>
              <a:rPr lang="en-US" sz="1400" dirty="0" smtClean="0"/>
              <a:t> </a:t>
            </a:r>
            <a:r>
              <a:rPr lang="en-US" sz="1400" dirty="0" err="1" smtClean="0"/>
              <a:t>Partion</a:t>
            </a:r>
            <a:r>
              <a:rPr lang="en-US" sz="1400" dirty="0" smtClean="0"/>
              <a:t> 0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315200" y="3333750"/>
            <a:ext cx="1143000" cy="15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838200" y="2876550"/>
            <a:ext cx="1447800" cy="8382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Page-Locked Input Buffers</a:t>
            </a:r>
            <a:endParaRPr lang="en-US" sz="1600" b="1" dirty="0"/>
          </a:p>
        </p:txBody>
      </p:sp>
      <p:sp>
        <p:nvSpPr>
          <p:cNvPr id="66" name="Rectangle 65"/>
          <p:cNvSpPr/>
          <p:nvPr/>
        </p:nvSpPr>
        <p:spPr>
          <a:xfrm>
            <a:off x="838200" y="3867150"/>
            <a:ext cx="1447800" cy="8382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Page-Locked Output Buffers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945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spect="1"/>
          </p:cNvSpPr>
          <p:nvPr/>
        </p:nvSpPr>
        <p:spPr>
          <a:xfrm>
            <a:off x="381000" y="819150"/>
            <a:ext cx="8382000" cy="3844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/>
              <a:t>SWAT Initialization: kernel code generation.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Spark SWAT : Example App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276350"/>
            <a:ext cx="8077200" cy="3657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Executor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315200" y="1657350"/>
            <a:ext cx="1143000" cy="15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1657350"/>
            <a:ext cx="6553200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838200" y="1962150"/>
            <a:ext cx="1447800" cy="30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/>
              <a:t>rdd</a:t>
            </a:r>
            <a:r>
              <a:rPr lang="en-US" sz="1400" dirty="0" smtClean="0"/>
              <a:t> </a:t>
            </a:r>
            <a:r>
              <a:rPr lang="en-US" sz="1400" dirty="0" err="1" smtClean="0"/>
              <a:t>Partion</a:t>
            </a:r>
            <a:r>
              <a:rPr lang="en-US" sz="1400" dirty="0" smtClean="0"/>
              <a:t> 0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2743200" y="2690158"/>
            <a:ext cx="449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static </a:t>
            </a:r>
            <a:r>
              <a:rPr lang="en-US" sz="1200" b="1" dirty="0" err="1">
                <a:solidFill>
                  <a:srgbClr val="FFFFFF"/>
                </a:solidFill>
                <a:latin typeface="Consolas"/>
                <a:cs typeface="Consolas"/>
              </a:rPr>
              <a:t>int</a:t>
            </a:r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Multiply$</a:t>
            </a:r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$anon$1__apply$mcII$sp</a:t>
            </a:r>
            <a:r>
              <a:rPr lang="en-U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</a:p>
          <a:p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     This </a:t>
            </a:r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*this, </a:t>
            </a:r>
            <a:r>
              <a:rPr lang="en-US" sz="1200" b="1" dirty="0" err="1">
                <a:solidFill>
                  <a:srgbClr val="FFFFFF"/>
                </a:solidFill>
                <a:latin typeface="Consolas"/>
                <a:cs typeface="Consolas"/>
              </a:rPr>
              <a:t>int</a:t>
            </a:r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 in</a:t>
            </a:r>
            <a:r>
              <a:rPr lang="en-U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  <a:endParaRPr lang="en-US" sz="1200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is-IS" sz="1200" b="1" dirty="0">
                <a:solidFill>
                  <a:srgbClr val="FFFFFF"/>
                </a:solidFill>
                <a:latin typeface="Consolas"/>
                <a:cs typeface="Consolas"/>
              </a:rPr>
              <a:t>   return(</a:t>
            </a:r>
            <a:r>
              <a:rPr lang="is-IS" sz="1200" b="1" u="sng" dirty="0">
                <a:solidFill>
                  <a:srgbClr val="FFFFFF"/>
                </a:solidFill>
                <a:latin typeface="Consolas"/>
                <a:cs typeface="Consolas"/>
              </a:rPr>
              <a:t>(in </a:t>
            </a:r>
            <a:r>
              <a:rPr lang="is-IS" sz="1200" b="1" u="sng" dirty="0" smtClean="0">
                <a:solidFill>
                  <a:srgbClr val="FFFFFF"/>
                </a:solidFill>
                <a:latin typeface="Consolas"/>
                <a:cs typeface="Consolas"/>
              </a:rPr>
              <a:t>* 2)</a:t>
            </a:r>
            <a:r>
              <a:rPr lang="is-IS" sz="1200" b="1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</a:p>
          <a:p>
            <a:r>
              <a:rPr lang="is-I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</a:p>
          <a:p>
            <a:endParaRPr lang="en-US" sz="1200" b="1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for </a:t>
            </a:r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sz="1200" b="1" dirty="0" err="1">
                <a:solidFill>
                  <a:srgbClr val="FFFFFF"/>
                </a:solidFill>
                <a:latin typeface="Consolas"/>
                <a:cs typeface="Consolas"/>
              </a:rPr>
              <a:t>int</a:t>
            </a:r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 = </a:t>
            </a:r>
            <a:r>
              <a:rPr lang="en-US" sz="1200" b="1" dirty="0" err="1">
                <a:solidFill>
                  <a:srgbClr val="FFFFFF"/>
                </a:solidFill>
                <a:latin typeface="Consolas"/>
                <a:cs typeface="Consolas"/>
              </a:rPr>
              <a:t>get_global_id</a:t>
            </a:r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(0); </a:t>
            </a:r>
            <a:r>
              <a:rPr lang="en-US" sz="1200" b="1" dirty="0" err="1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 &lt; N</a:t>
            </a:r>
            <a:r>
              <a:rPr lang="en-U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     </a:t>
            </a:r>
            <a:r>
              <a:rPr lang="en-US" sz="1200" b="1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 += </a:t>
            </a:r>
            <a:r>
              <a:rPr lang="en-US" sz="1200" b="1" dirty="0" err="1" smtClean="0">
                <a:solidFill>
                  <a:srgbClr val="FFFFFF"/>
                </a:solidFill>
                <a:latin typeface="Consolas"/>
                <a:cs typeface="Consolas"/>
              </a:rPr>
              <a:t>get_global_size</a:t>
            </a:r>
            <a:r>
              <a:rPr lang="en-U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(0)) {</a:t>
            </a:r>
          </a:p>
          <a:p>
            <a:r>
              <a:rPr lang="en-U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   out</a:t>
            </a:r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lang="en-US" sz="1200" b="1" dirty="0" err="1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] = Multiply$$anon$1__apply$mcII$</a:t>
            </a:r>
            <a:r>
              <a:rPr lang="en-U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sp(</a:t>
            </a:r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this</a:t>
            </a:r>
            <a:r>
              <a:rPr lang="en-U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     in0</a:t>
            </a:r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lang="en-US" sz="1200" b="1" dirty="0" err="1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1200" b="1" dirty="0">
                <a:solidFill>
                  <a:srgbClr val="FFFFFF"/>
                </a:solidFill>
                <a:latin typeface="Consolas"/>
                <a:cs typeface="Consolas"/>
              </a:rPr>
              <a:t>])</a:t>
            </a:r>
            <a:r>
              <a:rPr lang="en-U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sz="1200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sz="1200" b="1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lang="en-US" sz="1200" b="1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15200" y="3333750"/>
            <a:ext cx="1143000" cy="15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GPU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838200" y="2876550"/>
            <a:ext cx="1447800" cy="838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Page-Locked Input Buffers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838200" y="3867150"/>
            <a:ext cx="1447800" cy="838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Page-Locked Output Buffers</a:t>
            </a: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4114800" y="2004358"/>
            <a:ext cx="1415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=&gt; 2 *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endParaRPr lang="en-US" sz="1600" b="1" dirty="0">
              <a:solidFill>
                <a:srgbClr val="FFFFFF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876800" y="2385358"/>
            <a:ext cx="0" cy="30480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9687</TotalTime>
  <Words>1193</Words>
  <Application>Microsoft Macintosh PowerPoint</Application>
  <PresentationFormat>On-screen Show (16:9)</PresentationFormat>
  <Paragraphs>218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Max Grossman</cp:lastModifiedBy>
  <cp:revision>553</cp:revision>
  <dcterms:created xsi:type="dcterms:W3CDTF">2015-01-17T00:34:39Z</dcterms:created>
  <dcterms:modified xsi:type="dcterms:W3CDTF">2016-02-04T15:11:18Z</dcterms:modified>
</cp:coreProperties>
</file>