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4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8" r:id="rId4"/>
    <p:sldId id="269" r:id="rId5"/>
    <p:sldId id="267" r:id="rId6"/>
    <p:sldId id="270" r:id="rId7"/>
    <p:sldId id="272" r:id="rId8"/>
    <p:sldId id="273" r:id="rId9"/>
    <p:sldId id="274" r:id="rId10"/>
    <p:sldId id="275" r:id="rId11"/>
    <p:sldId id="278" r:id="rId12"/>
    <p:sldId id="277" r:id="rId13"/>
    <p:sldId id="279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13" autoAdjust="0"/>
    <p:restoredTop sz="94630"/>
  </p:normalViewPr>
  <p:slideViewPr>
    <p:cSldViewPr>
      <p:cViewPr varScale="1">
        <p:scale>
          <a:sx n="69" d="100"/>
          <a:sy n="69" d="100"/>
        </p:scale>
        <p:origin x="216" y="6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12/4/16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12/4/16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VR</a:t>
            </a:r>
            <a:r>
              <a:rPr lang="en-CA" baseline="0" dirty="0" smtClean="0"/>
              <a:t> is a disruptive technology.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14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Unity uses C#,</a:t>
            </a:r>
            <a:r>
              <a:rPr lang="en-CA" baseline="0" dirty="0" smtClean="0"/>
              <a:t> JS and boo while unreal uses C++ and unreal script which is derived from java and mainly used for blueprint making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057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Wwise</a:t>
            </a:r>
            <a:r>
              <a:rPr lang="en-CA" baseline="0" dirty="0" smtClean="0"/>
              <a:t> recently announced free binaural audio support for </a:t>
            </a:r>
            <a:r>
              <a:rPr lang="en-CA" baseline="0" dirty="0" err="1" smtClean="0"/>
              <a:t>vr</a:t>
            </a:r>
            <a:r>
              <a:rPr lang="en-CA" baseline="0" dirty="0" smtClean="0"/>
              <a:t> projects. Binaural (means having or relating to two ears) recordings works by </a:t>
            </a:r>
            <a:r>
              <a:rPr lang="en-CA" baseline="0" dirty="0" err="1" smtClean="0"/>
              <a:t>placeing</a:t>
            </a:r>
            <a:r>
              <a:rPr lang="en-CA" baseline="0" dirty="0" smtClean="0"/>
              <a:t> uses two microphones</a:t>
            </a:r>
            <a:r>
              <a:rPr lang="en-CA" dirty="0" smtClean="0"/>
              <a:t> arranged with the intent to create a 3-D stereo sound sensation for the listener of actually being in the room with the performers or instruments.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20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4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5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97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9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44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1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52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3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88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2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4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02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20" Type="http://schemas.openxmlformats.org/officeDocument/2006/relationships/tags" Target="../tags/tag54.xml"/><Relationship Id="rId21" Type="http://schemas.openxmlformats.org/officeDocument/2006/relationships/tags" Target="../tags/tag55.xml"/><Relationship Id="rId22" Type="http://schemas.openxmlformats.org/officeDocument/2006/relationships/tags" Target="../tags/tag56.xml"/><Relationship Id="rId23" Type="http://schemas.openxmlformats.org/officeDocument/2006/relationships/tags" Target="../tags/tag57.xml"/><Relationship Id="rId24" Type="http://schemas.openxmlformats.org/officeDocument/2006/relationships/tags" Target="../tags/tag58.xml"/><Relationship Id="rId25" Type="http://schemas.openxmlformats.org/officeDocument/2006/relationships/tags" Target="../tags/tag59.xml"/><Relationship Id="rId26" Type="http://schemas.openxmlformats.org/officeDocument/2006/relationships/tags" Target="../tags/tag60.xml"/><Relationship Id="rId27" Type="http://schemas.openxmlformats.org/officeDocument/2006/relationships/tags" Target="../tags/tag61.xml"/><Relationship Id="rId28" Type="http://schemas.openxmlformats.org/officeDocument/2006/relationships/tags" Target="../tags/tag62.xml"/><Relationship Id="rId29" Type="http://schemas.openxmlformats.org/officeDocument/2006/relationships/tags" Target="../tags/tag63.xml"/><Relationship Id="rId1" Type="http://schemas.openxmlformats.org/officeDocument/2006/relationships/tags" Target="../tags/tag35.xml"/><Relationship Id="rId2" Type="http://schemas.openxmlformats.org/officeDocument/2006/relationships/tags" Target="../tags/tag36.xml"/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tags" Target="../tags/tag39.xml"/><Relationship Id="rId30" Type="http://schemas.openxmlformats.org/officeDocument/2006/relationships/tags" Target="../tags/tag64.xml"/><Relationship Id="rId31" Type="http://schemas.openxmlformats.org/officeDocument/2006/relationships/tags" Target="../tags/tag65.xml"/><Relationship Id="rId32" Type="http://schemas.openxmlformats.org/officeDocument/2006/relationships/tags" Target="../tags/tag66.xml"/><Relationship Id="rId9" Type="http://schemas.openxmlformats.org/officeDocument/2006/relationships/tags" Target="../tags/tag43.xml"/><Relationship Id="rId6" Type="http://schemas.openxmlformats.org/officeDocument/2006/relationships/tags" Target="../tags/tag40.xml"/><Relationship Id="rId7" Type="http://schemas.openxmlformats.org/officeDocument/2006/relationships/tags" Target="../tags/tag41.xml"/><Relationship Id="rId8" Type="http://schemas.openxmlformats.org/officeDocument/2006/relationships/tags" Target="../tags/tag42.xml"/><Relationship Id="rId33" Type="http://schemas.openxmlformats.org/officeDocument/2006/relationships/tags" Target="../tags/tag67.xml"/><Relationship Id="rId34" Type="http://schemas.openxmlformats.org/officeDocument/2006/relationships/tags" Target="../tags/tag68.xml"/><Relationship Id="rId35" Type="http://schemas.openxmlformats.org/officeDocument/2006/relationships/tags" Target="../tags/tag69.xml"/><Relationship Id="rId36" Type="http://schemas.openxmlformats.org/officeDocument/2006/relationships/tags" Target="../tags/tag70.xml"/><Relationship Id="rId10" Type="http://schemas.openxmlformats.org/officeDocument/2006/relationships/tags" Target="../tags/tag44.xml"/><Relationship Id="rId11" Type="http://schemas.openxmlformats.org/officeDocument/2006/relationships/tags" Target="../tags/tag45.xml"/><Relationship Id="rId12" Type="http://schemas.openxmlformats.org/officeDocument/2006/relationships/tags" Target="../tags/tag46.xml"/><Relationship Id="rId13" Type="http://schemas.openxmlformats.org/officeDocument/2006/relationships/tags" Target="../tags/tag47.xml"/><Relationship Id="rId14" Type="http://schemas.openxmlformats.org/officeDocument/2006/relationships/tags" Target="../tags/tag48.xml"/><Relationship Id="rId15" Type="http://schemas.openxmlformats.org/officeDocument/2006/relationships/tags" Target="../tags/tag49.xml"/><Relationship Id="rId16" Type="http://schemas.openxmlformats.org/officeDocument/2006/relationships/tags" Target="../tags/tag50.xml"/><Relationship Id="rId17" Type="http://schemas.openxmlformats.org/officeDocument/2006/relationships/tags" Target="../tags/tag51.xml"/><Relationship Id="rId18" Type="http://schemas.openxmlformats.org/officeDocument/2006/relationships/tags" Target="../tags/tag52.xml"/><Relationship Id="rId19" Type="http://schemas.openxmlformats.org/officeDocument/2006/relationships/tags" Target="../tags/tag53.xml"/><Relationship Id="rId37" Type="http://schemas.openxmlformats.org/officeDocument/2006/relationships/tags" Target="../tags/tag71.xml"/><Relationship Id="rId38" Type="http://schemas.openxmlformats.org/officeDocument/2006/relationships/slideLayout" Target="../slideLayouts/slideLayout8.xml"/><Relationship Id="rId3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g"/><Relationship Id="rId7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9" Type="http://schemas.openxmlformats.org/officeDocument/2006/relationships/tags" Target="../tags/tag9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slideLayout" Target="../slideLayouts/slideLayout6.xml"/><Relationship Id="rId36" Type="http://schemas.openxmlformats.org/officeDocument/2006/relationships/image" Target="../media/image1.png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884" y="584200"/>
            <a:ext cx="9018617" cy="2000251"/>
          </a:xfrm>
        </p:spPr>
        <p:txBody>
          <a:bodyPr/>
          <a:lstStyle/>
          <a:p>
            <a:r>
              <a:rPr lang="en-US" dirty="0" smtClean="0"/>
              <a:t>VR Lab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41884" y="2616200"/>
            <a:ext cx="9018617" cy="2396976"/>
          </a:xfrm>
        </p:spPr>
        <p:txBody>
          <a:bodyPr>
            <a:normAutofit/>
          </a:bodyPr>
          <a:lstStyle/>
          <a:p>
            <a:r>
              <a:rPr lang="en-US" dirty="0" smtClean="0"/>
              <a:t>Team Members: Omar Irfan Khan, Mohammad </a:t>
            </a:r>
            <a:r>
              <a:rPr lang="en-US" dirty="0" err="1" smtClean="0"/>
              <a:t>Eyad</a:t>
            </a:r>
            <a:r>
              <a:rPr lang="en-US" dirty="0" smtClean="0"/>
              <a:t> </a:t>
            </a:r>
            <a:r>
              <a:rPr lang="en-US" dirty="0" err="1" smtClean="0"/>
              <a:t>Masoud</a:t>
            </a:r>
            <a:endParaRPr lang="en-US" dirty="0" smtClean="0"/>
          </a:p>
          <a:p>
            <a:r>
              <a:rPr lang="en-US" dirty="0" smtClean="0"/>
              <a:t>Senior design Advisor: Dr. Abdul Halim </a:t>
            </a:r>
            <a:r>
              <a:rPr lang="en-US" dirty="0" err="1" smtClean="0"/>
              <a:t>Jallad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94" y="4149080"/>
            <a:ext cx="5121796" cy="24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756" y="-1570"/>
            <a:ext cx="1041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Costs and specification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4511"/>
              </p:ext>
            </p:extLst>
          </p:nvPr>
        </p:nvGraphicFramePr>
        <p:xfrm>
          <a:off x="178956" y="583205"/>
          <a:ext cx="8568952" cy="613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336909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Calibri" charset="0"/>
                          <a:cs typeface="Arial" charset="0"/>
                        </a:rPr>
                        <a:t>Component</a:t>
                      </a:r>
                      <a:endParaRPr lang="en-US" sz="3200" b="0" dirty="0" smtClean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effectLst/>
                          <a:latin typeface="Times New Roman" charset="0"/>
                          <a:ea typeface="Calibri" charset="0"/>
                          <a:cs typeface="Arial" charset="0"/>
                        </a:rPr>
                        <a:t>Cost</a:t>
                      </a:r>
                      <a:endParaRPr lang="en-US" sz="3200" dirty="0" smtClean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/>
                </a:tc>
              </a:tr>
              <a:tr h="2681730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Calibri" charset="0"/>
                          <a:cs typeface="Times New Roman" panose="02020603050405020304" pitchFamily="18" charset="0"/>
                        </a:rPr>
                        <a:t>HTC Vive </a:t>
                      </a:r>
                      <a:r>
                        <a:rPr lang="en-US" sz="2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charset="0"/>
                          <a:cs typeface="Times New Roman" panose="02020603050405020304" pitchFamily="18" charset="0"/>
                        </a:rPr>
                        <a:t>:</a:t>
                      </a:r>
                      <a:br>
                        <a:rPr lang="en-US" sz="2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charset="0"/>
                          <a:cs typeface="Times New Roman" panose="02020603050405020304" pitchFamily="18" charset="0"/>
                        </a:rPr>
                      </a:b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Display :</a:t>
                      </a: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OLED</a:t>
                      </a: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Resolution</a:t>
                      </a:r>
                      <a:r>
                        <a:rPr lang="fr-FR" sz="22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fr-FR" sz="2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2160 x 1200</a:t>
                      </a: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Platform : Steam</a:t>
                      </a: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VR </a:t>
                      </a: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Controller : vive controller</a:t>
                      </a:r>
                      <a:br>
                        <a:rPr lang="en-US" sz="2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Tracking area : </a:t>
                      </a:r>
                      <a:r>
                        <a:rPr lang="fi-FI" sz="2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 x 15 </a:t>
                      </a:r>
                      <a:r>
                        <a:rPr lang="fi-FI" sz="22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feets</a:t>
                      </a:r>
                      <a:r>
                        <a:rPr lang="fr-FR" sz="2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Calibri" charset="0"/>
                          <a:cs typeface="Arial" charset="0"/>
                        </a:rPr>
                        <a:t>3800 AED</a:t>
                      </a:r>
                      <a:endParaRPr lang="en-US" sz="3400" dirty="0" smtClean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26699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Calibri" charset="0"/>
                          <a:cs typeface="Times New Roman" panose="02020603050405020304" pitchFamily="18" charset="0"/>
                        </a:rPr>
                        <a:t>High Specification Computer: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ea typeface="Calibri" charset="0"/>
                          <a:cs typeface="Times New Roman" panose="02020603050405020304" pitchFamily="18" charset="0"/>
                        </a:rPr>
                        <a:t>CPU:</a:t>
                      </a:r>
                      <a:r>
                        <a:rPr lang="en-US" sz="2200" dirty="0" smtClean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ea typeface="Calibri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charset="0"/>
                          <a:cs typeface="Times New Roman" panose="02020603050405020304" pitchFamily="18" charset="0"/>
                        </a:rPr>
                        <a:t>Intel Core i5-4590   equivalent or greater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ea typeface="Calibri" charset="0"/>
                          <a:cs typeface="Times New Roman" panose="02020603050405020304" pitchFamily="18" charset="0"/>
                        </a:rPr>
                        <a:t>Graphic card:</a:t>
                      </a:r>
                      <a:r>
                        <a:rPr lang="en-US" sz="2200" dirty="0" smtClean="0">
                          <a:solidFill>
                            <a:srgbClr val="1E1E1E"/>
                          </a:solidFill>
                          <a:effectLst/>
                          <a:latin typeface="Times New Roman" panose="02020603050405020304" pitchFamily="18" charset="0"/>
                          <a:ea typeface="Calibri" charset="0"/>
                          <a:cs typeface="Times New Roman" panose="02020603050405020304" pitchFamily="18" charset="0"/>
                        </a:rPr>
                        <a:t> NVIDIA GeForce GTX 970 /AMD Radeon RX 480 equivalent or greater</a:t>
                      </a:r>
                      <a:endParaRPr lang="en-US" sz="2200" dirty="0" smtClean="0">
                        <a:effectLst/>
                        <a:latin typeface="Times New Roman" panose="02020603050405020304" pitchFamily="18" charset="0"/>
                        <a:ea typeface="Calibri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solidFill>
                            <a:srgbClr val="1E1E1E"/>
                          </a:solidFill>
                          <a:effectLst/>
                          <a:latin typeface="Times New Roman" panose="02020603050405020304" pitchFamily="18" charset="0"/>
                          <a:ea typeface="Calibri" charset="0"/>
                          <a:cs typeface="Times New Roman" panose="02020603050405020304" pitchFamily="18" charset="0"/>
                        </a:rPr>
                        <a:t>Ram:</a:t>
                      </a:r>
                      <a:r>
                        <a:rPr lang="en-US" sz="2200" dirty="0" smtClean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ea typeface="Calibri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charset="0"/>
                          <a:cs typeface="Times New Roman" panose="02020603050405020304" pitchFamily="18" charset="0"/>
                        </a:rPr>
                        <a:t>4GB+ of RAM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 smtClean="0">
                          <a:effectLst/>
                          <a:latin typeface="Times New Roman" charset="0"/>
                          <a:ea typeface="Calibri" charset="0"/>
                          <a:cs typeface="Arial" charset="0"/>
                        </a:rPr>
                        <a:t>7300 AED</a:t>
                      </a:r>
                      <a:endParaRPr lang="en-US" sz="3400" dirty="0" smtClean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3" descr="../Downloads/14-vive-parts-Edit-developed-fixed2_w_6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908" y="1412776"/>
            <a:ext cx="331703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../Downloads/image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354" y="4365104"/>
            <a:ext cx="2226401" cy="21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0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9">
            <a:alphaModFix amt="2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61" y="116632"/>
            <a:ext cx="11101596" cy="72008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Future plans for </a:t>
            </a:r>
            <a:r>
              <a:rPr lang="en-US" sz="4400" dirty="0"/>
              <a:t>S</a:t>
            </a:r>
            <a:r>
              <a:rPr lang="en-US" sz="4400" dirty="0" smtClean="0">
                <a:solidFill>
                  <a:schemeClr val="tx1"/>
                </a:solidFill>
              </a:rPr>
              <a:t>enior </a:t>
            </a:r>
            <a:r>
              <a:rPr lang="en-US" sz="4400" dirty="0" smtClean="0"/>
              <a:t>II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39" name="OTLSHAPE_M_9a3e192a9eb44d9c82f4927700ae2dfa_Connector1"/>
          <p:cNvCxnSpPr/>
          <p:nvPr>
            <p:custDataLst>
              <p:tags r:id="rId1"/>
            </p:custDataLst>
          </p:nvPr>
        </p:nvCxnSpPr>
        <p:spPr>
          <a:xfrm>
            <a:off x="9129560" y="4413737"/>
            <a:ext cx="0" cy="527431"/>
          </a:xfrm>
          <a:prstGeom prst="line">
            <a:avLst/>
          </a:prstGeom>
          <a:ln w="9525" cap="flat" cmpd="sng" algn="ctr">
            <a:solidFill>
              <a:schemeClr val="accent5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M_c6bd2c47a4c24e31802478011d34109a_Connector2"/>
          <p:cNvCxnSpPr/>
          <p:nvPr>
            <p:custDataLst>
              <p:tags r:id="rId2"/>
            </p:custDataLst>
          </p:nvPr>
        </p:nvCxnSpPr>
        <p:spPr>
          <a:xfrm>
            <a:off x="7856038" y="4557543"/>
            <a:ext cx="0" cy="383625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M_c6bd2c47a4c24e31802478011d34109a_Connector1"/>
          <p:cNvCxnSpPr/>
          <p:nvPr>
            <p:custDataLst>
              <p:tags r:id="rId3"/>
            </p:custDataLst>
          </p:nvPr>
        </p:nvCxnSpPr>
        <p:spPr>
          <a:xfrm>
            <a:off x="7856038" y="3790675"/>
            <a:ext cx="0" cy="596350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M_84c43deb65b44e3e848b245d7ccc74d1_Connector3"/>
          <p:cNvCxnSpPr/>
          <p:nvPr>
            <p:custDataLst>
              <p:tags r:id="rId4"/>
            </p:custDataLst>
          </p:nvPr>
        </p:nvCxnSpPr>
        <p:spPr>
          <a:xfrm>
            <a:off x="6582516" y="4557543"/>
            <a:ext cx="0" cy="383625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M_84c43deb65b44e3e848b245d7ccc74d1_Connector2"/>
          <p:cNvCxnSpPr/>
          <p:nvPr>
            <p:custDataLst>
              <p:tags r:id="rId5"/>
            </p:custDataLst>
          </p:nvPr>
        </p:nvCxnSpPr>
        <p:spPr>
          <a:xfrm>
            <a:off x="6582516" y="4105000"/>
            <a:ext cx="0" cy="282025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M_84c43deb65b44e3e848b245d7ccc74d1_Connector1"/>
          <p:cNvCxnSpPr/>
          <p:nvPr>
            <p:custDataLst>
              <p:tags r:id="rId6"/>
            </p:custDataLst>
          </p:nvPr>
        </p:nvCxnSpPr>
        <p:spPr>
          <a:xfrm>
            <a:off x="6582516" y="3167613"/>
            <a:ext cx="0" cy="596350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M_4cb62600b8ec45d19a5ca5bc8ec54469_Connector1"/>
          <p:cNvCxnSpPr/>
          <p:nvPr>
            <p:custDataLst>
              <p:tags r:id="rId7"/>
            </p:custDataLst>
          </p:nvPr>
        </p:nvCxnSpPr>
        <p:spPr>
          <a:xfrm>
            <a:off x="5733501" y="4498996"/>
            <a:ext cx="0" cy="44217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M_b84be55c6d5f44c792136d1b886e7d85_Connector1"/>
          <p:cNvCxnSpPr/>
          <p:nvPr>
            <p:custDataLst>
              <p:tags r:id="rId8"/>
            </p:custDataLst>
          </p:nvPr>
        </p:nvCxnSpPr>
        <p:spPr>
          <a:xfrm>
            <a:off x="4459979" y="3961194"/>
            <a:ext cx="0" cy="979974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M_daca876becfe4fa7828ec318e38e6120_Connector1"/>
          <p:cNvCxnSpPr/>
          <p:nvPr>
            <p:custDataLst>
              <p:tags r:id="rId9"/>
            </p:custDataLst>
          </p:nvPr>
        </p:nvCxnSpPr>
        <p:spPr>
          <a:xfrm>
            <a:off x="3610964" y="3423391"/>
            <a:ext cx="0" cy="1517777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TLSHAPE_TB_00000000000000000000000000000000_LeftEndCaps"/>
          <p:cNvSpPr txBox="1"/>
          <p:nvPr>
            <p:custDataLst>
              <p:tags r:id="rId10"/>
            </p:custDataLst>
          </p:nvPr>
        </p:nvSpPr>
        <p:spPr>
          <a:xfrm>
            <a:off x="448367" y="4992136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dirty="0" smtClean="0">
                <a:solidFill>
                  <a:schemeClr val="accent2"/>
                </a:solidFill>
                <a:latin typeface="Calibri"/>
              </a:rPr>
              <a:t>2017</a:t>
            </a:r>
            <a:endParaRPr lang="en-US" b="1" spc="-38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49" name="OTLSHAPE_TB_00000000000000000000000000000000_RightEndCaps"/>
          <p:cNvSpPr txBox="1"/>
          <p:nvPr>
            <p:custDataLst>
              <p:tags r:id="rId11"/>
            </p:custDataLst>
          </p:nvPr>
        </p:nvSpPr>
        <p:spPr>
          <a:xfrm>
            <a:off x="10833769" y="4932384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Calibri"/>
              </a:rPr>
              <a:t>2017</a:t>
            </a:r>
            <a:endParaRPr lang="en-US" b="1" spc="-38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50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1125860" y="4941168"/>
            <a:ext cx="9577064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TB_00000000000000000000000000000000_TimescaleInterval1"/>
          <p:cNvSpPr txBox="1"/>
          <p:nvPr>
            <p:custDataLst>
              <p:tags r:id="rId13"/>
            </p:custDataLst>
          </p:nvPr>
        </p:nvSpPr>
        <p:spPr>
          <a:xfrm>
            <a:off x="1909440" y="5038641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/>
              </a:rPr>
              <a:t>Jan</a:t>
            </a:r>
            <a:endParaRPr lang="en-US" sz="1200" spc="-20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52" name="OTLSHAPE_TB_00000000000000000000000000000000_Separator1"/>
          <p:cNvCxnSpPr/>
          <p:nvPr>
            <p:custDataLst>
              <p:tags r:id="rId14"/>
            </p:custDataLst>
          </p:nvPr>
        </p:nvCxnSpPr>
        <p:spPr>
          <a:xfrm>
            <a:off x="3725901" y="5030068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TLSHAPE_TB_00000000000000000000000000000000_TimescaleInterval2"/>
          <p:cNvSpPr txBox="1"/>
          <p:nvPr>
            <p:custDataLst>
              <p:tags r:id="rId15"/>
            </p:custDataLst>
          </p:nvPr>
        </p:nvSpPr>
        <p:spPr>
          <a:xfrm>
            <a:off x="3789402" y="5038641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/>
              </a:rPr>
              <a:t>Feb</a:t>
            </a:r>
            <a:endParaRPr lang="en-US" sz="1200" spc="-18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54" name="OTLSHAPE_TB_00000000000000000000000000000000_Separator2"/>
          <p:cNvCxnSpPr/>
          <p:nvPr>
            <p:custDataLst>
              <p:tags r:id="rId16"/>
            </p:custDataLst>
          </p:nvPr>
        </p:nvCxnSpPr>
        <p:spPr>
          <a:xfrm>
            <a:off x="5423931" y="5030068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TLSHAPE_TB_00000000000000000000000000000000_TimescaleInterval3"/>
          <p:cNvSpPr txBox="1"/>
          <p:nvPr>
            <p:custDataLst>
              <p:tags r:id="rId17"/>
            </p:custDataLst>
          </p:nvPr>
        </p:nvSpPr>
        <p:spPr>
          <a:xfrm>
            <a:off x="5487431" y="5038641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/>
              </a:rPr>
              <a:t>Mar</a:t>
            </a:r>
            <a:endParaRPr lang="en-US" sz="1200" spc="-18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56" name="OTLSHAPE_TB_00000000000000000000000000000000_Separator3"/>
          <p:cNvCxnSpPr/>
          <p:nvPr>
            <p:custDataLst>
              <p:tags r:id="rId18"/>
            </p:custDataLst>
          </p:nvPr>
        </p:nvCxnSpPr>
        <p:spPr>
          <a:xfrm>
            <a:off x="7303892" y="5030068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TLSHAPE_TB_00000000000000000000000000000000_TimescaleInterval4"/>
          <p:cNvSpPr txBox="1"/>
          <p:nvPr>
            <p:custDataLst>
              <p:tags r:id="rId19"/>
            </p:custDataLst>
          </p:nvPr>
        </p:nvSpPr>
        <p:spPr>
          <a:xfrm>
            <a:off x="7367393" y="5038641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/>
              </a:rPr>
              <a:t>Apr</a:t>
            </a:r>
            <a:endParaRPr lang="en-US" sz="1200" spc="-18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8" name="OTLSHAPE_M_daca876becfe4fa7828ec318e38e6120_Title"/>
          <p:cNvSpPr txBox="1"/>
          <p:nvPr>
            <p:custDataLst>
              <p:tags r:id="rId20"/>
            </p:custDataLst>
          </p:nvPr>
        </p:nvSpPr>
        <p:spPr>
          <a:xfrm>
            <a:off x="1701289" y="2986298"/>
            <a:ext cx="350828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b="1" spc="-2" dirty="0" smtClean="0">
                <a:solidFill>
                  <a:schemeClr val="dk1"/>
                </a:solidFill>
                <a:latin typeface="Calibri"/>
              </a:rPr>
              <a:t>Learn about Blender and how to use it</a:t>
            </a:r>
            <a:endParaRPr lang="en-US" sz="1600" b="1" spc="-2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OTLSHAPE_M_daca876becfe4fa7828ec318e38e6120_Date"/>
          <p:cNvSpPr txBox="1"/>
          <p:nvPr>
            <p:custDataLst>
              <p:tags r:id="rId21"/>
            </p:custDataLst>
          </p:nvPr>
        </p:nvSpPr>
        <p:spPr>
          <a:xfrm>
            <a:off x="2335167" y="3290574"/>
            <a:ext cx="965054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spc="-8" dirty="0" smtClean="0">
                <a:solidFill>
                  <a:srgbClr val="1F497E"/>
                </a:solidFill>
                <a:latin typeface="Calibri"/>
              </a:rPr>
              <a:t>1/29/2017</a:t>
            </a:r>
            <a:endParaRPr lang="en-US" sz="15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0" name="OTLSHAPE_M_daca876becfe4fa7828ec318e38e6120_Shape"/>
          <p:cNvSpPr/>
          <p:nvPr>
            <p:custDataLst>
              <p:tags r:id="rId22"/>
            </p:custDataLst>
          </p:nvPr>
        </p:nvSpPr>
        <p:spPr>
          <a:xfrm rot="16200000">
            <a:off x="3636364" y="3423391"/>
            <a:ext cx="165100" cy="1651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TLSHAPE_M_b84be55c6d5f44c792136d1b886e7d85_Title"/>
          <p:cNvSpPr txBox="1"/>
          <p:nvPr>
            <p:custDataLst>
              <p:tags r:id="rId23"/>
            </p:custDataLst>
          </p:nvPr>
        </p:nvSpPr>
        <p:spPr>
          <a:xfrm>
            <a:off x="3691488" y="3502394"/>
            <a:ext cx="2834987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b="1" dirty="0">
                <a:solidFill>
                  <a:schemeClr val="dk1"/>
                </a:solidFill>
              </a:rPr>
              <a:t>Use </a:t>
            </a:r>
            <a:r>
              <a:rPr lang="en-US" sz="1500" b="1" dirty="0" smtClean="0">
                <a:solidFill>
                  <a:schemeClr val="dk1"/>
                </a:solidFill>
              </a:rPr>
              <a:t>Blender </a:t>
            </a:r>
            <a:r>
              <a:rPr lang="en-US" sz="1500" b="1" dirty="0">
                <a:solidFill>
                  <a:schemeClr val="dk1"/>
                </a:solidFill>
              </a:rPr>
              <a:t>to make the </a:t>
            </a:r>
            <a:r>
              <a:rPr lang="en-US" sz="1500" b="1" dirty="0" smtClean="0">
                <a:solidFill>
                  <a:schemeClr val="dk1"/>
                </a:solidFill>
              </a:rPr>
              <a:t>laboratory</a:t>
            </a:r>
            <a:endParaRPr lang="en-US" sz="15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OTLSHAPE_M_b84be55c6d5f44c792136d1b886e7d85_Date"/>
          <p:cNvSpPr txBox="1"/>
          <p:nvPr>
            <p:custDataLst>
              <p:tags r:id="rId24"/>
            </p:custDataLst>
          </p:nvPr>
        </p:nvSpPr>
        <p:spPr>
          <a:xfrm>
            <a:off x="4807622" y="3874168"/>
            <a:ext cx="1019522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spc="-8" dirty="0" smtClean="0">
                <a:solidFill>
                  <a:srgbClr val="1F497E"/>
                </a:solidFill>
                <a:latin typeface="Calibri"/>
              </a:rPr>
              <a:t>2/12/2017</a:t>
            </a:r>
            <a:endParaRPr lang="en-US" sz="15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3" name="OTLSHAPE_M_b84be55c6d5f44c792136d1b886e7d85_Shape"/>
          <p:cNvSpPr/>
          <p:nvPr>
            <p:custDataLst>
              <p:tags r:id="rId25"/>
            </p:custDataLst>
          </p:nvPr>
        </p:nvSpPr>
        <p:spPr>
          <a:xfrm rot="16200000">
            <a:off x="4485379" y="3961194"/>
            <a:ext cx="165100" cy="165100"/>
          </a:xfrm>
          <a:prstGeom prst="flowChartMerg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TLSHAPE_M_4cb62600b8ec45d19a5ca5bc8ec54469_Title"/>
          <p:cNvSpPr txBox="1"/>
          <p:nvPr>
            <p:custDataLst>
              <p:tags r:id="rId26"/>
            </p:custDataLst>
          </p:nvPr>
        </p:nvSpPr>
        <p:spPr>
          <a:xfrm>
            <a:off x="5878388" y="4121620"/>
            <a:ext cx="1947336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b="1" dirty="0" smtClean="0">
                <a:solidFill>
                  <a:schemeClr val="dk1"/>
                </a:solidFill>
              </a:rPr>
              <a:t>Use Audacity/</a:t>
            </a:r>
            <a:r>
              <a:rPr lang="en-US" sz="1500" b="1" dirty="0" err="1" smtClean="0">
                <a:solidFill>
                  <a:schemeClr val="dk1"/>
                </a:solidFill>
              </a:rPr>
              <a:t>Wwise</a:t>
            </a:r>
            <a:r>
              <a:rPr lang="en-US" sz="1500" b="1" dirty="0" smtClean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to make the </a:t>
            </a:r>
            <a:r>
              <a:rPr lang="en-US" sz="1500" b="1" dirty="0" smtClean="0">
                <a:solidFill>
                  <a:schemeClr val="dk1"/>
                </a:solidFill>
              </a:rPr>
              <a:t>audio </a:t>
            </a:r>
            <a:r>
              <a:rPr lang="en-US" sz="1500" b="1" dirty="0">
                <a:solidFill>
                  <a:schemeClr val="dk1"/>
                </a:solidFill>
              </a:rPr>
              <a:t>files</a:t>
            </a:r>
          </a:p>
        </p:txBody>
      </p:sp>
      <p:sp>
        <p:nvSpPr>
          <p:cNvPr id="65" name="OTLSHAPE_M_4cb62600b8ec45d19a5ca5bc8ec54469_Date"/>
          <p:cNvSpPr txBox="1"/>
          <p:nvPr>
            <p:custDataLst>
              <p:tags r:id="rId27"/>
            </p:custDataLst>
          </p:nvPr>
        </p:nvSpPr>
        <p:spPr>
          <a:xfrm>
            <a:off x="6089158" y="4599199"/>
            <a:ext cx="1023827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spc="-8" dirty="0" smtClean="0">
                <a:solidFill>
                  <a:srgbClr val="1F497E"/>
                </a:solidFill>
                <a:latin typeface="Calibri"/>
              </a:rPr>
              <a:t>3/5/2017</a:t>
            </a:r>
            <a:endParaRPr lang="en-US" sz="15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6" name="OTLSHAPE_M_4cb62600b8ec45d19a5ca5bc8ec54469_Shape"/>
          <p:cNvSpPr/>
          <p:nvPr>
            <p:custDataLst>
              <p:tags r:id="rId28"/>
            </p:custDataLst>
          </p:nvPr>
        </p:nvSpPr>
        <p:spPr>
          <a:xfrm rot="16200000">
            <a:off x="5758901" y="4498996"/>
            <a:ext cx="165100" cy="165100"/>
          </a:xfrm>
          <a:prstGeom prst="flowChartMerg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M_84c43deb65b44e3e848b245d7ccc74d1_Title"/>
          <p:cNvSpPr txBox="1"/>
          <p:nvPr>
            <p:custDataLst>
              <p:tags r:id="rId29"/>
            </p:custDataLst>
          </p:nvPr>
        </p:nvSpPr>
        <p:spPr>
          <a:xfrm>
            <a:off x="5492180" y="2692672"/>
            <a:ext cx="3970166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b="1" dirty="0">
                <a:solidFill>
                  <a:schemeClr val="dk1"/>
                </a:solidFill>
              </a:rPr>
              <a:t>Transferring these sound files and objects to </a:t>
            </a:r>
            <a:r>
              <a:rPr lang="en-US" sz="1500" b="1" dirty="0" smtClean="0">
                <a:solidFill>
                  <a:schemeClr val="dk1"/>
                </a:solidFill>
              </a:rPr>
              <a:t>Unity</a:t>
            </a:r>
            <a:endParaRPr lang="en-US" sz="15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OTLSHAPE_M_84c43deb65b44e3e848b245d7ccc74d1_Date"/>
          <p:cNvSpPr txBox="1"/>
          <p:nvPr>
            <p:custDataLst>
              <p:tags r:id="rId30"/>
            </p:custDataLst>
          </p:nvPr>
        </p:nvSpPr>
        <p:spPr>
          <a:xfrm>
            <a:off x="6829057" y="2964007"/>
            <a:ext cx="1076672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spc="-8" dirty="0" smtClean="0">
                <a:solidFill>
                  <a:srgbClr val="1F497E"/>
                </a:solidFill>
                <a:latin typeface="Calibri"/>
              </a:rPr>
              <a:t>3/19/2017</a:t>
            </a:r>
            <a:endParaRPr lang="en-US" sz="15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9" name="OTLSHAPE_M_84c43deb65b44e3e848b245d7ccc74d1_Shape"/>
          <p:cNvSpPr/>
          <p:nvPr>
            <p:custDataLst>
              <p:tags r:id="rId31"/>
            </p:custDataLst>
          </p:nvPr>
        </p:nvSpPr>
        <p:spPr>
          <a:xfrm rot="16200000">
            <a:off x="6607916" y="3167613"/>
            <a:ext cx="165100" cy="165100"/>
          </a:xfrm>
          <a:prstGeom prst="flowChartMerg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TLSHAPE_M_c6bd2c47a4c24e31802478011d34109a_Date"/>
          <p:cNvSpPr txBox="1"/>
          <p:nvPr>
            <p:custDataLst>
              <p:tags r:id="rId32"/>
            </p:custDataLst>
          </p:nvPr>
        </p:nvSpPr>
        <p:spPr>
          <a:xfrm>
            <a:off x="8078288" y="3909277"/>
            <a:ext cx="993428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spc="-8" dirty="0" smtClean="0">
                <a:solidFill>
                  <a:srgbClr val="1F497E"/>
                </a:solidFill>
                <a:latin typeface="Calibri"/>
              </a:rPr>
              <a:t>4/9/2017</a:t>
            </a:r>
            <a:endParaRPr lang="en-US" sz="15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1" name="OTLSHAPE_M_c6bd2c47a4c24e31802478011d34109a_Shape"/>
          <p:cNvSpPr/>
          <p:nvPr>
            <p:custDataLst>
              <p:tags r:id="rId33"/>
            </p:custDataLst>
          </p:nvPr>
        </p:nvSpPr>
        <p:spPr>
          <a:xfrm rot="16200000">
            <a:off x="7881438" y="3790675"/>
            <a:ext cx="165100" cy="165100"/>
          </a:xfrm>
          <a:prstGeom prst="flowChartMerge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TLSHAPE_M_9a3e192a9eb44d9c82f4927700ae2dfa_Shape"/>
          <p:cNvSpPr/>
          <p:nvPr>
            <p:custDataLst>
              <p:tags r:id="rId34"/>
            </p:custDataLst>
          </p:nvPr>
        </p:nvSpPr>
        <p:spPr>
          <a:xfrm rot="16200000">
            <a:off x="9154960" y="4413737"/>
            <a:ext cx="165100" cy="165100"/>
          </a:xfrm>
          <a:prstGeom prst="flowChartMerg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TLSHAPE_M_c6bd2c47a4c24e31802478011d34109a_Title"/>
          <p:cNvSpPr txBox="1"/>
          <p:nvPr>
            <p:custDataLst>
              <p:tags r:id="rId35"/>
            </p:custDataLst>
          </p:nvPr>
        </p:nvSpPr>
        <p:spPr>
          <a:xfrm>
            <a:off x="7353603" y="3290479"/>
            <a:ext cx="2442797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b="1" dirty="0" smtClean="0">
                <a:solidFill>
                  <a:schemeClr val="dk1"/>
                </a:solidFill>
                <a:latin typeface="Calibri"/>
              </a:rPr>
              <a:t>Implement the lighting, sprites and appropriates physics</a:t>
            </a:r>
            <a:endParaRPr lang="en-US" sz="15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OTLSHAPE_M_9a3e192a9eb44d9c82f4927700ae2dfa_Title"/>
          <p:cNvSpPr txBox="1"/>
          <p:nvPr>
            <p:custDataLst>
              <p:tags r:id="rId36"/>
            </p:custDataLst>
          </p:nvPr>
        </p:nvSpPr>
        <p:spPr>
          <a:xfrm>
            <a:off x="8784543" y="4140109"/>
            <a:ext cx="183138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b="1" spc="-8" dirty="0" smtClean="0">
                <a:solidFill>
                  <a:schemeClr val="dk1"/>
                </a:solidFill>
                <a:latin typeface="Calibri"/>
              </a:rPr>
              <a:t>Testing the prototype</a:t>
            </a:r>
            <a:endParaRPr lang="en-US" sz="1600" b="1" spc="-8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OTLSHAPE_M_9a3e192a9eb44d9c82f4927700ae2dfa_Date"/>
          <p:cNvSpPr txBox="1"/>
          <p:nvPr>
            <p:custDataLst>
              <p:tags r:id="rId37"/>
            </p:custDataLst>
          </p:nvPr>
        </p:nvSpPr>
        <p:spPr>
          <a:xfrm>
            <a:off x="9357442" y="4407011"/>
            <a:ext cx="891122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spc="-8" dirty="0" smtClean="0">
                <a:solidFill>
                  <a:srgbClr val="1F497E"/>
                </a:solidFill>
                <a:latin typeface="Calibri"/>
              </a:rPr>
              <a:t>4/30/2017</a:t>
            </a:r>
            <a:endParaRPr lang="en-US" sz="1500" spc="-8" dirty="0">
              <a:solidFill>
                <a:srgbClr val="1F497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31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772" y="2924944"/>
            <a:ext cx="11305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/>
              <a:t>Thank you For Listening!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1517244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49796" y="1"/>
            <a:ext cx="8532178" cy="90872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Outline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49796" y="1556792"/>
            <a:ext cx="8532178" cy="36152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Background</a:t>
            </a:r>
          </a:p>
          <a:p>
            <a:r>
              <a:rPr lang="en-US" sz="3200" dirty="0" smtClean="0"/>
              <a:t>Problem Definition</a:t>
            </a:r>
          </a:p>
          <a:p>
            <a:r>
              <a:rPr lang="en-US" sz="3200" dirty="0" smtClean="0"/>
              <a:t>Design Specifications</a:t>
            </a:r>
          </a:p>
          <a:p>
            <a:r>
              <a:rPr lang="en-US" sz="3200" dirty="0" smtClean="0"/>
              <a:t>Project Management</a:t>
            </a:r>
          </a:p>
          <a:p>
            <a:r>
              <a:rPr lang="en-US" sz="3200" dirty="0" smtClean="0"/>
              <a:t>Costs</a:t>
            </a:r>
          </a:p>
          <a:p>
            <a:r>
              <a:rPr lang="en-US" sz="3200" dirty="0" smtClean="0"/>
              <a:t>Plans for Senior II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bg2">
                <a:tint val="90000"/>
                <a:satMod val="92000"/>
                <a:lumMod val="96000"/>
                <a:alpha val="56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57455"/>
            <a:ext cx="8532178" cy="1507067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780" y="1564522"/>
            <a:ext cx="4896544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Virtual Reality (VR) is the use of computer technology to create a simulated environment</a:t>
            </a:r>
          </a:p>
          <a:p>
            <a:r>
              <a:rPr lang="en-US" sz="2400" dirty="0" smtClean="0"/>
              <a:t>VR tries to simulate as many of our senses as possible such as vision, hearing, touch and even smell. 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1063094"/>
            <a:ext cx="4620572" cy="26007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65" y="3573016"/>
            <a:ext cx="5244455" cy="29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chemeClr val="bg2">
                <a:tint val="90000"/>
                <a:satMod val="92000"/>
                <a:lumMod val="96000"/>
                <a:alpha val="56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93812" y="173455"/>
            <a:ext cx="8532178" cy="1507067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812" y="1600415"/>
            <a:ext cx="5523601" cy="2509025"/>
          </a:xfrm>
        </p:spPr>
        <p:txBody>
          <a:bodyPr>
            <a:noAutofit/>
          </a:bodyPr>
          <a:lstStyle/>
          <a:p>
            <a:r>
              <a:rPr lang="en-CA" sz="2400" dirty="0" smtClean="0"/>
              <a:t>There are only three universities besides AURAK that teach petroleum engineering in all of UAE.</a:t>
            </a:r>
          </a:p>
          <a:p>
            <a:r>
              <a:rPr lang="en-CA" sz="2400" dirty="0" smtClean="0"/>
              <a:t>One of the requirements to teach petroleum engineering at an undergraduate level is to have a suitable laboratory fitted with the right apparatus</a:t>
            </a:r>
            <a:endParaRPr lang="en-CA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91" y="901552"/>
            <a:ext cx="4193749" cy="26714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883" y="5877272"/>
            <a:ext cx="4404852" cy="7918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291" y="3615565"/>
            <a:ext cx="4396036" cy="987751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chemeClr val="tx2"/>
            </a:extrusion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291" y="4746729"/>
            <a:ext cx="4560649" cy="8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chemeClr val="bg2">
                <a:tint val="90000"/>
                <a:satMod val="92000"/>
                <a:lumMod val="96000"/>
                <a:alpha val="56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33" y="85979"/>
            <a:ext cx="8532178" cy="1507067"/>
          </a:xfrm>
        </p:spPr>
        <p:txBody>
          <a:bodyPr/>
          <a:lstStyle/>
          <a:p>
            <a:r>
              <a:rPr lang="en-US" dirty="0" smtClean="0"/>
              <a:t>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9796" y="1844824"/>
            <a:ext cx="39391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Design is divided into 3 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Game Engine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Object/Asset Creation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Audio Effects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19" y="476672"/>
            <a:ext cx="759414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3" y="201859"/>
            <a:ext cx="8350939" cy="923552"/>
          </a:xfrm>
        </p:spPr>
        <p:txBody>
          <a:bodyPr/>
          <a:lstStyle/>
          <a:p>
            <a:r>
              <a:rPr lang="en-CA" dirty="0" smtClean="0"/>
              <a:t>Game Engine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687" y="1772816"/>
            <a:ext cx="5053685" cy="3777622"/>
          </a:xfrm>
        </p:spPr>
        <p:txBody>
          <a:bodyPr>
            <a:normAutofit/>
          </a:bodyPr>
          <a:lstStyle/>
          <a:p>
            <a:r>
              <a:rPr lang="en-CA" sz="2400" dirty="0" smtClean="0"/>
              <a:t>Unity has a great asset store and provides real time global illumination and has a built in audio mixer. </a:t>
            </a:r>
          </a:p>
          <a:p>
            <a:r>
              <a:rPr lang="en-CA" sz="2400" dirty="0" smtClean="0"/>
              <a:t>Unity uses C#, JavaScript and boo where as Unreal uses unreal script and is mainly used for blueprint making.</a:t>
            </a:r>
            <a:endParaRPr lang="en-CA" sz="2400" dirty="0"/>
          </a:p>
          <a:p>
            <a:r>
              <a:rPr lang="en-CA" sz="2400" dirty="0" smtClean="0"/>
              <a:t>Alternatives: we can use </a:t>
            </a:r>
            <a:r>
              <a:rPr lang="en-CA" sz="2400" dirty="0" err="1" smtClean="0"/>
              <a:t>CryEngine</a:t>
            </a:r>
            <a:r>
              <a:rPr lang="en-CA" sz="2400" dirty="0" smtClean="0"/>
              <a:t>, Amazon </a:t>
            </a:r>
            <a:r>
              <a:rPr lang="en-CA" sz="2400" dirty="0"/>
              <a:t>L</a:t>
            </a:r>
            <a:r>
              <a:rPr lang="en-CA" sz="2400" dirty="0" smtClean="0"/>
              <a:t>umberyard or Unreal.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84" y="217075"/>
            <a:ext cx="3384224" cy="1229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33" y="162209"/>
            <a:ext cx="2347541" cy="1487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538" y="1609353"/>
            <a:ext cx="3720246" cy="17691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03" y="3541084"/>
            <a:ext cx="4839072" cy="234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2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3" y="188640"/>
            <a:ext cx="7946336" cy="69319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Object/Asset Creation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1815823"/>
            <a:ext cx="5068526" cy="3777622"/>
          </a:xfrm>
        </p:spPr>
        <p:txBody>
          <a:bodyPr>
            <a:noAutofit/>
          </a:bodyPr>
          <a:lstStyle/>
          <a:p>
            <a:r>
              <a:rPr lang="en-CA" sz="2400" dirty="0" smtClean="0"/>
              <a:t>Use blender to create the apparatus and export it to the game engine. </a:t>
            </a:r>
          </a:p>
          <a:p>
            <a:r>
              <a:rPr lang="en-CA" sz="2400" dirty="0" smtClean="0"/>
              <a:t>Blender boasts photorealistic rendering, fast rigging, UV wrapping, fluid and smoke simulation etc.</a:t>
            </a:r>
          </a:p>
          <a:p>
            <a:r>
              <a:rPr lang="en-CA" sz="2400" dirty="0" smtClean="0"/>
              <a:t>Alternatives: Maya, </a:t>
            </a:r>
            <a:r>
              <a:rPr lang="en-CA" sz="2400" dirty="0" err="1" smtClean="0"/>
              <a:t>Zbrush</a:t>
            </a:r>
            <a:r>
              <a:rPr lang="en-CA" sz="2400" dirty="0" smtClean="0"/>
              <a:t> and </a:t>
            </a:r>
            <a:r>
              <a:rPr lang="en-CA" sz="2400" dirty="0" err="1" smtClean="0"/>
              <a:t>Sculptris</a:t>
            </a:r>
            <a:r>
              <a:rPr lang="en-CA" sz="24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365126"/>
            <a:ext cx="4251008" cy="1328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342264"/>
            <a:ext cx="2696850" cy="134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268" y="1484784"/>
            <a:ext cx="1747594" cy="1747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21" y="3429000"/>
            <a:ext cx="3120338" cy="2174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01" y="3429001"/>
            <a:ext cx="2997019" cy="21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3" y="201857"/>
            <a:ext cx="7514288" cy="48394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Audio Effects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1825625"/>
            <a:ext cx="6274475" cy="3777622"/>
          </a:xfrm>
        </p:spPr>
        <p:txBody>
          <a:bodyPr>
            <a:noAutofit/>
          </a:bodyPr>
          <a:lstStyle/>
          <a:p>
            <a:r>
              <a:rPr lang="en-CA" sz="2400" dirty="0" smtClean="0"/>
              <a:t>Audacity and  </a:t>
            </a:r>
            <a:r>
              <a:rPr lang="en-CA" sz="2400" dirty="0" err="1" smtClean="0"/>
              <a:t>AudioKinetics</a:t>
            </a:r>
            <a:r>
              <a:rPr lang="en-CA" sz="2400" dirty="0" smtClean="0"/>
              <a:t> </a:t>
            </a:r>
            <a:r>
              <a:rPr lang="en-CA" sz="2400" dirty="0" err="1" smtClean="0"/>
              <a:t>Wwise</a:t>
            </a:r>
            <a:r>
              <a:rPr lang="en-CA" sz="2400" dirty="0" smtClean="0"/>
              <a:t> are both excellent </a:t>
            </a:r>
            <a:r>
              <a:rPr lang="en-CA" sz="2400" dirty="0" err="1" smtClean="0"/>
              <a:t>softwares</a:t>
            </a:r>
            <a:r>
              <a:rPr lang="en-CA" sz="2400" dirty="0" smtClean="0"/>
              <a:t> for producing audio effects. However, Audacity is free and </a:t>
            </a:r>
            <a:r>
              <a:rPr lang="en-CA" sz="2400" dirty="0" err="1" smtClean="0"/>
              <a:t>Wwise</a:t>
            </a:r>
            <a:r>
              <a:rPr lang="en-CA" sz="2400" dirty="0" smtClean="0"/>
              <a:t> has a catch.</a:t>
            </a:r>
          </a:p>
          <a:p>
            <a:endParaRPr lang="en-CA" sz="2400" dirty="0"/>
          </a:p>
          <a:p>
            <a:r>
              <a:rPr lang="en-CA" sz="2400" dirty="0" smtClean="0"/>
              <a:t>Alternatives: </a:t>
            </a:r>
            <a:r>
              <a:rPr lang="en-CA" sz="2400" dirty="0" err="1" smtClean="0"/>
              <a:t>OcenAudio</a:t>
            </a:r>
            <a:r>
              <a:rPr lang="en-CA" sz="2400" dirty="0" smtClean="0"/>
              <a:t>, Adobe Audition and </a:t>
            </a:r>
            <a:r>
              <a:rPr lang="en-CA" sz="2400" dirty="0" err="1" smtClean="0"/>
              <a:t>Wavosaur</a:t>
            </a:r>
            <a:r>
              <a:rPr lang="en-CA" sz="2400" dirty="0" smtClean="0"/>
              <a:t>.</a:t>
            </a:r>
            <a:endParaRPr lang="en-CA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1228896"/>
            <a:ext cx="3019450" cy="1193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428" y="19508"/>
            <a:ext cx="4629150" cy="128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24" y="2708920"/>
            <a:ext cx="4846550" cy="32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7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6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8913" y="232377"/>
            <a:ext cx="7855627" cy="6768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cxnSp>
        <p:nvCxnSpPr>
          <p:cNvPr id="75" name="OTLSHAPE_M_b368011ab5934c169f5cf37bcd6dcb3a_Connector1"/>
          <p:cNvCxnSpPr/>
          <p:nvPr>
            <p:custDataLst>
              <p:tags r:id="rId1"/>
            </p:custDataLst>
          </p:nvPr>
        </p:nvCxnSpPr>
        <p:spPr>
          <a:xfrm>
            <a:off x="8591578" y="4413138"/>
            <a:ext cx="0" cy="960078"/>
          </a:xfrm>
          <a:prstGeom prst="line">
            <a:avLst/>
          </a:prstGeom>
          <a:ln w="9525" cap="flat" cmpd="sng" algn="ctr">
            <a:solidFill>
              <a:schemeClr val="accent5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M_025da21ab831495ba66e90f4f6016590_Connector2"/>
          <p:cNvCxnSpPr/>
          <p:nvPr>
            <p:custDataLst>
              <p:tags r:id="rId2"/>
            </p:custDataLst>
          </p:nvPr>
        </p:nvCxnSpPr>
        <p:spPr>
          <a:xfrm>
            <a:off x="7613864" y="4976891"/>
            <a:ext cx="0" cy="396325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M_025da21ab831495ba66e90f4f6016590_Connector1"/>
          <p:cNvCxnSpPr/>
          <p:nvPr>
            <p:custDataLst>
              <p:tags r:id="rId3"/>
            </p:custDataLst>
          </p:nvPr>
        </p:nvCxnSpPr>
        <p:spPr>
          <a:xfrm>
            <a:off x="7613864" y="3351080"/>
            <a:ext cx="0" cy="1455293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M_5d7488cfb8684ce2b5a1e8a1d6719f9a_Connector2"/>
          <p:cNvCxnSpPr/>
          <p:nvPr>
            <p:custDataLst>
              <p:tags r:id="rId4"/>
            </p:custDataLst>
          </p:nvPr>
        </p:nvCxnSpPr>
        <p:spPr>
          <a:xfrm>
            <a:off x="6697257" y="4976891"/>
            <a:ext cx="0" cy="396325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OTLSHAPE_M_5d7488cfb8684ce2b5a1e8a1d6719f9a_Connector1"/>
          <p:cNvCxnSpPr/>
          <p:nvPr>
            <p:custDataLst>
              <p:tags r:id="rId5"/>
            </p:custDataLst>
          </p:nvPr>
        </p:nvCxnSpPr>
        <p:spPr>
          <a:xfrm>
            <a:off x="6697257" y="2630058"/>
            <a:ext cx="0" cy="2176314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OTLSHAPE_M_ca972a2251fc403fa65c0088b79dbfde_Connector1"/>
          <p:cNvCxnSpPr/>
          <p:nvPr>
            <p:custDataLst>
              <p:tags r:id="rId6"/>
            </p:custDataLst>
          </p:nvPr>
        </p:nvCxnSpPr>
        <p:spPr>
          <a:xfrm>
            <a:off x="5414008" y="4924694"/>
            <a:ext cx="0" cy="44852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OTLSHAPE_M_cae6999e37cf47b7b2b28fb8f3f4eb11_Connector2"/>
          <p:cNvCxnSpPr/>
          <p:nvPr>
            <p:custDataLst>
              <p:tags r:id="rId7"/>
            </p:custDataLst>
          </p:nvPr>
        </p:nvCxnSpPr>
        <p:spPr>
          <a:xfrm>
            <a:off x="4375187" y="4976891"/>
            <a:ext cx="0" cy="39632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OTLSHAPE_M_cae6999e37cf47b7b2b28fb8f3f4eb11_Connector1"/>
          <p:cNvCxnSpPr/>
          <p:nvPr>
            <p:custDataLst>
              <p:tags r:id="rId8"/>
            </p:custDataLst>
          </p:nvPr>
        </p:nvCxnSpPr>
        <p:spPr>
          <a:xfrm>
            <a:off x="4375187" y="4459451"/>
            <a:ext cx="0" cy="346922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OTLSHAPE_M_a65c88aabf524fbdba6f0e30d2a15f27_Connector1"/>
          <p:cNvCxnSpPr/>
          <p:nvPr>
            <p:custDataLst>
              <p:tags r:id="rId9"/>
            </p:custDataLst>
          </p:nvPr>
        </p:nvCxnSpPr>
        <p:spPr>
          <a:xfrm>
            <a:off x="3458579" y="4924694"/>
            <a:ext cx="0" cy="44852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TLSHAPE_TB_00000000000000000000000000000000_ElapsedTimeExtension"/>
          <p:cNvSpPr/>
          <p:nvPr>
            <p:custDataLst>
              <p:tags r:id="rId10"/>
            </p:custDataLst>
          </p:nvPr>
        </p:nvSpPr>
        <p:spPr>
          <a:xfrm>
            <a:off x="1557908" y="2252318"/>
            <a:ext cx="1588" cy="3120898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TB_00000000000000000000000000000000_RightEndCaps"/>
          <p:cNvSpPr txBox="1"/>
          <p:nvPr>
            <p:custDataLst>
              <p:tags r:id="rId11"/>
            </p:custDataLst>
          </p:nvPr>
        </p:nvSpPr>
        <p:spPr>
          <a:xfrm>
            <a:off x="10401922" y="5458215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dirty="0" smtClean="0">
                <a:solidFill>
                  <a:schemeClr val="accent2"/>
                </a:solidFill>
                <a:latin typeface="Calibri"/>
              </a:rPr>
              <a:t>2016</a:t>
            </a:r>
            <a:endParaRPr lang="en-US" b="1" spc="-38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86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1557908" y="5373216"/>
            <a:ext cx="8424936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TLSHAPE_TB_00000000000000000000000000000000_TimescaleInterval1"/>
          <p:cNvSpPr txBox="1"/>
          <p:nvPr>
            <p:custDataLst>
              <p:tags r:id="rId13"/>
            </p:custDataLst>
          </p:nvPr>
        </p:nvSpPr>
        <p:spPr>
          <a:xfrm>
            <a:off x="1621408" y="5470688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1"/>
                </a:solidFill>
                <a:latin typeface="Calibri"/>
              </a:rPr>
              <a:t>Aug</a:t>
            </a:r>
            <a:endParaRPr lang="en-US" sz="1200" spc="-2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OTLSHAPE_TB_00000000000000000000000000000000_TimescaleInterval2"/>
          <p:cNvSpPr txBox="1"/>
          <p:nvPr>
            <p:custDataLst>
              <p:tags r:id="rId14"/>
            </p:custDataLst>
          </p:nvPr>
        </p:nvSpPr>
        <p:spPr>
          <a:xfrm>
            <a:off x="3515729" y="5470688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/>
              </a:rPr>
              <a:t>Sep</a:t>
            </a:r>
            <a:endParaRPr lang="en-US" sz="1200" spc="-1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5348943" y="5470688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dk1"/>
                </a:solidFill>
                <a:latin typeface="Calibri"/>
              </a:rPr>
              <a:t>Oct</a:t>
            </a:r>
            <a:endParaRPr lang="en-US" sz="1200" spc="-2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OTLSHAPE_TB_00000000000000000000000000000000_TimescaleInterval4"/>
          <p:cNvSpPr txBox="1"/>
          <p:nvPr>
            <p:custDataLst>
              <p:tags r:id="rId16"/>
            </p:custDataLst>
          </p:nvPr>
        </p:nvSpPr>
        <p:spPr>
          <a:xfrm>
            <a:off x="7243265" y="5470688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1"/>
                </a:solidFill>
                <a:latin typeface="Calibri"/>
              </a:rPr>
              <a:t>Nov</a:t>
            </a:r>
            <a:endParaRPr lang="en-US" sz="1200" spc="-2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OTLSHAPE_M_a65c88aabf524fbdba6f0e30d2a15f27_Title"/>
          <p:cNvSpPr txBox="1"/>
          <p:nvPr>
            <p:custDataLst>
              <p:tags r:id="rId17"/>
            </p:custDataLst>
          </p:nvPr>
        </p:nvSpPr>
        <p:spPr>
          <a:xfrm>
            <a:off x="1804177" y="4657061"/>
            <a:ext cx="2602760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b="1" spc="-6" dirty="0" smtClean="0">
                <a:solidFill>
                  <a:schemeClr val="dk1"/>
                </a:solidFill>
                <a:latin typeface="Calibri"/>
              </a:rPr>
              <a:t>Topic Choice and discussion</a:t>
            </a:r>
            <a:endParaRPr lang="en-US" sz="1500" b="1" spc="-6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OTLSHAPE_M_a65c88aabf524fbdba6f0e30d2a15f27_Date"/>
          <p:cNvSpPr txBox="1"/>
          <p:nvPr>
            <p:custDataLst>
              <p:tags r:id="rId18"/>
            </p:custDataLst>
          </p:nvPr>
        </p:nvSpPr>
        <p:spPr>
          <a:xfrm>
            <a:off x="2319723" y="4891631"/>
            <a:ext cx="984327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spc="-8" dirty="0" smtClean="0">
                <a:solidFill>
                  <a:srgbClr val="1F497E"/>
                </a:solidFill>
                <a:latin typeface="Calibri"/>
              </a:rPr>
              <a:t>8/31/2016</a:t>
            </a:r>
            <a:endParaRPr lang="en-US" sz="15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93" name="OTLSHAPE_M_a65c88aabf524fbdba6f0e30d2a15f27_Shape"/>
          <p:cNvSpPr/>
          <p:nvPr>
            <p:custDataLst>
              <p:tags r:id="rId19"/>
            </p:custDataLst>
          </p:nvPr>
        </p:nvSpPr>
        <p:spPr>
          <a:xfrm rot="16200000">
            <a:off x="3483979" y="4924694"/>
            <a:ext cx="165100" cy="1651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M_cae6999e37cf47b7b2b28fb8f3f4eb11_Title"/>
          <p:cNvSpPr txBox="1"/>
          <p:nvPr>
            <p:custDataLst>
              <p:tags r:id="rId20"/>
            </p:custDataLst>
          </p:nvPr>
        </p:nvSpPr>
        <p:spPr>
          <a:xfrm>
            <a:off x="3718830" y="4127729"/>
            <a:ext cx="2825928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b="1" spc="-4" dirty="0" smtClean="0">
                <a:solidFill>
                  <a:schemeClr val="dk1"/>
                </a:solidFill>
                <a:latin typeface="Calibri"/>
              </a:rPr>
              <a:t>Acquiring information about Unity</a:t>
            </a:r>
            <a:endParaRPr lang="en-US" sz="1500" b="1" spc="-4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OTLSHAPE_M_cae6999e37cf47b7b2b28fb8f3f4eb11_Date"/>
          <p:cNvSpPr txBox="1"/>
          <p:nvPr>
            <p:custDataLst>
              <p:tags r:id="rId21"/>
            </p:custDataLst>
          </p:nvPr>
        </p:nvSpPr>
        <p:spPr>
          <a:xfrm>
            <a:off x="4559436" y="4426229"/>
            <a:ext cx="977713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spc="-8" dirty="0" smtClean="0">
                <a:solidFill>
                  <a:srgbClr val="1F497E"/>
                </a:solidFill>
                <a:latin typeface="Calibri"/>
              </a:rPr>
              <a:t>9/15/2016</a:t>
            </a:r>
            <a:endParaRPr lang="en-US" sz="15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96" name="OTLSHAPE_M_cae6999e37cf47b7b2b28fb8f3f4eb11_Shape"/>
          <p:cNvSpPr/>
          <p:nvPr>
            <p:custDataLst>
              <p:tags r:id="rId22"/>
            </p:custDataLst>
          </p:nvPr>
        </p:nvSpPr>
        <p:spPr>
          <a:xfrm rot="16200000">
            <a:off x="4400587" y="4459451"/>
            <a:ext cx="165100" cy="165100"/>
          </a:xfrm>
          <a:prstGeom prst="flowChartMerg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M_ca972a2251fc403fa65c0088b79dbfde_Title"/>
          <p:cNvSpPr txBox="1"/>
          <p:nvPr>
            <p:custDataLst>
              <p:tags r:id="rId23"/>
            </p:custDataLst>
          </p:nvPr>
        </p:nvSpPr>
        <p:spPr>
          <a:xfrm>
            <a:off x="5636258" y="4776216"/>
            <a:ext cx="3145820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b="1" spc="-4" dirty="0" smtClean="0">
                <a:solidFill>
                  <a:schemeClr val="dk1"/>
                </a:solidFill>
                <a:latin typeface="Calibri"/>
              </a:rPr>
              <a:t>Learning about Different VR headsets</a:t>
            </a:r>
            <a:endParaRPr lang="en-US" sz="1500" b="1" spc="-4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OTLSHAPE_M_ca972a2251fc403fa65c0088b79dbfde_Date"/>
          <p:cNvSpPr txBox="1"/>
          <p:nvPr>
            <p:custDataLst>
              <p:tags r:id="rId24"/>
            </p:custDataLst>
          </p:nvPr>
        </p:nvSpPr>
        <p:spPr>
          <a:xfrm>
            <a:off x="5636257" y="4964387"/>
            <a:ext cx="968141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spc="-8" dirty="0" smtClean="0">
                <a:solidFill>
                  <a:srgbClr val="1F497E"/>
                </a:solidFill>
                <a:latin typeface="Calibri"/>
              </a:rPr>
              <a:t>10/2/2016</a:t>
            </a:r>
            <a:endParaRPr lang="en-US" sz="15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99" name="OTLSHAPE_M_ca972a2251fc403fa65c0088b79dbfde_Shape"/>
          <p:cNvSpPr/>
          <p:nvPr>
            <p:custDataLst>
              <p:tags r:id="rId25"/>
            </p:custDataLst>
          </p:nvPr>
        </p:nvSpPr>
        <p:spPr>
          <a:xfrm rot="16200000">
            <a:off x="5439408" y="4924694"/>
            <a:ext cx="165100" cy="165100"/>
          </a:xfrm>
          <a:prstGeom prst="flowChartMerg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TLSHAPE_M_5d7488cfb8684ce2b5a1e8a1d6719f9a_Title"/>
          <p:cNvSpPr txBox="1"/>
          <p:nvPr>
            <p:custDataLst>
              <p:tags r:id="rId26"/>
            </p:custDataLst>
          </p:nvPr>
        </p:nvSpPr>
        <p:spPr>
          <a:xfrm>
            <a:off x="6341289" y="1986348"/>
            <a:ext cx="4001595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</a:rPr>
              <a:t>Researching on relevant project and </a:t>
            </a:r>
            <a:r>
              <a:rPr lang="en-US" sz="1600" b="1" dirty="0" smtClean="0">
                <a:solidFill>
                  <a:schemeClr val="dk1"/>
                </a:solidFill>
              </a:rPr>
              <a:t>literature</a:t>
            </a:r>
            <a:r>
              <a:rPr lang="en-US" sz="1600" b="1" dirty="0">
                <a:solidFill>
                  <a:schemeClr val="dk1"/>
                </a:solidFill>
              </a:rPr>
              <a:t>. Ordering of the VR Equipment and computer</a:t>
            </a:r>
            <a:endParaRPr lang="en-US" sz="16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OTLSHAPE_M_5d7488cfb8684ce2b5a1e8a1d6719f9a_Date"/>
          <p:cNvSpPr txBox="1"/>
          <p:nvPr>
            <p:custDataLst>
              <p:tags r:id="rId27"/>
            </p:custDataLst>
          </p:nvPr>
        </p:nvSpPr>
        <p:spPr>
          <a:xfrm>
            <a:off x="6893812" y="2605645"/>
            <a:ext cx="916608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spc="-8" dirty="0" smtClean="0">
                <a:solidFill>
                  <a:srgbClr val="1F497E"/>
                </a:solidFill>
                <a:latin typeface="Calibri"/>
              </a:rPr>
              <a:t>10/23/2016</a:t>
            </a:r>
            <a:endParaRPr lang="en-US" sz="15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02" name="OTLSHAPE_M_5d7488cfb8684ce2b5a1e8a1d6719f9a_Shape"/>
          <p:cNvSpPr/>
          <p:nvPr>
            <p:custDataLst>
              <p:tags r:id="rId28"/>
            </p:custDataLst>
          </p:nvPr>
        </p:nvSpPr>
        <p:spPr>
          <a:xfrm rot="16200000">
            <a:off x="6722657" y="2630058"/>
            <a:ext cx="165100" cy="165100"/>
          </a:xfrm>
          <a:prstGeom prst="flowChartMerg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M_025da21ab831495ba66e90f4f6016590_Title"/>
          <p:cNvSpPr txBox="1"/>
          <p:nvPr>
            <p:custDataLst>
              <p:tags r:id="rId29"/>
            </p:custDataLst>
          </p:nvPr>
        </p:nvSpPr>
        <p:spPr>
          <a:xfrm>
            <a:off x="7836114" y="3087185"/>
            <a:ext cx="2722794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b="1" dirty="0" smtClean="0">
                <a:solidFill>
                  <a:schemeClr val="dk1"/>
                </a:solidFill>
                <a:latin typeface="Calibri"/>
              </a:rPr>
              <a:t>Learning about Unity and Steam VR and C#</a:t>
            </a:r>
            <a:endParaRPr lang="en-US" sz="15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OTLSHAPE_M_025da21ab831495ba66e90f4f6016590_Date"/>
          <p:cNvSpPr txBox="1"/>
          <p:nvPr>
            <p:custDataLst>
              <p:tags r:id="rId30"/>
            </p:custDataLst>
          </p:nvPr>
        </p:nvSpPr>
        <p:spPr>
          <a:xfrm>
            <a:off x="7836114" y="3498723"/>
            <a:ext cx="910256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spc="-8" smtClean="0">
                <a:solidFill>
                  <a:srgbClr val="1F497E"/>
                </a:solidFill>
                <a:latin typeface="Calibri"/>
              </a:rPr>
              <a:t>11/7/2016</a:t>
            </a:r>
            <a:endParaRPr lang="en-US" sz="15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05" name="OTLSHAPE_M_025da21ab831495ba66e90f4f6016590_Shape"/>
          <p:cNvSpPr/>
          <p:nvPr>
            <p:custDataLst>
              <p:tags r:id="rId31"/>
            </p:custDataLst>
          </p:nvPr>
        </p:nvSpPr>
        <p:spPr>
          <a:xfrm rot="16200000">
            <a:off x="7639264" y="3351080"/>
            <a:ext cx="165100" cy="165100"/>
          </a:xfrm>
          <a:prstGeom prst="flowChartMerge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M_b368011ab5934c169f5cf37bcd6dcb3a_Title"/>
          <p:cNvSpPr txBox="1"/>
          <p:nvPr>
            <p:custDataLst>
              <p:tags r:id="rId32"/>
            </p:custDataLst>
          </p:nvPr>
        </p:nvSpPr>
        <p:spPr>
          <a:xfrm>
            <a:off x="8813827" y="4033828"/>
            <a:ext cx="2681185" cy="6924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b="1" dirty="0" smtClean="0">
                <a:solidFill>
                  <a:schemeClr val="dk1"/>
                </a:solidFill>
                <a:latin typeface="Calibri"/>
              </a:rPr>
              <a:t>Report Review with the advisor Preliminary Plan for Senior || Designing project Presentation</a:t>
            </a:r>
            <a:endParaRPr lang="en-US" sz="15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OTLSHAPE_M_b368011ab5934c169f5cf37bcd6dcb3a_Date"/>
          <p:cNvSpPr txBox="1"/>
          <p:nvPr>
            <p:custDataLst>
              <p:tags r:id="rId33"/>
            </p:custDataLst>
          </p:nvPr>
        </p:nvSpPr>
        <p:spPr>
          <a:xfrm>
            <a:off x="8813828" y="4964387"/>
            <a:ext cx="1169016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500" spc="-8" dirty="0" smtClean="0">
                <a:solidFill>
                  <a:srgbClr val="1F497E"/>
                </a:solidFill>
                <a:latin typeface="Calibri"/>
              </a:rPr>
              <a:t>11/23/2016</a:t>
            </a:r>
            <a:endParaRPr lang="en-US" sz="15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08" name="OTLSHAPE_M_b368011ab5934c169f5cf37bcd6dcb3a_Shape"/>
          <p:cNvSpPr/>
          <p:nvPr>
            <p:custDataLst>
              <p:tags r:id="rId34"/>
            </p:custDataLst>
          </p:nvPr>
        </p:nvSpPr>
        <p:spPr>
          <a:xfrm rot="16200000">
            <a:off x="8616978" y="4413138"/>
            <a:ext cx="165100" cy="165100"/>
          </a:xfrm>
          <a:prstGeom prst="flowChartMerg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4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518</Words>
  <Application>Microsoft Macintosh PowerPoint</Application>
  <PresentationFormat>Custom</PresentationFormat>
  <Paragraphs>91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Times New Roman</vt:lpstr>
      <vt:lpstr>Arial</vt:lpstr>
      <vt:lpstr>Office Theme</vt:lpstr>
      <vt:lpstr>VR Lab</vt:lpstr>
      <vt:lpstr>Outline</vt:lpstr>
      <vt:lpstr>Background</vt:lpstr>
      <vt:lpstr>Problem Definition</vt:lpstr>
      <vt:lpstr>Design </vt:lpstr>
      <vt:lpstr>Game Engine</vt:lpstr>
      <vt:lpstr>Object/Asset Creation</vt:lpstr>
      <vt:lpstr>Audio Effects</vt:lpstr>
      <vt:lpstr>Project Timeline</vt:lpstr>
      <vt:lpstr>PowerPoint Presentation</vt:lpstr>
      <vt:lpstr>Future plans for Senior II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2016-12-02T11:29:14Z</dcterms:created>
  <dcterms:modified xsi:type="dcterms:W3CDTF">2016-12-04T07:35:05Z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