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57" r:id="rId3"/>
    <p:sldId id="258" r:id="rId4"/>
    <p:sldId id="262" r:id="rId5"/>
    <p:sldId id="260" r:id="rId6"/>
    <p:sldId id="261" r:id="rId7"/>
    <p:sldId id="267" r:id="rId8"/>
    <p:sldId id="266" r:id="rId9"/>
    <p:sldId id="273" r:id="rId10"/>
    <p:sldId id="268" r:id="rId11"/>
    <p:sldId id="269" r:id="rId12"/>
    <p:sldId id="270" r:id="rId13"/>
    <p:sldId id="271" r:id="rId14"/>
    <p:sldId id="272" r:id="rId15"/>
    <p:sldId id="296" r:id="rId16"/>
    <p:sldId id="276" r:id="rId17"/>
    <p:sldId id="274" r:id="rId18"/>
    <p:sldId id="275"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96" autoAdjust="0"/>
    <p:restoredTop sz="94660"/>
  </p:normalViewPr>
  <p:slideViewPr>
    <p:cSldViewPr snapToGrid="0">
      <p:cViewPr varScale="1">
        <p:scale>
          <a:sx n="60" d="100"/>
          <a:sy n="60" d="100"/>
        </p:scale>
        <p:origin x="99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6C6690-86BE-4949-A791-FAA75D9BC8DA}" type="datetimeFigureOut">
              <a:rPr lang="en-US" smtClean="0"/>
              <a:t>7/28/2025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914D33-7117-41C2-AA43-73FF6CDE2AD3}" type="slidenum">
              <a:rPr lang="en-US" smtClean="0"/>
              <a:t>‹#›</a:t>
            </a:fld>
            <a:endParaRPr lang="en-US" dirty="0"/>
          </a:p>
        </p:txBody>
      </p:sp>
    </p:spTree>
    <p:extLst>
      <p:ext uri="{BB962C8B-B14F-4D97-AF65-F5344CB8AC3E}">
        <p14:creationId xmlns:p14="http://schemas.microsoft.com/office/powerpoint/2010/main" val="1933920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6C6690-86BE-4949-A791-FAA75D9BC8DA}" type="datetimeFigureOut">
              <a:rPr lang="en-US" smtClean="0"/>
              <a:t>7/28/2025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914D33-7117-41C2-AA43-73FF6CDE2AD3}" type="slidenum">
              <a:rPr lang="en-US" smtClean="0"/>
              <a:t>‹#›</a:t>
            </a:fld>
            <a:endParaRPr lang="en-US" dirty="0"/>
          </a:p>
        </p:txBody>
      </p:sp>
    </p:spTree>
    <p:extLst>
      <p:ext uri="{BB962C8B-B14F-4D97-AF65-F5344CB8AC3E}">
        <p14:creationId xmlns:p14="http://schemas.microsoft.com/office/powerpoint/2010/main" val="4155113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6C6690-86BE-4949-A791-FAA75D9BC8DA}" type="datetimeFigureOut">
              <a:rPr lang="en-US" smtClean="0"/>
              <a:t>7/28/2025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914D33-7117-41C2-AA43-73FF6CDE2AD3}"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670069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6C6690-86BE-4949-A791-FAA75D9BC8DA}" type="datetimeFigureOut">
              <a:rPr lang="en-US" smtClean="0"/>
              <a:t>7/28/2025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914D33-7117-41C2-AA43-73FF6CDE2AD3}" type="slidenum">
              <a:rPr lang="en-US" smtClean="0"/>
              <a:t>‹#›</a:t>
            </a:fld>
            <a:endParaRPr lang="en-US" dirty="0"/>
          </a:p>
        </p:txBody>
      </p:sp>
    </p:spTree>
    <p:extLst>
      <p:ext uri="{BB962C8B-B14F-4D97-AF65-F5344CB8AC3E}">
        <p14:creationId xmlns:p14="http://schemas.microsoft.com/office/powerpoint/2010/main" val="5736012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6C6690-86BE-4949-A791-FAA75D9BC8DA}" type="datetimeFigureOut">
              <a:rPr lang="en-US" smtClean="0"/>
              <a:t>7/28/2025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914D33-7117-41C2-AA43-73FF6CDE2AD3}"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642985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6C6690-86BE-4949-A791-FAA75D9BC8DA}" type="datetimeFigureOut">
              <a:rPr lang="en-US" smtClean="0"/>
              <a:t>7/28/2025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914D33-7117-41C2-AA43-73FF6CDE2AD3}" type="slidenum">
              <a:rPr lang="en-US" smtClean="0"/>
              <a:t>‹#›</a:t>
            </a:fld>
            <a:endParaRPr lang="en-US" dirty="0"/>
          </a:p>
        </p:txBody>
      </p:sp>
    </p:spTree>
    <p:extLst>
      <p:ext uri="{BB962C8B-B14F-4D97-AF65-F5344CB8AC3E}">
        <p14:creationId xmlns:p14="http://schemas.microsoft.com/office/powerpoint/2010/main" val="41499909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C6690-86BE-4949-A791-FAA75D9BC8DA}" type="datetimeFigureOut">
              <a:rPr lang="en-US" smtClean="0"/>
              <a:t>7/28/2025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914D33-7117-41C2-AA43-73FF6CDE2AD3}" type="slidenum">
              <a:rPr lang="en-US" smtClean="0"/>
              <a:t>‹#›</a:t>
            </a:fld>
            <a:endParaRPr lang="en-US" dirty="0"/>
          </a:p>
        </p:txBody>
      </p:sp>
    </p:spTree>
    <p:extLst>
      <p:ext uri="{BB962C8B-B14F-4D97-AF65-F5344CB8AC3E}">
        <p14:creationId xmlns:p14="http://schemas.microsoft.com/office/powerpoint/2010/main" val="35037229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C6690-86BE-4949-A791-FAA75D9BC8DA}" type="datetimeFigureOut">
              <a:rPr lang="en-US" smtClean="0"/>
              <a:t>7/28/2025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914D33-7117-41C2-AA43-73FF6CDE2AD3}" type="slidenum">
              <a:rPr lang="en-US" smtClean="0"/>
              <a:t>‹#›</a:t>
            </a:fld>
            <a:endParaRPr lang="en-US" dirty="0"/>
          </a:p>
        </p:txBody>
      </p:sp>
    </p:spTree>
    <p:extLst>
      <p:ext uri="{BB962C8B-B14F-4D97-AF65-F5344CB8AC3E}">
        <p14:creationId xmlns:p14="http://schemas.microsoft.com/office/powerpoint/2010/main" val="2447806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C6690-86BE-4949-A791-FAA75D9BC8DA}" type="datetimeFigureOut">
              <a:rPr lang="en-US" smtClean="0"/>
              <a:t>7/28/2025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914D33-7117-41C2-AA43-73FF6CDE2AD3}" type="slidenum">
              <a:rPr lang="en-US" smtClean="0"/>
              <a:t>‹#›</a:t>
            </a:fld>
            <a:endParaRPr lang="en-US" dirty="0"/>
          </a:p>
        </p:txBody>
      </p:sp>
    </p:spTree>
    <p:extLst>
      <p:ext uri="{BB962C8B-B14F-4D97-AF65-F5344CB8AC3E}">
        <p14:creationId xmlns:p14="http://schemas.microsoft.com/office/powerpoint/2010/main" val="2385207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6C6690-86BE-4949-A791-FAA75D9BC8DA}" type="datetimeFigureOut">
              <a:rPr lang="en-US" smtClean="0"/>
              <a:t>7/28/2025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914D33-7117-41C2-AA43-73FF6CDE2AD3}" type="slidenum">
              <a:rPr lang="en-US" smtClean="0"/>
              <a:t>‹#›</a:t>
            </a:fld>
            <a:endParaRPr lang="en-US" dirty="0"/>
          </a:p>
        </p:txBody>
      </p:sp>
    </p:spTree>
    <p:extLst>
      <p:ext uri="{BB962C8B-B14F-4D97-AF65-F5344CB8AC3E}">
        <p14:creationId xmlns:p14="http://schemas.microsoft.com/office/powerpoint/2010/main" val="1082884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6C6690-86BE-4949-A791-FAA75D9BC8DA}" type="datetimeFigureOut">
              <a:rPr lang="en-US" smtClean="0"/>
              <a:t>7/28/2025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914D33-7117-41C2-AA43-73FF6CDE2AD3}" type="slidenum">
              <a:rPr lang="en-US" smtClean="0"/>
              <a:t>‹#›</a:t>
            </a:fld>
            <a:endParaRPr lang="en-US" dirty="0"/>
          </a:p>
        </p:txBody>
      </p:sp>
    </p:spTree>
    <p:extLst>
      <p:ext uri="{BB962C8B-B14F-4D97-AF65-F5344CB8AC3E}">
        <p14:creationId xmlns:p14="http://schemas.microsoft.com/office/powerpoint/2010/main" val="478220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6C6690-86BE-4949-A791-FAA75D9BC8DA}" type="datetimeFigureOut">
              <a:rPr lang="en-US" smtClean="0"/>
              <a:t>7/28/2025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3914D33-7117-41C2-AA43-73FF6CDE2AD3}" type="slidenum">
              <a:rPr lang="en-US" smtClean="0"/>
              <a:t>‹#›</a:t>
            </a:fld>
            <a:endParaRPr lang="en-US" dirty="0"/>
          </a:p>
        </p:txBody>
      </p:sp>
    </p:spTree>
    <p:extLst>
      <p:ext uri="{BB962C8B-B14F-4D97-AF65-F5344CB8AC3E}">
        <p14:creationId xmlns:p14="http://schemas.microsoft.com/office/powerpoint/2010/main" val="3743800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6C6690-86BE-4949-A791-FAA75D9BC8DA}" type="datetimeFigureOut">
              <a:rPr lang="en-US" smtClean="0"/>
              <a:t>7/28/2025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3914D33-7117-41C2-AA43-73FF6CDE2AD3}" type="slidenum">
              <a:rPr lang="en-US" smtClean="0"/>
              <a:t>‹#›</a:t>
            </a:fld>
            <a:endParaRPr lang="en-US" dirty="0"/>
          </a:p>
        </p:txBody>
      </p:sp>
    </p:spTree>
    <p:extLst>
      <p:ext uri="{BB962C8B-B14F-4D97-AF65-F5344CB8AC3E}">
        <p14:creationId xmlns:p14="http://schemas.microsoft.com/office/powerpoint/2010/main" val="3916796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6C6690-86BE-4949-A791-FAA75D9BC8DA}" type="datetimeFigureOut">
              <a:rPr lang="en-US" smtClean="0"/>
              <a:t>7/28/2025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3914D33-7117-41C2-AA43-73FF6CDE2AD3}" type="slidenum">
              <a:rPr lang="en-US" smtClean="0"/>
              <a:t>‹#›</a:t>
            </a:fld>
            <a:endParaRPr lang="en-US" dirty="0"/>
          </a:p>
        </p:txBody>
      </p:sp>
    </p:spTree>
    <p:extLst>
      <p:ext uri="{BB962C8B-B14F-4D97-AF65-F5344CB8AC3E}">
        <p14:creationId xmlns:p14="http://schemas.microsoft.com/office/powerpoint/2010/main" val="184058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6C6690-86BE-4949-A791-FAA75D9BC8DA}" type="datetimeFigureOut">
              <a:rPr lang="en-US" smtClean="0"/>
              <a:t>7/28/2025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914D33-7117-41C2-AA43-73FF6CDE2AD3}" type="slidenum">
              <a:rPr lang="en-US" smtClean="0"/>
              <a:t>‹#›</a:t>
            </a:fld>
            <a:endParaRPr lang="en-US" dirty="0"/>
          </a:p>
        </p:txBody>
      </p:sp>
    </p:spTree>
    <p:extLst>
      <p:ext uri="{BB962C8B-B14F-4D97-AF65-F5344CB8AC3E}">
        <p14:creationId xmlns:p14="http://schemas.microsoft.com/office/powerpoint/2010/main" val="1834220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6C6690-86BE-4949-A791-FAA75D9BC8DA}" type="datetimeFigureOut">
              <a:rPr lang="en-US" smtClean="0"/>
              <a:t>7/28/2025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914D33-7117-41C2-AA43-73FF6CDE2AD3}" type="slidenum">
              <a:rPr lang="en-US" smtClean="0"/>
              <a:t>‹#›</a:t>
            </a:fld>
            <a:endParaRPr lang="en-US" dirty="0"/>
          </a:p>
        </p:txBody>
      </p:sp>
    </p:spTree>
    <p:extLst>
      <p:ext uri="{BB962C8B-B14F-4D97-AF65-F5344CB8AC3E}">
        <p14:creationId xmlns:p14="http://schemas.microsoft.com/office/powerpoint/2010/main" val="1036541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26C6690-86BE-4949-A791-FAA75D9BC8DA}" type="datetimeFigureOut">
              <a:rPr lang="en-US" smtClean="0"/>
              <a:t>7/28/2025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3914D33-7117-41C2-AA43-73FF6CDE2AD3}" type="slidenum">
              <a:rPr lang="en-US" smtClean="0"/>
              <a:t>‹#›</a:t>
            </a:fld>
            <a:endParaRPr lang="en-US" dirty="0"/>
          </a:p>
        </p:txBody>
      </p:sp>
    </p:spTree>
    <p:extLst>
      <p:ext uri="{BB962C8B-B14F-4D97-AF65-F5344CB8AC3E}">
        <p14:creationId xmlns:p14="http://schemas.microsoft.com/office/powerpoint/2010/main" val="186422227"/>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1538D-DBB2-80A1-C776-52FA2750FBD7}"/>
              </a:ext>
            </a:extLst>
          </p:cNvPr>
          <p:cNvSpPr>
            <a:spLocks noGrp="1"/>
          </p:cNvSpPr>
          <p:nvPr>
            <p:ph type="ctrTitle"/>
          </p:nvPr>
        </p:nvSpPr>
        <p:spPr/>
        <p:txBody>
          <a:bodyPr/>
          <a:lstStyle/>
          <a:p>
            <a:r>
              <a:rPr lang="en-US" dirty="0"/>
              <a:t>Vehicle Traffic and Congestion at KPA Gates</a:t>
            </a:r>
            <a:br>
              <a:rPr lang="en-US" dirty="0"/>
            </a:br>
            <a:endParaRPr lang="en-US" dirty="0"/>
          </a:p>
        </p:txBody>
      </p:sp>
      <p:sp>
        <p:nvSpPr>
          <p:cNvPr id="3" name="Subtitle 2">
            <a:extLst>
              <a:ext uri="{FF2B5EF4-FFF2-40B4-BE49-F238E27FC236}">
                <a16:creationId xmlns:a16="http://schemas.microsoft.com/office/drawing/2014/main" id="{D0C40525-0E66-C94A-53BF-4385522EA000}"/>
              </a:ext>
            </a:extLst>
          </p:cNvPr>
          <p:cNvSpPr>
            <a:spLocks noGrp="1"/>
          </p:cNvSpPr>
          <p:nvPr>
            <p:ph type="subTitle" idx="1"/>
          </p:nvPr>
        </p:nvSpPr>
        <p:spPr/>
        <p:txBody>
          <a:bodyPr>
            <a:normAutofit fontScale="85000" lnSpcReduction="20000"/>
          </a:bodyPr>
          <a:lstStyle/>
          <a:p>
            <a:r>
              <a:rPr lang="en-US" sz="4300" b="1" dirty="0"/>
              <a:t>Prepared by: Policy and Research Section, Kenya Ports Authority</a:t>
            </a:r>
          </a:p>
          <a:p>
            <a:endParaRPr lang="en-US" sz="2000" dirty="0"/>
          </a:p>
        </p:txBody>
      </p:sp>
    </p:spTree>
    <p:extLst>
      <p:ext uri="{BB962C8B-B14F-4D97-AF65-F5344CB8AC3E}">
        <p14:creationId xmlns:p14="http://schemas.microsoft.com/office/powerpoint/2010/main" val="797281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CC02B-E75A-0EE7-B813-06FF5107BB6B}"/>
              </a:ext>
            </a:extLst>
          </p:cNvPr>
          <p:cNvSpPr>
            <a:spLocks noGrp="1"/>
          </p:cNvSpPr>
          <p:nvPr>
            <p:ph type="title"/>
          </p:nvPr>
        </p:nvSpPr>
        <p:spPr/>
        <p:txBody>
          <a:bodyPr/>
          <a:lstStyle/>
          <a:p>
            <a:r>
              <a:rPr lang="en-US" dirty="0"/>
              <a:t>SCOPE OF THE WORK</a:t>
            </a:r>
          </a:p>
        </p:txBody>
      </p:sp>
      <p:sp>
        <p:nvSpPr>
          <p:cNvPr id="3" name="Content Placeholder 2">
            <a:extLst>
              <a:ext uri="{FF2B5EF4-FFF2-40B4-BE49-F238E27FC236}">
                <a16:creationId xmlns:a16="http://schemas.microsoft.com/office/drawing/2014/main" id="{A0846957-06E3-4C25-143E-6E56A34BF822}"/>
              </a:ext>
            </a:extLst>
          </p:cNvPr>
          <p:cNvSpPr>
            <a:spLocks noGrp="1"/>
          </p:cNvSpPr>
          <p:nvPr>
            <p:ph idx="1"/>
          </p:nvPr>
        </p:nvSpPr>
        <p:spPr/>
        <p:txBody>
          <a:bodyPr>
            <a:normAutofit lnSpcReduction="10000"/>
          </a:bodyPr>
          <a:lstStyle/>
          <a:p>
            <a:pPr>
              <a:buFont typeface="Arial" panose="020B0604020202020204" pitchFamily="34" charset="0"/>
              <a:buChar char="•"/>
            </a:pPr>
            <a:r>
              <a:rPr lang="en-US" sz="2400" b="1" dirty="0"/>
              <a:t>Geographical Scope: </a:t>
            </a:r>
            <a:r>
              <a:rPr lang="en-US" dirty="0"/>
              <a:t>The focus of the study was on KPA-controlled access points and gates, primarily KPA Mombasa and ICD Nairobi, including key entry/exit routes.</a:t>
            </a:r>
          </a:p>
          <a:p>
            <a:pPr>
              <a:buFont typeface="Arial" panose="020B0604020202020204" pitchFamily="34" charset="0"/>
              <a:buChar char="•"/>
            </a:pPr>
            <a:r>
              <a:rPr lang="en-US" sz="2400" b="1" dirty="0"/>
              <a:t>Time Frame: </a:t>
            </a:r>
            <a:r>
              <a:rPr lang="en-US" dirty="0"/>
              <a:t>We analyzed traffic data for I year, such as the past 1-3 years for historical trends, with current data collection spanning weeks or months (e.g., peak vs. off-peak seasons) to capture seasonal variations and understand congestion trends. </a:t>
            </a:r>
          </a:p>
          <a:p>
            <a:pPr>
              <a:buFont typeface="Arial" panose="020B0604020202020204" pitchFamily="34" charset="0"/>
              <a:buChar char="•"/>
            </a:pPr>
            <a:r>
              <a:rPr lang="en-US" sz="2400" b="1" dirty="0"/>
              <a:t>Traffic Types: </a:t>
            </a:r>
            <a:r>
              <a:rPr lang="en-US" dirty="0"/>
              <a:t>the research covered cargo trucks and other service vehicles that incudes Transit Trucks, Local /CFS Trucks, Export Trucks, Loose Cargo Trucks, empty Container Trucks, fuel tankers. </a:t>
            </a:r>
          </a:p>
          <a:p>
            <a:pPr>
              <a:buFont typeface="Arial" panose="020B0604020202020204" pitchFamily="34" charset="0"/>
              <a:buChar char="•"/>
            </a:pPr>
            <a:r>
              <a:rPr lang="en-US" sz="2400" b="1" dirty="0"/>
              <a:t>Membership</a:t>
            </a:r>
            <a:r>
              <a:rPr lang="en-US" sz="2000" b="1" dirty="0"/>
              <a:t>: </a:t>
            </a:r>
            <a:r>
              <a:rPr lang="en-US" dirty="0"/>
              <a:t>The committee co-opted staff members from security gates and operations to enhance the quality of the research and data verification. </a:t>
            </a:r>
          </a:p>
        </p:txBody>
      </p:sp>
    </p:spTree>
    <p:extLst>
      <p:ext uri="{BB962C8B-B14F-4D97-AF65-F5344CB8AC3E}">
        <p14:creationId xmlns:p14="http://schemas.microsoft.com/office/powerpoint/2010/main" val="3435500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1E561-3FA0-9A8F-DE9C-174E05513D7D}"/>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1515F3E8-B683-4EA0-5A50-176781419491}"/>
              </a:ext>
            </a:extLst>
          </p:cNvPr>
          <p:cNvSpPr>
            <a:spLocks noGrp="1"/>
          </p:cNvSpPr>
          <p:nvPr>
            <p:ph idx="1"/>
          </p:nvPr>
        </p:nvSpPr>
        <p:spPr/>
        <p:txBody>
          <a:bodyPr>
            <a:normAutofit/>
          </a:bodyPr>
          <a:lstStyle/>
          <a:p>
            <a:pPr>
              <a:buFont typeface="Arial" panose="020B0604020202020204" pitchFamily="34" charset="0"/>
              <a:buChar char="•"/>
            </a:pPr>
            <a:r>
              <a:rPr lang="en-US" sz="2800" dirty="0"/>
              <a:t>Lack of response from some stakeholder whenever indicated the reason for non-participation.</a:t>
            </a:r>
          </a:p>
          <a:p>
            <a:pPr>
              <a:buFont typeface="Arial" panose="020B0604020202020204" pitchFamily="34" charset="0"/>
              <a:buChar char="•"/>
            </a:pPr>
            <a:r>
              <a:rPr lang="en-US" sz="2800" dirty="0"/>
              <a:t>Data collection may miss rare events (e.g., accidents) or be affected by weather. </a:t>
            </a:r>
          </a:p>
          <a:p>
            <a:pPr>
              <a:buFont typeface="Arial" panose="020B0604020202020204" pitchFamily="34" charset="0"/>
              <a:buChar char="•"/>
            </a:pPr>
            <a:r>
              <a:rPr lang="en-US" sz="2800" dirty="0"/>
              <a:t> Stakeholder bias e.g., exaggerated delays or causes) that could skew qualitative data. </a:t>
            </a:r>
          </a:p>
        </p:txBody>
      </p:sp>
    </p:spTree>
    <p:extLst>
      <p:ext uri="{BB962C8B-B14F-4D97-AF65-F5344CB8AC3E}">
        <p14:creationId xmlns:p14="http://schemas.microsoft.com/office/powerpoint/2010/main" val="381162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125D4-D384-B509-3CDB-9F98550400D9}"/>
              </a:ext>
            </a:extLst>
          </p:cNvPr>
          <p:cNvSpPr>
            <a:spLocks noGrp="1"/>
          </p:cNvSpPr>
          <p:nvPr>
            <p:ph type="title"/>
          </p:nvPr>
        </p:nvSpPr>
        <p:spPr/>
        <p:txBody>
          <a:bodyPr/>
          <a:lstStyle/>
          <a:p>
            <a:r>
              <a:rPr lang="en-US" dirty="0"/>
              <a:t>METHODS OF DATA COLLECTION.</a:t>
            </a:r>
            <a:br>
              <a:rPr lang="en-US" dirty="0"/>
            </a:br>
            <a:endParaRPr lang="en-US" dirty="0"/>
          </a:p>
        </p:txBody>
      </p:sp>
      <p:sp>
        <p:nvSpPr>
          <p:cNvPr id="4" name="Rectangle 1">
            <a:extLst>
              <a:ext uri="{FF2B5EF4-FFF2-40B4-BE49-F238E27FC236}">
                <a16:creationId xmlns:a16="http://schemas.microsoft.com/office/drawing/2014/main" id="{C9919F8E-1DFA-0B6C-4A63-717AF64DBEF5}"/>
              </a:ext>
            </a:extLst>
          </p:cNvPr>
          <p:cNvSpPr>
            <a:spLocks noGrp="1" noChangeArrowheads="1"/>
          </p:cNvSpPr>
          <p:nvPr>
            <p:ph idx="1"/>
          </p:nvPr>
        </p:nvSpPr>
        <p:spPr bwMode="auto">
          <a:xfrm>
            <a:off x="677334" y="1100154"/>
            <a:ext cx="9774471"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Traffic Counts &amp; Gate Data:</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Manual counts and KPA system records captured vehicle types, volumes, wait times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Arial" panose="020B0604020202020204" pitchFamily="34" charset="0"/>
              </a:rPr>
              <a:t> and turnaround times at key gates during peak/off-peak hours.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Interviews &amp; Surveys:</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Semi-structured interviews and questionnaires gathered stakeholder views on congestion causes, delays, costs, and clearance challenges.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Field Observations:</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Teams assessed queue lengths, road conditions, and safety risks by directly observing gate operations and traffic behavior.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Secondary Data Review:</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Analyzed historical KPA records and traffic trends across various truck categories to supplement field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Target Population:</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Included truck drivers, KPA staff, security personnel, logistics firms, importers/exporters, and government agencies.</a:t>
            </a:r>
          </a:p>
        </p:txBody>
      </p:sp>
    </p:spTree>
    <p:extLst>
      <p:ext uri="{BB962C8B-B14F-4D97-AF65-F5344CB8AC3E}">
        <p14:creationId xmlns:p14="http://schemas.microsoft.com/office/powerpoint/2010/main" val="1666579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5D00D-5092-AEB2-C212-0D635CD7C43E}"/>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id="{9E594ABD-9CC5-7ED6-2F3A-6410A6322E2D}"/>
              </a:ext>
            </a:extLst>
          </p:cNvPr>
          <p:cNvSpPr>
            <a:spLocks noGrp="1"/>
          </p:cNvSpPr>
          <p:nvPr>
            <p:ph idx="1"/>
          </p:nvPr>
        </p:nvSpPr>
        <p:spPr/>
        <p:txBody>
          <a:bodyPr>
            <a:noAutofit/>
          </a:bodyPr>
          <a:lstStyle/>
          <a:p>
            <a:pPr>
              <a:buFont typeface="Arial" panose="020B0604020202020204" pitchFamily="34" charset="0"/>
              <a:buChar char="•"/>
            </a:pPr>
            <a:r>
              <a:rPr lang="en-US" sz="2400" b="1" dirty="0"/>
              <a:t>Quantitative</a:t>
            </a:r>
            <a:r>
              <a:rPr lang="en-US" sz="2400" dirty="0"/>
              <a:t>: traffic volume was calculated (vehicles/hour), average wait times, and congestion metrics using SPSS, excel and python. Peak congestion periods were identified and correlated against gate processing delays.</a:t>
            </a:r>
          </a:p>
          <a:p>
            <a:pPr>
              <a:buFont typeface="Arial" panose="020B0604020202020204" pitchFamily="34" charset="0"/>
              <a:buChar char="•"/>
            </a:pPr>
            <a:r>
              <a:rPr lang="en-US" sz="2400" dirty="0"/>
              <a:t> </a:t>
            </a:r>
            <a:r>
              <a:rPr lang="en-US" sz="2400" b="1" dirty="0"/>
              <a:t>Qualitative</a:t>
            </a:r>
            <a:r>
              <a:rPr lang="en-US" sz="2400" dirty="0"/>
              <a:t>: Coding interview/survey responses using thematic analysis to identify recurring issues.</a:t>
            </a:r>
          </a:p>
          <a:p>
            <a:pPr>
              <a:buFont typeface="Arial" panose="020B0604020202020204" pitchFamily="34" charset="0"/>
              <a:buChar char="•"/>
            </a:pPr>
            <a:r>
              <a:rPr lang="en-US" sz="2400" dirty="0"/>
              <a:t> </a:t>
            </a:r>
            <a:r>
              <a:rPr lang="en-US" sz="2400" b="1" dirty="0"/>
              <a:t>Triangulation</a:t>
            </a:r>
            <a:r>
              <a:rPr lang="en-US" sz="2400" dirty="0"/>
              <a:t>: Cross-verification of findings from traffic data, interviews, and observations was done to ensure reliability.</a:t>
            </a:r>
          </a:p>
        </p:txBody>
      </p:sp>
    </p:spTree>
    <p:extLst>
      <p:ext uri="{BB962C8B-B14F-4D97-AF65-F5344CB8AC3E}">
        <p14:creationId xmlns:p14="http://schemas.microsoft.com/office/powerpoint/2010/main" val="2475428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DCF2B-B379-B8C0-C49C-96A4CAF2A9D2}"/>
              </a:ext>
            </a:extLst>
          </p:cNvPr>
          <p:cNvSpPr>
            <a:spLocks noGrp="1"/>
          </p:cNvSpPr>
          <p:nvPr>
            <p:ph type="title"/>
          </p:nvPr>
        </p:nvSpPr>
        <p:spPr/>
        <p:txBody>
          <a:bodyPr/>
          <a:lstStyle/>
          <a:p>
            <a:r>
              <a:rPr lang="en-US" dirty="0"/>
              <a:t>KPA ACCESS POINTS</a:t>
            </a:r>
          </a:p>
        </p:txBody>
      </p:sp>
      <p:sp>
        <p:nvSpPr>
          <p:cNvPr id="4" name="Rectangle 1">
            <a:extLst>
              <a:ext uri="{FF2B5EF4-FFF2-40B4-BE49-F238E27FC236}">
                <a16:creationId xmlns:a16="http://schemas.microsoft.com/office/drawing/2014/main" id="{9CD42E4B-ACFD-7115-1A34-C84F536805F3}"/>
              </a:ext>
            </a:extLst>
          </p:cNvPr>
          <p:cNvSpPr>
            <a:spLocks noGrp="1" noChangeArrowheads="1"/>
          </p:cNvSpPr>
          <p:nvPr>
            <p:ph idx="1"/>
          </p:nvPr>
        </p:nvSpPr>
        <p:spPr bwMode="auto">
          <a:xfrm>
            <a:off x="677335" y="1715707"/>
            <a:ext cx="9289626"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Gate Clusters by Function:</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Gates 9A–10F handle export, import, loose cargo, new vehicles, and small cars;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some like 10A are bidirectional.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Specialized Access Points:</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Gate 12 cluster serves small vehicle traffic and labor compound exits; Gate 15 connects to oil terminals and the Makua Transit Shed.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High-Traffic &amp; Critical Gates:</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Gate 18A–18F is the busiest, managing both import/export flows, loose cargo, and vehicle entries via Changamwe roundabout.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Rail &amp; Strategic Terminals:</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Gate 19 (Train Gate) supports rail logistics; Gate 26 links directly to the Standard Gauge Railway (SGR) terminal.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Additional Key Operations:</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Gates 20–25 support container traffic (local/CFS), exports, wide loads, and access to key agencies like the Kenya Pipeline </a:t>
            </a:r>
            <a:r>
              <a:rPr kumimoji="0" lang="en-US" altLang="en-US" sz="2400" b="0" i="0" u="none" strike="noStrike" cap="none" normalizeH="0" baseline="0" dirty="0">
                <a:ln>
                  <a:noFill/>
                </a:ln>
                <a:solidFill>
                  <a:schemeClr val="tx1"/>
                </a:solidFill>
                <a:effectLst/>
                <a:latin typeface="Arial" panose="020B0604020202020204" pitchFamily="34" charset="0"/>
              </a:rPr>
              <a:t>company</a:t>
            </a:r>
          </a:p>
        </p:txBody>
      </p:sp>
    </p:spTree>
    <p:extLst>
      <p:ext uri="{BB962C8B-B14F-4D97-AF65-F5344CB8AC3E}">
        <p14:creationId xmlns:p14="http://schemas.microsoft.com/office/powerpoint/2010/main" val="1547875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99736-5DDD-84EE-9A02-2F9486535E04}"/>
              </a:ext>
            </a:extLst>
          </p:cNvPr>
          <p:cNvSpPr>
            <a:spLocks noGrp="1"/>
          </p:cNvSpPr>
          <p:nvPr>
            <p:ph type="title"/>
          </p:nvPr>
        </p:nvSpPr>
        <p:spPr/>
        <p:txBody>
          <a:bodyPr/>
          <a:lstStyle/>
          <a:p>
            <a:r>
              <a:rPr lang="en-US" dirty="0"/>
              <a:t>STUDY FINDINGS.</a:t>
            </a:r>
          </a:p>
        </p:txBody>
      </p:sp>
      <p:sp>
        <p:nvSpPr>
          <p:cNvPr id="4" name="Rectangle 1">
            <a:extLst>
              <a:ext uri="{FF2B5EF4-FFF2-40B4-BE49-F238E27FC236}">
                <a16:creationId xmlns:a16="http://schemas.microsoft.com/office/drawing/2014/main" id="{80C1CC00-6C1A-2EE7-F148-16AE5F621FBF}"/>
              </a:ext>
            </a:extLst>
          </p:cNvPr>
          <p:cNvSpPr>
            <a:spLocks noGrp="1" noChangeArrowheads="1"/>
          </p:cNvSpPr>
          <p:nvPr>
            <p:ph idx="1"/>
          </p:nvPr>
        </p:nvSpPr>
        <p:spPr bwMode="auto">
          <a:xfrm>
            <a:off x="677333" y="1592597"/>
            <a:ext cx="9524285"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a:ln>
                  <a:noFill/>
                </a:ln>
                <a:solidFill>
                  <a:schemeClr val="tx1"/>
                </a:solidFill>
                <a:effectLst/>
                <a:latin typeface="Arial" panose="020B0604020202020204" pitchFamily="34" charset="0"/>
              </a:rPr>
              <a:t>Nationality</a:t>
            </a:r>
            <a:r>
              <a:rPr kumimoji="0" lang="en-US" altLang="en-US" sz="2000" b="0" i="0" u="none" strike="noStrike" cap="none" normalizeH="0" baseline="0">
                <a:ln>
                  <a:noFill/>
                </a:ln>
                <a:solidFill>
                  <a:schemeClr val="tx1"/>
                </a:solidFill>
                <a:effectLst/>
                <a:latin typeface="Arial" panose="020B0604020202020204" pitchFamily="34" charset="0"/>
              </a:rPr>
              <a:t>: The majority of respondents were Kenyan—88.4% of truck drivers, 96.8% of clearing agents, and 100% of customs officials, KPA staff, and traffic police. Regional representation among truck drivers highlights the port's importance to neighboring countries, especially Uganda (6.2%).</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a:ln>
                  <a:noFill/>
                </a:ln>
                <a:solidFill>
                  <a:schemeClr val="tx1"/>
                </a:solidFill>
                <a:effectLst/>
                <a:latin typeface="Arial" panose="020B0604020202020204" pitchFamily="34" charset="0"/>
              </a:rPr>
              <a:t>Gender Distribution</a:t>
            </a:r>
            <a:r>
              <a:rPr kumimoji="0" lang="en-US" altLang="en-US" sz="2000" b="0" i="0" u="none" strike="noStrike" cap="none" normalizeH="0" baseline="0">
                <a:ln>
                  <a:noFill/>
                </a:ln>
                <a:solidFill>
                  <a:schemeClr val="tx1"/>
                </a:solidFill>
                <a:effectLst/>
                <a:latin typeface="Arial" panose="020B0604020202020204" pitchFamily="34" charset="0"/>
              </a:rPr>
              <a:t>: Males dominate across all categories, especially truck drivers (98%) and clearing agents (96%). Female representation is relatively higher among KPA staff (36.4%) and customs officials (30%), aligning with gender equality efforts.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a:ln>
                  <a:noFill/>
                </a:ln>
                <a:solidFill>
                  <a:schemeClr val="tx1"/>
                </a:solidFill>
                <a:effectLst/>
                <a:latin typeface="Arial" panose="020B0604020202020204" pitchFamily="34" charset="0"/>
              </a:rPr>
              <a:t>Experience – Truck Drivers &amp; KPA Staff</a:t>
            </a:r>
            <a:r>
              <a:rPr kumimoji="0" lang="en-US" altLang="en-US" sz="2000" b="0" i="0" u="none" strike="noStrike" cap="none" normalizeH="0" baseline="0">
                <a:ln>
                  <a:noFill/>
                </a:ln>
                <a:solidFill>
                  <a:schemeClr val="tx1"/>
                </a:solidFill>
                <a:effectLst/>
                <a:latin typeface="Arial" panose="020B0604020202020204" pitchFamily="34" charset="0"/>
              </a:rPr>
              <a:t>: Nearly half of the truck drivers (45.9%) and 50% of KPA staff have over 10 years of experience, indicating a stable and experienced workforce in logistics and administration.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a:ln>
                  <a:noFill/>
                </a:ln>
                <a:solidFill>
                  <a:schemeClr val="tx1"/>
                </a:solidFill>
                <a:effectLst/>
                <a:latin typeface="Arial" panose="020B0604020202020204" pitchFamily="34" charset="0"/>
              </a:rPr>
              <a:t>Experience – Customs &amp; Clearing Agents</a:t>
            </a:r>
            <a:r>
              <a:rPr kumimoji="0" lang="en-US" altLang="en-US" sz="2000" b="0" i="0" u="none" strike="noStrike" cap="none" normalizeH="0" baseline="0">
                <a:ln>
                  <a:noFill/>
                </a:ln>
                <a:solidFill>
                  <a:schemeClr val="tx1"/>
                </a:solidFill>
                <a:effectLst/>
                <a:latin typeface="Arial" panose="020B0604020202020204" pitchFamily="34" charset="0"/>
              </a:rPr>
              <a:t>: Customs officials show varied tenure, with 30.6% having over 10 years. Clearing agents are mixed, with both new entrants (30% under one year) and experienced personnel (40% over 10 years).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a:ln>
                  <a:noFill/>
                </a:ln>
                <a:solidFill>
                  <a:schemeClr val="tx1"/>
                </a:solidFill>
                <a:effectLst/>
                <a:latin typeface="Arial" panose="020B0604020202020204" pitchFamily="34" charset="0"/>
              </a:rPr>
              <a:t>Traffic Police</a:t>
            </a:r>
            <a:r>
              <a:rPr kumimoji="0" lang="en-US" altLang="en-US" sz="2000" b="0" i="0" u="none" strike="noStrike" cap="none" normalizeH="0" baseline="0">
                <a:ln>
                  <a:noFill/>
                </a:ln>
                <a:solidFill>
                  <a:schemeClr val="tx1"/>
                </a:solidFill>
                <a:effectLst/>
                <a:latin typeface="Arial" panose="020B0604020202020204" pitchFamily="34" charset="0"/>
              </a:rPr>
              <a:t>: All traffic police respondents had less than five years of experience, suggesting frequent rotations or recent deployment to KPA duti</a:t>
            </a:r>
          </a:p>
        </p:txBody>
      </p:sp>
    </p:spTree>
    <p:extLst>
      <p:ext uri="{BB962C8B-B14F-4D97-AF65-F5344CB8AC3E}">
        <p14:creationId xmlns:p14="http://schemas.microsoft.com/office/powerpoint/2010/main" val="3314541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A33DE-7A9C-9428-12D1-82B0A1392618}"/>
              </a:ext>
            </a:extLst>
          </p:cNvPr>
          <p:cNvSpPr>
            <a:spLocks noGrp="1"/>
          </p:cNvSpPr>
          <p:nvPr>
            <p:ph type="title"/>
          </p:nvPr>
        </p:nvSpPr>
        <p:spPr/>
        <p:txBody>
          <a:bodyPr/>
          <a:lstStyle/>
          <a:p>
            <a:r>
              <a:rPr lang="en-US" dirty="0"/>
              <a:t>TRUCK TURNAROUND TIME</a:t>
            </a:r>
          </a:p>
        </p:txBody>
      </p:sp>
      <p:sp>
        <p:nvSpPr>
          <p:cNvPr id="3" name="Content Placeholder 2">
            <a:extLst>
              <a:ext uri="{FF2B5EF4-FFF2-40B4-BE49-F238E27FC236}">
                <a16:creationId xmlns:a16="http://schemas.microsoft.com/office/drawing/2014/main" id="{D247B0B6-814F-8822-39CF-ABE342B17401}"/>
              </a:ext>
            </a:extLst>
          </p:cNvPr>
          <p:cNvSpPr>
            <a:spLocks noGrp="1"/>
          </p:cNvSpPr>
          <p:nvPr>
            <p:ph idx="1"/>
          </p:nvPr>
        </p:nvSpPr>
        <p:spPr/>
        <p:txBody>
          <a:bodyPr>
            <a:normAutofit lnSpcReduction="10000"/>
          </a:bodyPr>
          <a:lstStyle/>
          <a:p>
            <a:pPr>
              <a:buFont typeface="Arial" panose="020B0604020202020204" pitchFamily="34" charset="0"/>
              <a:buChar char="•"/>
            </a:pPr>
            <a:r>
              <a:rPr lang="en-US" b="1" dirty="0"/>
              <a:t>Sharp Growth in Cargo &amp; Truck Volume:</a:t>
            </a:r>
            <a:br>
              <a:rPr lang="en-US" dirty="0"/>
            </a:br>
            <a:r>
              <a:rPr lang="en-US" dirty="0"/>
              <a:t>Container throughput rose by 14% in 2024, hitting 2.005 million TEUs, with over 70% of the cargo moved by road, significantly increasing truck volumes at port gates.</a:t>
            </a:r>
          </a:p>
          <a:p>
            <a:pPr>
              <a:buFont typeface="Arial" panose="020B0604020202020204" pitchFamily="34" charset="0"/>
              <a:buChar char="•"/>
            </a:pPr>
            <a:r>
              <a:rPr lang="en-US" b="1" dirty="0"/>
              <a:t>Infrastructure Overload and Gate Congestion:</a:t>
            </a:r>
            <a:br>
              <a:rPr lang="en-US" dirty="0"/>
            </a:br>
            <a:r>
              <a:rPr lang="en-US" dirty="0"/>
              <a:t>Gates 18 and 24, among the busiest, face heavy congestion, causing long truck queues and operational delays during peak hours.</a:t>
            </a:r>
          </a:p>
          <a:p>
            <a:pPr>
              <a:buFont typeface="Arial" panose="020B0604020202020204" pitchFamily="34" charset="0"/>
              <a:buChar char="•"/>
            </a:pPr>
            <a:r>
              <a:rPr lang="en-US" b="1" dirty="0"/>
              <a:t>Turnaround Time at Mombasa Port (Jan–May 2025):</a:t>
            </a:r>
            <a:br>
              <a:rPr lang="en-US" dirty="0"/>
            </a:br>
            <a:r>
              <a:rPr lang="en-US" dirty="0"/>
              <a:t>Monthly truck turnaround times consistently exceeded the target, indicating inefficiencies in processing and clearance.</a:t>
            </a:r>
          </a:p>
          <a:p>
            <a:pPr>
              <a:buFont typeface="Arial" panose="020B0604020202020204" pitchFamily="34" charset="0"/>
              <a:buChar char="•"/>
            </a:pPr>
            <a:r>
              <a:rPr lang="en-US" b="1" dirty="0"/>
              <a:t>Turnaround Time at ICD Nairobi:</a:t>
            </a:r>
            <a:br>
              <a:rPr lang="en-US" dirty="0"/>
            </a:br>
            <a:r>
              <a:rPr lang="en-US" dirty="0"/>
              <a:t>Similar delays were observed, suggesting systemic traffic flow and coordination challenges beyond the port itself.</a:t>
            </a:r>
          </a:p>
          <a:p>
            <a:endParaRPr lang="en-US" dirty="0"/>
          </a:p>
        </p:txBody>
      </p:sp>
    </p:spTree>
    <p:extLst>
      <p:ext uri="{BB962C8B-B14F-4D97-AF65-F5344CB8AC3E}">
        <p14:creationId xmlns:p14="http://schemas.microsoft.com/office/powerpoint/2010/main" val="2020536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18C0B5-A287-D4FC-F87F-283002BD90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6460" y="1085729"/>
            <a:ext cx="7379079" cy="4686541"/>
          </a:xfrm>
          <a:prstGeom prst="rect">
            <a:avLst/>
          </a:prstGeom>
        </p:spPr>
      </p:pic>
    </p:spTree>
    <p:extLst>
      <p:ext uri="{BB962C8B-B14F-4D97-AF65-F5344CB8AC3E}">
        <p14:creationId xmlns:p14="http://schemas.microsoft.com/office/powerpoint/2010/main" val="3679652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84BC0C5-568F-2669-3F04-AF86F4373C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5986" y="911095"/>
            <a:ext cx="7360028" cy="5035809"/>
          </a:xfrm>
          <a:prstGeom prst="rect">
            <a:avLst/>
          </a:prstGeom>
        </p:spPr>
      </p:pic>
    </p:spTree>
    <p:extLst>
      <p:ext uri="{BB962C8B-B14F-4D97-AF65-F5344CB8AC3E}">
        <p14:creationId xmlns:p14="http://schemas.microsoft.com/office/powerpoint/2010/main" val="15480396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D5564-6D64-EB73-B7B2-28068C14924E}"/>
              </a:ext>
            </a:extLst>
          </p:cNvPr>
          <p:cNvSpPr>
            <a:spLocks noGrp="1"/>
          </p:cNvSpPr>
          <p:nvPr>
            <p:ph type="title"/>
          </p:nvPr>
        </p:nvSpPr>
        <p:spPr/>
        <p:txBody>
          <a:bodyPr/>
          <a:lstStyle/>
          <a:p>
            <a:r>
              <a:rPr lang="en-US" dirty="0"/>
              <a:t>TRAFFIC VOLUME AND PATTERNS</a:t>
            </a:r>
          </a:p>
        </p:txBody>
      </p:sp>
      <p:sp>
        <p:nvSpPr>
          <p:cNvPr id="4" name="Rectangle 1">
            <a:extLst>
              <a:ext uri="{FF2B5EF4-FFF2-40B4-BE49-F238E27FC236}">
                <a16:creationId xmlns:a16="http://schemas.microsoft.com/office/drawing/2014/main" id="{5FEF9F0D-2848-4E86-5D94-DD54C2B4D5D5}"/>
              </a:ext>
            </a:extLst>
          </p:cNvPr>
          <p:cNvSpPr>
            <a:spLocks noGrp="1" noChangeArrowheads="1"/>
          </p:cNvSpPr>
          <p:nvPr>
            <p:ph idx="1"/>
          </p:nvPr>
        </p:nvSpPr>
        <p:spPr bwMode="auto">
          <a:xfrm>
            <a:off x="677334" y="1700319"/>
            <a:ext cx="9355666"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High Truck Volumes Recorded (Jan–June 2025):</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Truck entries and exits show rising monthly volumes, with May registering the highest at over 33,000 vehicle movements across various categories (e.g., local/CFS, transit, loose cargo, empty, exports).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May 2025 Breakdown – Mombasa Port: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Local/CFS trucks made up the largest share (36%), followed by transit trucks (30%), confirming the port’s strong regional logistics role.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Peak Movement During 2nd Shift: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Most truck traffic occurred between midday and evening (2nd shift), with the 1st and 3rd shifts showing slightly lower activity.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Weekday Peaks and Weekend Lulls: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Thursday and Friday saw the highest truck traffic, while Sunday recorded the lowest, reflecting operational rhythms and delivery timelines.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ICD Nairobi Activity &amp; Daily Time Patterns: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ICDN handled over 10,948 import containers in May. Daily traffic peaks were noted between 2–6 PM, with additional congestion in the early mornings, affecting both truck and staff vehicle flow.</a:t>
            </a:r>
          </a:p>
        </p:txBody>
      </p:sp>
    </p:spTree>
    <p:extLst>
      <p:ext uri="{BB962C8B-B14F-4D97-AF65-F5344CB8AC3E}">
        <p14:creationId xmlns:p14="http://schemas.microsoft.com/office/powerpoint/2010/main" val="1970070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35D9E-E505-C1A7-7A40-D49E42C47E67}"/>
              </a:ext>
            </a:extLst>
          </p:cNvPr>
          <p:cNvSpPr>
            <a:spLocks noGrp="1"/>
          </p:cNvSpPr>
          <p:nvPr>
            <p:ph type="ctrTitle"/>
          </p:nvPr>
        </p:nvSpPr>
        <p:spPr/>
        <p:txBody>
          <a:bodyPr/>
          <a:lstStyle/>
          <a:p>
            <a:r>
              <a:rPr lang="en-US" dirty="0"/>
              <a:t>Table of Contents</a:t>
            </a:r>
          </a:p>
        </p:txBody>
      </p:sp>
      <p:sp>
        <p:nvSpPr>
          <p:cNvPr id="3" name="Subtitle 2">
            <a:extLst>
              <a:ext uri="{FF2B5EF4-FFF2-40B4-BE49-F238E27FC236}">
                <a16:creationId xmlns:a16="http://schemas.microsoft.com/office/drawing/2014/main" id="{34976EA6-4D32-B1B1-D9B4-5FD27D115D39}"/>
              </a:ext>
            </a:extLst>
          </p:cNvPr>
          <p:cNvSpPr>
            <a:spLocks noGrp="1"/>
          </p:cNvSpPr>
          <p:nvPr>
            <p:ph type="subTitle" idx="1"/>
          </p:nvPr>
        </p:nvSpPr>
        <p:spPr>
          <a:xfrm>
            <a:off x="1507067" y="4050833"/>
            <a:ext cx="7766936" cy="1869907"/>
          </a:xfrm>
        </p:spPr>
        <p:txBody>
          <a:bodyPr>
            <a:normAutofit fontScale="25000" lnSpcReduction="20000"/>
          </a:bodyPr>
          <a:lstStyle/>
          <a:p>
            <a:pPr algn="ctr"/>
            <a:r>
              <a:rPr lang="en-US" sz="11200" b="1" dirty="0"/>
              <a:t>1. Introduction</a:t>
            </a:r>
          </a:p>
          <a:p>
            <a:pPr algn="ctr"/>
            <a:r>
              <a:rPr lang="en-US" sz="11200" b="1" dirty="0"/>
              <a:t>2. Methodology</a:t>
            </a:r>
          </a:p>
          <a:p>
            <a:pPr algn="ctr"/>
            <a:r>
              <a:rPr lang="en-US" sz="11200" b="1" dirty="0"/>
              <a:t>3. Findings</a:t>
            </a:r>
          </a:p>
          <a:p>
            <a:pPr algn="ctr"/>
            <a:r>
              <a:rPr lang="en-US" sz="11200" b="1" dirty="0"/>
              <a:t>4.Recommendations</a:t>
            </a:r>
          </a:p>
          <a:p>
            <a:pPr algn="ctr"/>
            <a:r>
              <a:rPr lang="en-US" sz="11200" b="1" dirty="0"/>
              <a:t>5. Annexes</a:t>
            </a:r>
          </a:p>
          <a:p>
            <a:endParaRPr lang="en-US" sz="400" dirty="0"/>
          </a:p>
        </p:txBody>
      </p:sp>
    </p:spTree>
    <p:extLst>
      <p:ext uri="{BB962C8B-B14F-4D97-AF65-F5344CB8AC3E}">
        <p14:creationId xmlns:p14="http://schemas.microsoft.com/office/powerpoint/2010/main" val="3075892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B06DE-AFC0-FD10-165E-D0C90C76121E}"/>
              </a:ext>
            </a:extLst>
          </p:cNvPr>
          <p:cNvSpPr>
            <a:spLocks noGrp="1"/>
          </p:cNvSpPr>
          <p:nvPr>
            <p:ph type="title"/>
          </p:nvPr>
        </p:nvSpPr>
        <p:spPr/>
        <p:txBody>
          <a:bodyPr/>
          <a:lstStyle/>
          <a:p>
            <a:r>
              <a:rPr lang="en-US" dirty="0"/>
              <a:t>Truck traffic  date for JAN-JUNE 2025</a:t>
            </a:r>
          </a:p>
        </p:txBody>
      </p:sp>
      <p:pic>
        <p:nvPicPr>
          <p:cNvPr id="5" name="Content Placeholder 4">
            <a:extLst>
              <a:ext uri="{FF2B5EF4-FFF2-40B4-BE49-F238E27FC236}">
                <a16:creationId xmlns:a16="http://schemas.microsoft.com/office/drawing/2014/main" id="{7ECB93DE-30CB-D58B-68AF-16DCDBD6D4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428750"/>
            <a:ext cx="8981015" cy="4368093"/>
          </a:xfrm>
        </p:spPr>
      </p:pic>
    </p:spTree>
    <p:extLst>
      <p:ext uri="{BB962C8B-B14F-4D97-AF65-F5344CB8AC3E}">
        <p14:creationId xmlns:p14="http://schemas.microsoft.com/office/powerpoint/2010/main" val="9085439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148B8-BBC5-45AA-2D78-CB9522EE4204}"/>
              </a:ext>
            </a:extLst>
          </p:cNvPr>
          <p:cNvSpPr>
            <a:spLocks noGrp="1"/>
          </p:cNvSpPr>
          <p:nvPr>
            <p:ph type="title"/>
          </p:nvPr>
        </p:nvSpPr>
        <p:spPr/>
        <p:txBody>
          <a:bodyPr/>
          <a:lstStyle/>
          <a:p>
            <a:r>
              <a:rPr lang="en-US" dirty="0"/>
              <a:t>Monthly truck traffic for Mombasa port in the May 2025.</a:t>
            </a:r>
          </a:p>
        </p:txBody>
      </p:sp>
      <p:pic>
        <p:nvPicPr>
          <p:cNvPr id="5" name="Content Placeholder 4">
            <a:extLst>
              <a:ext uri="{FF2B5EF4-FFF2-40B4-BE49-F238E27FC236}">
                <a16:creationId xmlns:a16="http://schemas.microsoft.com/office/drawing/2014/main" id="{477E2557-143F-EDA3-8039-F7E17546A2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930400"/>
            <a:ext cx="8249496" cy="4584700"/>
          </a:xfrm>
        </p:spPr>
      </p:pic>
    </p:spTree>
    <p:extLst>
      <p:ext uri="{BB962C8B-B14F-4D97-AF65-F5344CB8AC3E}">
        <p14:creationId xmlns:p14="http://schemas.microsoft.com/office/powerpoint/2010/main" val="3427339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2B60C-497C-7EE7-BC74-48D2D82DE764}"/>
              </a:ext>
            </a:extLst>
          </p:cNvPr>
          <p:cNvSpPr>
            <a:spLocks noGrp="1"/>
          </p:cNvSpPr>
          <p:nvPr>
            <p:ph type="title"/>
          </p:nvPr>
        </p:nvSpPr>
        <p:spPr/>
        <p:txBody>
          <a:bodyPr/>
          <a:lstStyle/>
          <a:p>
            <a:r>
              <a:rPr lang="en-US" dirty="0"/>
              <a:t>Distribution of Trucks movements across the 3 shifts in Mombasa Port.</a:t>
            </a:r>
          </a:p>
        </p:txBody>
      </p:sp>
      <p:pic>
        <p:nvPicPr>
          <p:cNvPr id="5" name="Content Placeholder 4">
            <a:extLst>
              <a:ext uri="{FF2B5EF4-FFF2-40B4-BE49-F238E27FC236}">
                <a16:creationId xmlns:a16="http://schemas.microsoft.com/office/drawing/2014/main" id="{FFC30424-654B-2EE1-AEA0-9E236A5654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4410" y="2057400"/>
            <a:ext cx="8126730" cy="4400550"/>
          </a:xfrm>
        </p:spPr>
      </p:pic>
    </p:spTree>
    <p:extLst>
      <p:ext uri="{BB962C8B-B14F-4D97-AF65-F5344CB8AC3E}">
        <p14:creationId xmlns:p14="http://schemas.microsoft.com/office/powerpoint/2010/main" val="2981636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930A8-7DCD-1211-A402-036CAF23A005}"/>
              </a:ext>
            </a:extLst>
          </p:cNvPr>
          <p:cNvSpPr>
            <a:spLocks noGrp="1"/>
          </p:cNvSpPr>
          <p:nvPr>
            <p:ph type="title"/>
          </p:nvPr>
        </p:nvSpPr>
        <p:spPr/>
        <p:txBody>
          <a:bodyPr/>
          <a:lstStyle/>
          <a:p>
            <a:r>
              <a:rPr lang="en-US" dirty="0"/>
              <a:t>MOST FREQUENTLY USED GATES  AT KPA</a:t>
            </a:r>
          </a:p>
        </p:txBody>
      </p:sp>
      <p:sp>
        <p:nvSpPr>
          <p:cNvPr id="3" name="Content Placeholder 2">
            <a:extLst>
              <a:ext uri="{FF2B5EF4-FFF2-40B4-BE49-F238E27FC236}">
                <a16:creationId xmlns:a16="http://schemas.microsoft.com/office/drawing/2014/main" id="{064B8FA4-4F97-7443-B31B-E543D1517136}"/>
              </a:ext>
            </a:extLst>
          </p:cNvPr>
          <p:cNvSpPr>
            <a:spLocks noGrp="1"/>
          </p:cNvSpPr>
          <p:nvPr>
            <p:ph idx="1"/>
          </p:nvPr>
        </p:nvSpPr>
        <p:spPr>
          <a:xfrm>
            <a:off x="677334" y="2160589"/>
            <a:ext cx="9255336" cy="4445951"/>
          </a:xfrm>
        </p:spPr>
        <p:txBody>
          <a:bodyPr>
            <a:normAutofit fontScale="25000" lnSpcReduction="20000"/>
          </a:bodyPr>
          <a:lstStyle/>
          <a:p>
            <a:pPr>
              <a:buFont typeface="Arial" panose="020B0604020202020204" pitchFamily="34" charset="0"/>
              <a:buChar char="•"/>
            </a:pPr>
            <a:r>
              <a:rPr lang="en-US" sz="9600" b="1" dirty="0"/>
              <a:t>Gate 24 is the Most Used:</a:t>
            </a:r>
            <a:br>
              <a:rPr lang="en-US" sz="8000" dirty="0"/>
            </a:br>
            <a:r>
              <a:rPr lang="en-US" sz="8000" dirty="0"/>
              <a:t>Nearly half of truck drivers (48.1%) use Gate 24, making it the busiest access point, followed by Gate 18 at 31.2%.</a:t>
            </a:r>
          </a:p>
          <a:p>
            <a:pPr>
              <a:buFont typeface="Arial" panose="020B0604020202020204" pitchFamily="34" charset="0"/>
              <a:buChar char="•"/>
            </a:pPr>
            <a:r>
              <a:rPr lang="en-US" sz="9600" b="1" dirty="0"/>
              <a:t>Main Gate 9/10 Shows Moderate Use:</a:t>
            </a:r>
            <a:br>
              <a:rPr lang="en-US" sz="8000" dirty="0"/>
            </a:br>
            <a:r>
              <a:rPr lang="en-US" sz="8000" dirty="0"/>
              <a:t>About 9.4% of truck drivers use Gate 9/10, with lower activity reported at Gates 12, 15, and 16.</a:t>
            </a:r>
          </a:p>
          <a:p>
            <a:pPr>
              <a:buFont typeface="Arial" panose="020B0604020202020204" pitchFamily="34" charset="0"/>
              <a:buChar char="•"/>
            </a:pPr>
            <a:r>
              <a:rPr lang="en-US" sz="9600" b="1" dirty="0"/>
              <a:t>Clearing Agents Favor Gates 18 and 24:</a:t>
            </a:r>
            <a:br>
              <a:rPr lang="en-US" sz="8000" dirty="0"/>
            </a:br>
            <a:r>
              <a:rPr lang="en-US" sz="8000" dirty="0"/>
              <a:t>40% of clearing agents prefer Gate 24, and 34.1% use Gate 18, confirming their central role in port logistics.</a:t>
            </a:r>
          </a:p>
          <a:p>
            <a:pPr>
              <a:buFont typeface="Arial" panose="020B0604020202020204" pitchFamily="34" charset="0"/>
              <a:buChar char="•"/>
            </a:pPr>
            <a:r>
              <a:rPr lang="en-US" sz="9600" b="1" dirty="0"/>
              <a:t>Customs and Police Concentrated at ICD Gates:</a:t>
            </a:r>
            <a:br>
              <a:rPr lang="en-US" sz="8000" dirty="0"/>
            </a:br>
            <a:r>
              <a:rPr lang="en-US" sz="8000" dirty="0"/>
              <a:t>All customs officials (100%) and traffic police (100%) operate from ICD gates, indicating these are specialized enforcement zones.</a:t>
            </a:r>
          </a:p>
          <a:p>
            <a:pPr>
              <a:buFont typeface="Arial" panose="020B0604020202020204" pitchFamily="34" charset="0"/>
              <a:buChar char="•"/>
            </a:pPr>
            <a:r>
              <a:rPr lang="en-US" sz="9600" b="1" dirty="0"/>
              <a:t>KPA Staff Spread Across Locations:</a:t>
            </a:r>
            <a:br>
              <a:rPr lang="en-US" sz="8000" dirty="0"/>
            </a:br>
            <a:r>
              <a:rPr lang="en-US" sz="8000" dirty="0"/>
              <a:t>KPA staff are mostly based at ICD gates (32.4%) and Main Gate 9/10 (16.2%), with little activity at smaller gates.</a:t>
            </a:r>
          </a:p>
          <a:p>
            <a:endParaRPr lang="en-US" dirty="0"/>
          </a:p>
        </p:txBody>
      </p:sp>
    </p:spTree>
    <p:extLst>
      <p:ext uri="{BB962C8B-B14F-4D97-AF65-F5344CB8AC3E}">
        <p14:creationId xmlns:p14="http://schemas.microsoft.com/office/powerpoint/2010/main" val="3851571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23130A-AC4B-5A8A-16AB-F8A740D1A20C}"/>
              </a:ext>
            </a:extLst>
          </p:cNvPr>
          <p:cNvPicPr>
            <a:picLocks noChangeAspect="1"/>
          </p:cNvPicPr>
          <p:nvPr/>
        </p:nvPicPr>
        <p:blipFill>
          <a:blip r:embed="rId2"/>
          <a:stretch>
            <a:fillRect/>
          </a:stretch>
        </p:blipFill>
        <p:spPr>
          <a:xfrm>
            <a:off x="788670" y="125731"/>
            <a:ext cx="8269757" cy="6103620"/>
          </a:xfrm>
          <a:prstGeom prst="rect">
            <a:avLst/>
          </a:prstGeom>
        </p:spPr>
      </p:pic>
    </p:spTree>
    <p:extLst>
      <p:ext uri="{BB962C8B-B14F-4D97-AF65-F5344CB8AC3E}">
        <p14:creationId xmlns:p14="http://schemas.microsoft.com/office/powerpoint/2010/main" val="38096784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1E399-9569-B3C4-2B3F-E9EA76E60FAD}"/>
              </a:ext>
            </a:extLst>
          </p:cNvPr>
          <p:cNvSpPr>
            <a:spLocks noGrp="1"/>
          </p:cNvSpPr>
          <p:nvPr>
            <p:ph type="title"/>
          </p:nvPr>
        </p:nvSpPr>
        <p:spPr/>
        <p:txBody>
          <a:bodyPr/>
          <a:lstStyle/>
          <a:p>
            <a:r>
              <a:rPr lang="en-US" dirty="0"/>
              <a:t>Frequency of Gate Visits by Respondents</a:t>
            </a:r>
          </a:p>
        </p:txBody>
      </p:sp>
      <p:sp>
        <p:nvSpPr>
          <p:cNvPr id="4" name="Rectangle 1">
            <a:extLst>
              <a:ext uri="{FF2B5EF4-FFF2-40B4-BE49-F238E27FC236}">
                <a16:creationId xmlns:a16="http://schemas.microsoft.com/office/drawing/2014/main" id="{EAB21FF5-8E4A-FF59-B60D-76734388D320}"/>
              </a:ext>
            </a:extLst>
          </p:cNvPr>
          <p:cNvSpPr>
            <a:spLocks noGrp="1" noChangeArrowheads="1"/>
          </p:cNvSpPr>
          <p:nvPr>
            <p:ph idx="1"/>
          </p:nvPr>
        </p:nvSpPr>
        <p:spPr bwMode="auto">
          <a:xfrm>
            <a:off x="677334" y="1746485"/>
            <a:ext cx="9483936"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Truck Drivers Visit Gates Most Frequently:</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39.9% of truck drivers reported visiting KPA gates daily, showing their continuous operational role.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Clearing Agents Visit Several Times Weekly:</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64.5% of agents reported visiting 2–4 times a week, indicating a consistent but slightly less intense presence.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Customs Officials Have Limited Visits:</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Most customs officers visit gates weekly or a few times a month, with only 40% reporting daily presence.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Traffic Police Presence Is Highly Focused:</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100% of traffic police respondents reported daily visits, reflecting concentrated enforcement roles.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KPA Staff Visit Periodically:</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While 63.6% visit several times weekly, only 36.4% reported daily activity, showing less frequent gate engagement compared to truckers.</a:t>
            </a:r>
          </a:p>
        </p:txBody>
      </p:sp>
    </p:spTree>
    <p:extLst>
      <p:ext uri="{BB962C8B-B14F-4D97-AF65-F5344CB8AC3E}">
        <p14:creationId xmlns:p14="http://schemas.microsoft.com/office/powerpoint/2010/main" val="36835580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F6ABD5-70CB-7944-2F0F-67BADEE2E8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3011" y="708660"/>
            <a:ext cx="7738110" cy="4914900"/>
          </a:xfrm>
          <a:prstGeom prst="rect">
            <a:avLst/>
          </a:prstGeom>
        </p:spPr>
      </p:pic>
    </p:spTree>
    <p:extLst>
      <p:ext uri="{BB962C8B-B14F-4D97-AF65-F5344CB8AC3E}">
        <p14:creationId xmlns:p14="http://schemas.microsoft.com/office/powerpoint/2010/main" val="7728941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4D8D4-261B-224F-C0D1-EC400C07032D}"/>
              </a:ext>
            </a:extLst>
          </p:cNvPr>
          <p:cNvSpPr>
            <a:spLocks noGrp="1"/>
          </p:cNvSpPr>
          <p:nvPr>
            <p:ph type="title"/>
          </p:nvPr>
        </p:nvSpPr>
        <p:spPr/>
        <p:txBody>
          <a:bodyPr/>
          <a:lstStyle/>
          <a:p>
            <a:r>
              <a:rPr lang="en-US" dirty="0"/>
              <a:t>TRAFFIC CONGESTION EXPERIENCE</a:t>
            </a:r>
          </a:p>
        </p:txBody>
      </p:sp>
      <p:sp>
        <p:nvSpPr>
          <p:cNvPr id="3" name="Content Placeholder 2">
            <a:extLst>
              <a:ext uri="{FF2B5EF4-FFF2-40B4-BE49-F238E27FC236}">
                <a16:creationId xmlns:a16="http://schemas.microsoft.com/office/drawing/2014/main" id="{6EE0EE6C-8407-D4F7-CD90-D0A6E5676046}"/>
              </a:ext>
            </a:extLst>
          </p:cNvPr>
          <p:cNvSpPr>
            <a:spLocks noGrp="1"/>
          </p:cNvSpPr>
          <p:nvPr>
            <p:ph idx="1"/>
          </p:nvPr>
        </p:nvSpPr>
        <p:spPr/>
        <p:txBody>
          <a:bodyPr>
            <a:normAutofit lnSpcReduction="10000"/>
          </a:bodyPr>
          <a:lstStyle/>
          <a:p>
            <a:pPr>
              <a:buFont typeface="Arial" panose="020B0604020202020204" pitchFamily="34" charset="0"/>
              <a:buChar char="•"/>
            </a:pPr>
            <a:r>
              <a:rPr lang="en-US" sz="2000" b="1" dirty="0"/>
              <a:t>High Congestion Frequency Among Truck Drivers:</a:t>
            </a:r>
            <a:br>
              <a:rPr lang="en-US" sz="2000" dirty="0"/>
            </a:br>
            <a:r>
              <a:rPr lang="en-US" sz="2000" dirty="0"/>
              <a:t>34% of truck drivers reported that they always experience traffic at KPA gates, indicating a significant and ongoing challenge in port access.</a:t>
            </a:r>
          </a:p>
          <a:p>
            <a:pPr>
              <a:buFont typeface="Arial" panose="020B0604020202020204" pitchFamily="34" charset="0"/>
              <a:buChar char="•"/>
            </a:pPr>
            <a:r>
              <a:rPr lang="en-US" sz="2000" b="1" dirty="0"/>
              <a:t>Clearing Agents Face Even Greater Delays:</a:t>
            </a:r>
            <a:br>
              <a:rPr lang="en-US" sz="2000" dirty="0"/>
            </a:br>
            <a:r>
              <a:rPr lang="en-US" sz="2000" dirty="0"/>
              <a:t>59% of clearing agents stated they always encounter congestion, showing that clearance operations are heavily impacted by traffic flow.</a:t>
            </a:r>
          </a:p>
          <a:p>
            <a:pPr>
              <a:buFont typeface="Arial" panose="020B0604020202020204" pitchFamily="34" charset="0"/>
              <a:buChar char="•"/>
            </a:pPr>
            <a:r>
              <a:rPr lang="en-US" sz="2000" b="1" dirty="0"/>
              <a:t>Evidence of Persistent Congestion:</a:t>
            </a:r>
            <a:br>
              <a:rPr lang="en-US" sz="2000" dirty="0"/>
            </a:br>
            <a:r>
              <a:rPr lang="en-US" sz="2000" dirty="0"/>
              <a:t>The data clearly reveals that traffic congestion is a regular and systemic issue at KPA gates, affecting both logistical operations and efficiency.</a:t>
            </a:r>
          </a:p>
          <a:p>
            <a:endParaRPr lang="en-US" dirty="0"/>
          </a:p>
        </p:txBody>
      </p:sp>
    </p:spTree>
    <p:extLst>
      <p:ext uri="{BB962C8B-B14F-4D97-AF65-F5344CB8AC3E}">
        <p14:creationId xmlns:p14="http://schemas.microsoft.com/office/powerpoint/2010/main" val="27218602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D62407-45A4-C329-FD0B-925B103DF2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8710" y="514350"/>
            <a:ext cx="8263890" cy="5474970"/>
          </a:xfrm>
          <a:prstGeom prst="rect">
            <a:avLst/>
          </a:prstGeom>
        </p:spPr>
      </p:pic>
    </p:spTree>
    <p:extLst>
      <p:ext uri="{BB962C8B-B14F-4D97-AF65-F5344CB8AC3E}">
        <p14:creationId xmlns:p14="http://schemas.microsoft.com/office/powerpoint/2010/main" val="34451329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77C55-87C7-A7B2-1F72-D41D151C7FE7}"/>
              </a:ext>
            </a:extLst>
          </p:cNvPr>
          <p:cNvSpPr>
            <a:spLocks noGrp="1"/>
          </p:cNvSpPr>
          <p:nvPr>
            <p:ph type="title"/>
          </p:nvPr>
        </p:nvSpPr>
        <p:spPr/>
        <p:txBody>
          <a:bodyPr/>
          <a:lstStyle/>
          <a:p>
            <a:r>
              <a:rPr lang="en-US" dirty="0"/>
              <a:t>WAITING TIME AT KPA GATES</a:t>
            </a:r>
          </a:p>
        </p:txBody>
      </p:sp>
      <p:sp>
        <p:nvSpPr>
          <p:cNvPr id="3" name="Content Placeholder 2">
            <a:extLst>
              <a:ext uri="{FF2B5EF4-FFF2-40B4-BE49-F238E27FC236}">
                <a16:creationId xmlns:a16="http://schemas.microsoft.com/office/drawing/2014/main" id="{BB38059C-9152-62E9-2F48-A5202E65B05C}"/>
              </a:ext>
            </a:extLst>
          </p:cNvPr>
          <p:cNvSpPr>
            <a:spLocks noGrp="1"/>
          </p:cNvSpPr>
          <p:nvPr>
            <p:ph idx="1"/>
          </p:nvPr>
        </p:nvSpPr>
        <p:spPr/>
        <p:txBody>
          <a:bodyPr>
            <a:normAutofit lnSpcReduction="10000"/>
          </a:bodyPr>
          <a:lstStyle/>
          <a:p>
            <a:pPr>
              <a:buFont typeface="Arial" panose="020B0604020202020204" pitchFamily="34" charset="0"/>
              <a:buChar char="•"/>
            </a:pPr>
            <a:r>
              <a:rPr lang="en-US" sz="2000" b="1" dirty="0"/>
              <a:t>Majority of Truck Drivers Face Long Delays:</a:t>
            </a:r>
            <a:br>
              <a:rPr lang="en-US" sz="2000" dirty="0"/>
            </a:br>
            <a:r>
              <a:rPr lang="en-US" sz="2000" dirty="0"/>
              <a:t>Over 57% of truck drivers wait more than 2 hours per visit—25.9% wait 2–5 hours, and 31.5% wait over 5 hours.</a:t>
            </a:r>
          </a:p>
          <a:p>
            <a:pPr>
              <a:buFont typeface="Arial" panose="020B0604020202020204" pitchFamily="34" charset="0"/>
              <a:buChar char="•"/>
            </a:pPr>
            <a:r>
              <a:rPr lang="en-US" sz="2000" b="1" dirty="0"/>
              <a:t>Clearing Agents Also Affected:</a:t>
            </a:r>
            <a:br>
              <a:rPr lang="en-US" sz="2000" dirty="0"/>
            </a:br>
            <a:r>
              <a:rPr lang="en-US" sz="2000" dirty="0"/>
              <a:t>Although their delays are slightly shorter, 74 clearing agents (58.9%) report waiting over 1 hour per visit.</a:t>
            </a:r>
          </a:p>
          <a:p>
            <a:pPr>
              <a:buFont typeface="Arial" panose="020B0604020202020204" pitchFamily="34" charset="0"/>
              <a:buChar char="•"/>
            </a:pPr>
            <a:r>
              <a:rPr lang="en-US" sz="2000" b="1" dirty="0"/>
              <a:t>Short Waits Are Rare:</a:t>
            </a:r>
            <a:br>
              <a:rPr lang="en-US" sz="2000" dirty="0"/>
            </a:br>
            <a:r>
              <a:rPr lang="en-US" sz="2000" dirty="0"/>
              <a:t>Only 12.2% of truck drivers and 21.8% of clearing agents experience wait times under 30 minutes, indicating limited operational efficiency.</a:t>
            </a:r>
          </a:p>
          <a:p>
            <a:pPr>
              <a:buFont typeface="Arial" panose="020B0604020202020204" pitchFamily="34" charset="0"/>
              <a:buChar char="•"/>
            </a:pPr>
            <a:r>
              <a:rPr lang="en-US" sz="2000" b="1" dirty="0"/>
              <a:t>Delays Disrupt Operations:</a:t>
            </a:r>
            <a:br>
              <a:rPr lang="en-US" sz="2000" dirty="0"/>
            </a:br>
            <a:r>
              <a:rPr lang="en-US" sz="2000" dirty="0"/>
              <a:t>Extended waiting times contribute directly to congestion, delaying cargo movement and increasing logistical costs</a:t>
            </a:r>
            <a:r>
              <a:rPr lang="en-US" dirty="0"/>
              <a:t>.</a:t>
            </a:r>
          </a:p>
          <a:p>
            <a:endParaRPr lang="en-US" dirty="0"/>
          </a:p>
        </p:txBody>
      </p:sp>
    </p:spTree>
    <p:extLst>
      <p:ext uri="{BB962C8B-B14F-4D97-AF65-F5344CB8AC3E}">
        <p14:creationId xmlns:p14="http://schemas.microsoft.com/office/powerpoint/2010/main" val="3650012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C85CE-9AF9-A9A3-EE04-3422D9C7A343}"/>
              </a:ext>
            </a:extLst>
          </p:cNvPr>
          <p:cNvSpPr>
            <a:spLocks noGrp="1"/>
          </p:cNvSpPr>
          <p:nvPr>
            <p:ph type="ctrTitle"/>
          </p:nvPr>
        </p:nvSpPr>
        <p:spPr/>
        <p:txBody>
          <a:bodyPr/>
          <a:lstStyle/>
          <a:p>
            <a:r>
              <a:rPr lang="en-US" sz="4800" dirty="0"/>
              <a:t>EXECUTIVE SUMMARY</a:t>
            </a:r>
          </a:p>
        </p:txBody>
      </p:sp>
      <p:sp>
        <p:nvSpPr>
          <p:cNvPr id="3" name="Subtitle 2">
            <a:extLst>
              <a:ext uri="{FF2B5EF4-FFF2-40B4-BE49-F238E27FC236}">
                <a16:creationId xmlns:a16="http://schemas.microsoft.com/office/drawing/2014/main" id="{58963875-A487-7D9B-1F09-5FC6F2985F0A}"/>
              </a:ext>
            </a:extLst>
          </p:cNvPr>
          <p:cNvSpPr>
            <a:spLocks noGrp="1"/>
          </p:cNvSpPr>
          <p:nvPr>
            <p:ph type="subTitle" idx="1"/>
          </p:nvPr>
        </p:nvSpPr>
        <p:spPr>
          <a:xfrm>
            <a:off x="1507067" y="4050833"/>
            <a:ext cx="7766936" cy="2727157"/>
          </a:xfrm>
        </p:spPr>
        <p:txBody>
          <a:bodyPr>
            <a:normAutofit fontScale="92500" lnSpcReduction="20000"/>
          </a:bodyPr>
          <a:lstStyle/>
          <a:p>
            <a:pPr algn="l"/>
            <a:r>
              <a:rPr lang="en-US" sz="2400" dirty="0"/>
              <a:t>The Port of Mombasa remains a critical trade gateway for East Africa but faces persistent gate congestion, especially at Gates 18 and 24, due to rising truck volumes. This leads to increased logistics costs, delays, and inefficiencies. The study—based on traffic counts, surveys, and Kerner’s traffic theory—found peak congestion occurs in the afternoon and evening, with over 33% of truck drivers waiting more than five hours. Causes include poor infrastructure, manual processes</a:t>
            </a:r>
            <a:r>
              <a:rPr lang="en-US" sz="2000" dirty="0"/>
              <a:t>, </a:t>
            </a:r>
          </a:p>
        </p:txBody>
      </p:sp>
    </p:spTree>
    <p:extLst>
      <p:ext uri="{BB962C8B-B14F-4D97-AF65-F5344CB8AC3E}">
        <p14:creationId xmlns:p14="http://schemas.microsoft.com/office/powerpoint/2010/main" val="40604477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29BFB10-4AB5-5BBD-BD68-5B6DADD1D3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390" y="662940"/>
            <a:ext cx="8595360" cy="5337809"/>
          </a:xfrm>
          <a:prstGeom prst="rect">
            <a:avLst/>
          </a:prstGeom>
        </p:spPr>
      </p:pic>
    </p:spTree>
    <p:extLst>
      <p:ext uri="{BB962C8B-B14F-4D97-AF65-F5344CB8AC3E}">
        <p14:creationId xmlns:p14="http://schemas.microsoft.com/office/powerpoint/2010/main" val="7031138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8EAA2-E72F-EF1F-B57B-86C2D27CBB8E}"/>
              </a:ext>
            </a:extLst>
          </p:cNvPr>
          <p:cNvSpPr>
            <a:spLocks noGrp="1"/>
          </p:cNvSpPr>
          <p:nvPr>
            <p:ph type="title"/>
          </p:nvPr>
        </p:nvSpPr>
        <p:spPr/>
        <p:txBody>
          <a:bodyPr/>
          <a:lstStyle/>
          <a:p>
            <a:r>
              <a:rPr lang="en-US" dirty="0"/>
              <a:t>PEAK CONGESTION TIMES AT KPA GATES</a:t>
            </a:r>
          </a:p>
        </p:txBody>
      </p:sp>
      <p:sp>
        <p:nvSpPr>
          <p:cNvPr id="3" name="Content Placeholder 2">
            <a:extLst>
              <a:ext uri="{FF2B5EF4-FFF2-40B4-BE49-F238E27FC236}">
                <a16:creationId xmlns:a16="http://schemas.microsoft.com/office/drawing/2014/main" id="{2D822D59-C5AA-C640-BA45-407BFF8B56FD}"/>
              </a:ext>
            </a:extLst>
          </p:cNvPr>
          <p:cNvSpPr>
            <a:spLocks noGrp="1"/>
          </p:cNvSpPr>
          <p:nvPr>
            <p:ph idx="1"/>
          </p:nvPr>
        </p:nvSpPr>
        <p:spPr/>
        <p:txBody>
          <a:bodyPr>
            <a:normAutofit fontScale="25000" lnSpcReduction="20000"/>
          </a:bodyPr>
          <a:lstStyle/>
          <a:p>
            <a:pPr>
              <a:buFont typeface="Arial" panose="020B0604020202020204" pitchFamily="34" charset="0"/>
              <a:buChar char="•"/>
            </a:pPr>
            <a:r>
              <a:rPr lang="en-US" sz="9600" b="1" dirty="0"/>
              <a:t>Afternoon and Evening Are Most Congested:</a:t>
            </a:r>
            <a:br>
              <a:rPr lang="en-US" sz="8000" dirty="0"/>
            </a:br>
            <a:r>
              <a:rPr lang="en-US" sz="8000" dirty="0"/>
              <a:t>Majority of stakeholders, especially truck drivers (67.2% in afternoon, 51.5% in evening), reported the worst congestion between 2 PM–6 PM and 6 PM–6 AM.</a:t>
            </a:r>
            <a:endParaRPr lang="en-US" sz="11200" dirty="0"/>
          </a:p>
          <a:p>
            <a:pPr>
              <a:buFont typeface="Arial" panose="020B0604020202020204" pitchFamily="34" charset="0"/>
              <a:buChar char="•"/>
            </a:pPr>
            <a:r>
              <a:rPr lang="en-US" sz="9600" b="1" dirty="0"/>
              <a:t>Clearing Agents and Customs Officials Mirror Pattern:</a:t>
            </a:r>
            <a:br>
              <a:rPr lang="en-US" sz="8000" dirty="0"/>
            </a:br>
            <a:r>
              <a:rPr lang="en-US" sz="8000" dirty="0"/>
              <a:t>Clearing agents noted peaks in the afternoon (40.2%) and evening (41.4%), while 50% of customs officials cited the afternoon as the most congested period.</a:t>
            </a:r>
          </a:p>
          <a:p>
            <a:pPr>
              <a:buFont typeface="Arial" panose="020B0604020202020204" pitchFamily="34" charset="0"/>
              <a:buChar char="•"/>
            </a:pPr>
            <a:r>
              <a:rPr lang="en-US" sz="9600" b="1" dirty="0"/>
              <a:t>Minimal Congestion in Morning and Midday:</a:t>
            </a:r>
            <a:br>
              <a:rPr lang="en-US" sz="8000" dirty="0"/>
            </a:br>
            <a:r>
              <a:rPr lang="en-US" sz="8000" dirty="0"/>
              <a:t>Morning (6–10 AM) and midday (10 AM–2 PM) were reported as less congested, indicating better flow during these hours.</a:t>
            </a:r>
          </a:p>
          <a:p>
            <a:pPr>
              <a:buFont typeface="Arial" panose="020B0604020202020204" pitchFamily="34" charset="0"/>
              <a:buChar char="•"/>
            </a:pPr>
            <a:r>
              <a:rPr lang="en-US" sz="9600" b="1" dirty="0"/>
              <a:t>Operational Implications:</a:t>
            </a:r>
            <a:br>
              <a:rPr lang="en-US" sz="8000" dirty="0"/>
            </a:br>
            <a:r>
              <a:rPr lang="en-US" sz="8000" dirty="0"/>
              <a:t>The consistent congestion pattern across roles suggests a need for targeted strategies like extended staffing, traffic control, and staggered truck scheduling during peak hours.</a:t>
            </a:r>
          </a:p>
          <a:p>
            <a:endParaRPr lang="en-US" dirty="0"/>
          </a:p>
        </p:txBody>
      </p:sp>
    </p:spTree>
    <p:extLst>
      <p:ext uri="{BB962C8B-B14F-4D97-AF65-F5344CB8AC3E}">
        <p14:creationId xmlns:p14="http://schemas.microsoft.com/office/powerpoint/2010/main" val="27591697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543B8C-271B-9A5A-5FB0-D539A0EAC6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270" y="628651"/>
            <a:ext cx="8355329" cy="5509260"/>
          </a:xfrm>
          <a:prstGeom prst="rect">
            <a:avLst/>
          </a:prstGeom>
        </p:spPr>
      </p:pic>
    </p:spTree>
    <p:extLst>
      <p:ext uri="{BB962C8B-B14F-4D97-AF65-F5344CB8AC3E}">
        <p14:creationId xmlns:p14="http://schemas.microsoft.com/office/powerpoint/2010/main" val="30244189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A2655-7AF5-F018-5F82-437166CC471A}"/>
              </a:ext>
            </a:extLst>
          </p:cNvPr>
          <p:cNvSpPr>
            <a:spLocks noGrp="1"/>
          </p:cNvSpPr>
          <p:nvPr>
            <p:ph type="title"/>
          </p:nvPr>
        </p:nvSpPr>
        <p:spPr/>
        <p:txBody>
          <a:bodyPr/>
          <a:lstStyle/>
          <a:p>
            <a:r>
              <a:rPr lang="en-US" dirty="0"/>
              <a:t>MAIN CAUSES OF TRAFFIC CONGESTION BY THE RESPONDENTS</a:t>
            </a:r>
          </a:p>
        </p:txBody>
      </p:sp>
      <p:sp>
        <p:nvSpPr>
          <p:cNvPr id="3" name="Content Placeholder 2">
            <a:extLst>
              <a:ext uri="{FF2B5EF4-FFF2-40B4-BE49-F238E27FC236}">
                <a16:creationId xmlns:a16="http://schemas.microsoft.com/office/drawing/2014/main" id="{CB89B8A6-99D5-4732-F13F-EA7198F4B6AF}"/>
              </a:ext>
            </a:extLst>
          </p:cNvPr>
          <p:cNvSpPr>
            <a:spLocks noGrp="1"/>
          </p:cNvSpPr>
          <p:nvPr>
            <p:ph idx="1"/>
          </p:nvPr>
        </p:nvSpPr>
        <p:spPr/>
        <p:txBody>
          <a:bodyPr>
            <a:normAutofit fontScale="25000" lnSpcReduction="20000"/>
          </a:bodyPr>
          <a:lstStyle/>
          <a:p>
            <a:pPr>
              <a:buFont typeface="Arial" panose="020B0604020202020204" pitchFamily="34" charset="0"/>
              <a:buChar char="•"/>
            </a:pPr>
            <a:r>
              <a:rPr lang="en-US" sz="9600" b="1" dirty="0"/>
              <a:t>Gate Processing and Security Delays Dominate:</a:t>
            </a:r>
            <a:br>
              <a:rPr lang="en-US" sz="8000" dirty="0"/>
            </a:br>
            <a:r>
              <a:rPr lang="en-US" sz="8000" dirty="0"/>
              <a:t>Truck drivers cited </a:t>
            </a:r>
            <a:r>
              <a:rPr lang="en-US" sz="8000" b="1" dirty="0"/>
              <a:t>slow gate processing (440)</a:t>
            </a:r>
            <a:r>
              <a:rPr lang="en-US" sz="8000" dirty="0"/>
              <a:t> and </a:t>
            </a:r>
            <a:r>
              <a:rPr lang="en-US" sz="8000" b="1" dirty="0"/>
              <a:t>slow security checks (377)</a:t>
            </a:r>
            <a:r>
              <a:rPr lang="en-US" sz="8000" dirty="0"/>
              <a:t> as the leading causes of congestion, indicating inefficiencies in clearance procedures.</a:t>
            </a:r>
          </a:p>
          <a:p>
            <a:pPr>
              <a:buFont typeface="Arial" panose="020B0604020202020204" pitchFamily="34" charset="0"/>
              <a:buChar char="•"/>
            </a:pPr>
            <a:r>
              <a:rPr lang="en-US" sz="9600" b="1" dirty="0"/>
              <a:t>Documentation Challenges Are Significant:</a:t>
            </a:r>
            <a:br>
              <a:rPr lang="en-US" sz="8000" dirty="0"/>
            </a:br>
            <a:r>
              <a:rPr lang="en-US" sz="8000" dirty="0"/>
              <a:t>High responses from drivers and agents on </a:t>
            </a:r>
            <a:r>
              <a:rPr lang="en-US" sz="8000" b="1" dirty="0"/>
              <a:t>clearance documentation delays (302)</a:t>
            </a:r>
            <a:r>
              <a:rPr lang="en-US" sz="8000" dirty="0"/>
              <a:t> and </a:t>
            </a:r>
            <a:r>
              <a:rPr lang="en-US" sz="8000" b="1" dirty="0"/>
              <a:t>KRA tracker issues (316)</a:t>
            </a:r>
            <a:r>
              <a:rPr lang="en-US" sz="8000" dirty="0"/>
              <a:t> reflect administrative bottlenecks as major contributors.</a:t>
            </a:r>
          </a:p>
          <a:p>
            <a:pPr>
              <a:buFont typeface="Arial" panose="020B0604020202020204" pitchFamily="34" charset="0"/>
              <a:buChar char="•"/>
            </a:pPr>
            <a:r>
              <a:rPr lang="en-US" sz="9600" b="1" dirty="0"/>
              <a:t>Infrastructure Limitations:</a:t>
            </a:r>
            <a:br>
              <a:rPr lang="en-US" sz="8000" dirty="0"/>
            </a:br>
            <a:r>
              <a:rPr lang="en-US" sz="8000" dirty="0"/>
              <a:t>Issues such as </a:t>
            </a:r>
            <a:r>
              <a:rPr lang="en-US" sz="8000" b="1" dirty="0"/>
              <a:t>too many trucks arriving at once (214)</a:t>
            </a:r>
            <a:r>
              <a:rPr lang="en-US" sz="8000" dirty="0"/>
              <a:t>, </a:t>
            </a:r>
            <a:r>
              <a:rPr lang="en-US" sz="8000" b="1" dirty="0"/>
              <a:t>limited gate lanes</a:t>
            </a:r>
            <a:r>
              <a:rPr lang="en-US" sz="8000" dirty="0"/>
              <a:t>, </a:t>
            </a:r>
            <a:r>
              <a:rPr lang="en-US" sz="8000" b="1" dirty="0"/>
              <a:t>poor road conditions</a:t>
            </a:r>
            <a:r>
              <a:rPr lang="en-US" sz="8000" dirty="0"/>
              <a:t>, and </a:t>
            </a:r>
            <a:r>
              <a:rPr lang="en-US" sz="8000" b="1" dirty="0"/>
              <a:t>insufficient port space</a:t>
            </a:r>
            <a:r>
              <a:rPr lang="en-US" sz="8000" dirty="0"/>
              <a:t> were identified as aggravating physical constraints.</a:t>
            </a:r>
          </a:p>
          <a:p>
            <a:pPr>
              <a:buFont typeface="Arial" panose="020B0604020202020204" pitchFamily="34" charset="0"/>
              <a:buChar char="•"/>
            </a:pPr>
            <a:r>
              <a:rPr lang="en-US" sz="9600" b="1" dirty="0"/>
              <a:t>Lack of Truck Scheduling and Staffing:</a:t>
            </a:r>
            <a:br>
              <a:rPr lang="en-US" sz="8000" dirty="0"/>
            </a:br>
            <a:r>
              <a:rPr lang="en-US" sz="8000" dirty="0"/>
              <a:t>The absence of a </a:t>
            </a:r>
            <a:r>
              <a:rPr lang="en-US" sz="8000" b="1" dirty="0"/>
              <a:t>Truck Appointment System (TAS)</a:t>
            </a:r>
            <a:r>
              <a:rPr lang="en-US" sz="8000" dirty="0"/>
              <a:t> and </a:t>
            </a:r>
            <a:r>
              <a:rPr lang="en-US" sz="8000" b="1" dirty="0"/>
              <a:t>insufficient staffing</a:t>
            </a:r>
            <a:r>
              <a:rPr lang="en-US" sz="8000" dirty="0"/>
              <a:t>, especially during peak hours, contributes to disorganized truck arrivals and extended wait times.</a:t>
            </a:r>
          </a:p>
          <a:p>
            <a:endParaRPr lang="en-US" dirty="0"/>
          </a:p>
        </p:txBody>
      </p:sp>
    </p:spTree>
    <p:extLst>
      <p:ext uri="{BB962C8B-B14F-4D97-AF65-F5344CB8AC3E}">
        <p14:creationId xmlns:p14="http://schemas.microsoft.com/office/powerpoint/2010/main" val="37099148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B9679-DC88-7E21-6332-A12C9DC77D57}"/>
              </a:ext>
            </a:extLst>
          </p:cNvPr>
          <p:cNvSpPr>
            <a:spLocks noGrp="1"/>
          </p:cNvSpPr>
          <p:nvPr>
            <p:ph type="title"/>
          </p:nvPr>
        </p:nvSpPr>
        <p:spPr/>
        <p:txBody>
          <a:bodyPr/>
          <a:lstStyle/>
          <a:p>
            <a:r>
              <a:rPr lang="en-US" dirty="0"/>
              <a:t>EFFECTS OF TRAFFIC CONGESTION AT KPA GATES</a:t>
            </a:r>
          </a:p>
        </p:txBody>
      </p:sp>
      <p:sp>
        <p:nvSpPr>
          <p:cNvPr id="3" name="Content Placeholder 2">
            <a:extLst>
              <a:ext uri="{FF2B5EF4-FFF2-40B4-BE49-F238E27FC236}">
                <a16:creationId xmlns:a16="http://schemas.microsoft.com/office/drawing/2014/main" id="{25D2D211-CE85-8AA7-1C37-AFA88FBF9FD4}"/>
              </a:ext>
            </a:extLst>
          </p:cNvPr>
          <p:cNvSpPr>
            <a:spLocks noGrp="1"/>
          </p:cNvSpPr>
          <p:nvPr>
            <p:ph idx="1"/>
          </p:nvPr>
        </p:nvSpPr>
        <p:spPr>
          <a:xfrm>
            <a:off x="677334" y="2160589"/>
            <a:ext cx="8596668" cy="5611811"/>
          </a:xfrm>
        </p:spPr>
        <p:txBody>
          <a:bodyPr>
            <a:normAutofit fontScale="25000" lnSpcReduction="20000"/>
          </a:bodyPr>
          <a:lstStyle/>
          <a:p>
            <a:pPr>
              <a:buFont typeface="Arial" panose="020B0604020202020204" pitchFamily="34" charset="0"/>
              <a:buChar char="•"/>
            </a:pPr>
            <a:r>
              <a:rPr lang="en-US" sz="9600" b="1" dirty="0"/>
              <a:t>Extended Working Hours:</a:t>
            </a:r>
            <a:br>
              <a:rPr lang="en-US" sz="8000" dirty="0"/>
            </a:br>
            <a:r>
              <a:rPr lang="en-US" sz="8000" dirty="0"/>
              <a:t>Truck drivers (26.7%) and clearing agents (19.4%) reported longer work hours due to congestion, reducing overall efficiency and increasing fatigue.</a:t>
            </a:r>
          </a:p>
          <a:p>
            <a:pPr>
              <a:buFont typeface="Arial" panose="020B0604020202020204" pitchFamily="34" charset="0"/>
              <a:buChar char="•"/>
            </a:pPr>
            <a:r>
              <a:rPr lang="en-US" sz="9600" b="1" dirty="0"/>
              <a:t>Increased Costs:</a:t>
            </a:r>
            <a:br>
              <a:rPr lang="en-US" sz="8000" dirty="0"/>
            </a:br>
            <a:r>
              <a:rPr lang="en-US" sz="8000" dirty="0"/>
              <a:t>Congestion led to higher </a:t>
            </a:r>
            <a:r>
              <a:rPr lang="en-US" sz="8000" b="1" dirty="0"/>
              <a:t>storage fees (18.3% for drivers; 11.5% for agents)</a:t>
            </a:r>
            <a:r>
              <a:rPr lang="en-US" sz="8000" dirty="0"/>
              <a:t>, </a:t>
            </a:r>
            <a:r>
              <a:rPr lang="en-US" sz="8000" b="1" dirty="0"/>
              <a:t>fuel costs (14.5% for drivers; 9% for agents)</a:t>
            </a:r>
            <a:r>
              <a:rPr lang="en-US" sz="8000" dirty="0"/>
              <a:t>, and </a:t>
            </a:r>
            <a:r>
              <a:rPr lang="en-US" sz="8000" b="1" dirty="0"/>
              <a:t>demurrage charges (8.1% for agents; 23.4% for KPA staff).</a:t>
            </a:r>
            <a:endParaRPr lang="en-US" sz="8000" dirty="0"/>
          </a:p>
          <a:p>
            <a:pPr>
              <a:buFont typeface="Arial" panose="020B0604020202020204" pitchFamily="34" charset="0"/>
              <a:buChar char="•"/>
            </a:pPr>
            <a:r>
              <a:rPr lang="en-US" sz="9600" b="1" dirty="0"/>
              <a:t>Missed Delivery Schedules:</a:t>
            </a:r>
            <a:br>
              <a:rPr lang="en-US" sz="8000" dirty="0"/>
            </a:br>
            <a:r>
              <a:rPr lang="en-US" sz="8000" dirty="0"/>
              <a:t>12% of truck drivers and 13.2% of clearing agents cited consistent delays in delivery timelines, affecting service reliability and cargo flow.</a:t>
            </a:r>
          </a:p>
          <a:p>
            <a:pPr>
              <a:buFont typeface="Arial" panose="020B0604020202020204" pitchFamily="34" charset="0"/>
              <a:buChar char="•"/>
            </a:pPr>
            <a:r>
              <a:rPr lang="en-US" sz="9600" b="1" dirty="0"/>
              <a:t>Operational Disruptions:</a:t>
            </a:r>
            <a:br>
              <a:rPr lang="en-US" sz="8000" dirty="0"/>
            </a:br>
            <a:r>
              <a:rPr lang="en-US" sz="8000" dirty="0"/>
              <a:t>Customs officials and KPA staff experienced </a:t>
            </a:r>
            <a:r>
              <a:rPr lang="en-US" sz="8000" b="1" dirty="0"/>
              <a:t>delays in stacking export cargo (up to 31%)</a:t>
            </a:r>
            <a:r>
              <a:rPr lang="en-US" sz="8000" dirty="0"/>
              <a:t> and general workflow disruptions due to inefficiencies at gates.</a:t>
            </a:r>
          </a:p>
          <a:p>
            <a:pPr>
              <a:buFont typeface="Arial" panose="020B0604020202020204" pitchFamily="34" charset="0"/>
              <a:buChar char="•"/>
            </a:pPr>
            <a:r>
              <a:rPr lang="en-US" sz="9600" b="1" dirty="0"/>
              <a:t>Mental and Physical Strain:</a:t>
            </a:r>
            <a:r>
              <a:rPr lang="en-US" sz="9600" dirty="0"/>
              <a:t> </a:t>
            </a:r>
            <a:r>
              <a:rPr lang="en-US" sz="8000" dirty="0"/>
              <a:t>Clearing agents highlighted stress and fatigue (17.1%) .</a:t>
            </a:r>
          </a:p>
          <a:p>
            <a:endParaRPr lang="en-US" dirty="0"/>
          </a:p>
        </p:txBody>
      </p:sp>
    </p:spTree>
    <p:extLst>
      <p:ext uri="{BB962C8B-B14F-4D97-AF65-F5344CB8AC3E}">
        <p14:creationId xmlns:p14="http://schemas.microsoft.com/office/powerpoint/2010/main" val="40667937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79519-29FA-27F2-6744-265F79FA2ACE}"/>
              </a:ext>
            </a:extLst>
          </p:cNvPr>
          <p:cNvSpPr>
            <a:spLocks noGrp="1"/>
          </p:cNvSpPr>
          <p:nvPr>
            <p:ph type="title"/>
          </p:nvPr>
        </p:nvSpPr>
        <p:spPr/>
        <p:txBody>
          <a:bodyPr/>
          <a:lstStyle/>
          <a:p>
            <a:r>
              <a:rPr lang="en-US" dirty="0"/>
              <a:t>GENERAL SOLUTIONS PROPOSED BY THE RESPONDENTS</a:t>
            </a:r>
          </a:p>
        </p:txBody>
      </p:sp>
      <p:sp>
        <p:nvSpPr>
          <p:cNvPr id="4" name="Rectangle 1">
            <a:extLst>
              <a:ext uri="{FF2B5EF4-FFF2-40B4-BE49-F238E27FC236}">
                <a16:creationId xmlns:a16="http://schemas.microsoft.com/office/drawing/2014/main" id="{006BFF0F-DE07-0B40-802F-07410D084305}"/>
              </a:ext>
            </a:extLst>
          </p:cNvPr>
          <p:cNvSpPr>
            <a:spLocks noGrp="1" noChangeArrowheads="1"/>
          </p:cNvSpPr>
          <p:nvPr>
            <p:ph idx="1"/>
          </p:nvPr>
        </p:nvSpPr>
        <p:spPr bwMode="auto">
          <a:xfrm>
            <a:off x="677334" y="1838818"/>
            <a:ext cx="9369636"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Introduce Truck Scheduling Systems:</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Systematic pre-booking of trucks was a top recommendation (e.g., 37.5% by traffic police), aimed at reducing vehicle clustering and regulating gate access.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Expand and Upgrade Infrastructure:</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Proposals included increasing gate lanes, improving surrounding roads, and adding smart gate technology to improve traffic flow and entry/exit efficiency.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Automate Clearance and Inspection Processes:</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Stakeholders advocated for fully automated documentation systems and advanced inspection technology (e.g., scanners) to reduce delays and human errors.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Enhance Coordination and Staffing:</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Improved collaboration between KPA, KRA, and agents, coupled with hiring more staff, better supervision, and structured shift systems, were emphasized to streamline operations.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Implement Strict Traffic and Anti-Corruption Measures:</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Enforcing traffic discipline, minimizing illegal parking, and combating corruption through audits and transparency were seen as key to improving gate efficiency.</a:t>
            </a:r>
          </a:p>
        </p:txBody>
      </p:sp>
    </p:spTree>
    <p:extLst>
      <p:ext uri="{BB962C8B-B14F-4D97-AF65-F5344CB8AC3E}">
        <p14:creationId xmlns:p14="http://schemas.microsoft.com/office/powerpoint/2010/main" val="1503574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CA8E6-1C8E-34B9-102A-41E2EB4C0933}"/>
              </a:ext>
            </a:extLst>
          </p:cNvPr>
          <p:cNvSpPr>
            <a:spLocks noGrp="1"/>
          </p:cNvSpPr>
          <p:nvPr>
            <p:ph type="title"/>
          </p:nvPr>
        </p:nvSpPr>
        <p:spPr/>
        <p:txBody>
          <a:bodyPr/>
          <a:lstStyle/>
          <a:p>
            <a:r>
              <a:rPr lang="en-US" dirty="0"/>
              <a:t>RECOMMENDATIONS TO REDUCE GATE CONGESTIONS</a:t>
            </a:r>
          </a:p>
        </p:txBody>
      </p:sp>
      <p:sp>
        <p:nvSpPr>
          <p:cNvPr id="3" name="Content Placeholder 2">
            <a:extLst>
              <a:ext uri="{FF2B5EF4-FFF2-40B4-BE49-F238E27FC236}">
                <a16:creationId xmlns:a16="http://schemas.microsoft.com/office/drawing/2014/main" id="{781DE0FA-56ED-C9A3-FD56-3C062C85F095}"/>
              </a:ext>
            </a:extLst>
          </p:cNvPr>
          <p:cNvSpPr>
            <a:spLocks noGrp="1"/>
          </p:cNvSpPr>
          <p:nvPr>
            <p:ph idx="1"/>
          </p:nvPr>
        </p:nvSpPr>
        <p:spPr/>
        <p:txBody>
          <a:bodyPr>
            <a:normAutofit fontScale="25000" lnSpcReduction="20000"/>
          </a:bodyPr>
          <a:lstStyle/>
          <a:p>
            <a:pPr>
              <a:buFont typeface="Arial" panose="020B0604020202020204" pitchFamily="34" charset="0"/>
              <a:buChar char="•"/>
            </a:pPr>
            <a:r>
              <a:rPr lang="en-US" sz="8000" b="1" dirty="0"/>
              <a:t>Implement a Truck Appointment System (TAS):</a:t>
            </a:r>
            <a:br>
              <a:rPr lang="en-US" sz="8000" dirty="0"/>
            </a:br>
            <a:r>
              <a:rPr lang="en-US" sz="8000" dirty="0"/>
              <a:t>Digitally schedule truck arrivals in time slots to reduce bulk arrivals, ease congestion, and improve gate utilization.</a:t>
            </a:r>
          </a:p>
          <a:p>
            <a:pPr>
              <a:buFont typeface="Arial" panose="020B0604020202020204" pitchFamily="34" charset="0"/>
              <a:buChar char="•"/>
            </a:pPr>
            <a:r>
              <a:rPr lang="en-US" sz="8000" b="1" dirty="0"/>
              <a:t>Establish an Off-Port Marshalling Yard:</a:t>
            </a:r>
            <a:br>
              <a:rPr lang="en-US" sz="8000" dirty="0"/>
            </a:br>
            <a:r>
              <a:rPr lang="en-US" sz="8000" dirty="0"/>
              <a:t>Create a dedicated truck holding area away from the port to prevent early gate arrivals and staging-related congestion.</a:t>
            </a:r>
          </a:p>
          <a:p>
            <a:pPr>
              <a:buFont typeface="Arial" panose="020B0604020202020204" pitchFamily="34" charset="0"/>
              <a:buChar char="•"/>
            </a:pPr>
            <a:r>
              <a:rPr lang="en-US" sz="8000" b="1" dirty="0"/>
              <a:t>Digitize and Expand Gate Infrastructure:</a:t>
            </a:r>
            <a:br>
              <a:rPr lang="en-US" sz="8000" dirty="0"/>
            </a:br>
            <a:r>
              <a:rPr lang="en-US" sz="8000" dirty="0"/>
              <a:t>Upgrade gate lanes and introduce smart systems (e.g., RFID, electronic passes, ANPR) to accelerate processing and reduce manual checks.</a:t>
            </a:r>
          </a:p>
          <a:p>
            <a:pPr>
              <a:buFont typeface="Arial" panose="020B0604020202020204" pitchFamily="34" charset="0"/>
              <a:buChar char="•"/>
            </a:pPr>
            <a:r>
              <a:rPr lang="en-US" sz="8000" b="1" dirty="0"/>
              <a:t>Develop a Coordinated Traffic Management Policy:</a:t>
            </a:r>
            <a:br>
              <a:rPr lang="en-US" sz="8000" dirty="0"/>
            </a:br>
            <a:r>
              <a:rPr lang="en-US" sz="8000" dirty="0"/>
              <a:t>Formalize multi-agency coordination (KPA, KRA, Police, </a:t>
            </a:r>
            <a:r>
              <a:rPr lang="en-US" sz="8000" dirty="0" err="1"/>
              <a:t>MoT</a:t>
            </a:r>
            <a:r>
              <a:rPr lang="en-US" sz="8000" dirty="0"/>
              <a:t>) on enforcement, signage, scheduling, and include incentives for off-peak operations.</a:t>
            </a:r>
          </a:p>
          <a:p>
            <a:pPr>
              <a:buFont typeface="Arial" panose="020B0604020202020204" pitchFamily="34" charset="0"/>
              <a:buChar char="•"/>
            </a:pPr>
            <a:r>
              <a:rPr lang="en-US" sz="8000" b="1" dirty="0"/>
              <a:t>Promote Modal Shift to Rail for Long-Haul Cargo:</a:t>
            </a:r>
            <a:br>
              <a:rPr lang="en-US" sz="8000" dirty="0"/>
            </a:br>
            <a:r>
              <a:rPr lang="en-US" sz="8000" dirty="0"/>
              <a:t>Encourage use of the Standard Gauge Railway (SGR) to divert cargo from road transport, easing gate congestion and improving logistics efficiency.</a:t>
            </a:r>
          </a:p>
          <a:p>
            <a:endParaRPr lang="en-US" dirty="0"/>
          </a:p>
        </p:txBody>
      </p:sp>
    </p:spTree>
    <p:extLst>
      <p:ext uri="{BB962C8B-B14F-4D97-AF65-F5344CB8AC3E}">
        <p14:creationId xmlns:p14="http://schemas.microsoft.com/office/powerpoint/2010/main" val="9101000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71309-7144-9FFD-FCEA-F1C20E9FB97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0A23EA8-7162-C67A-4488-F97ABE6A5A53}"/>
              </a:ext>
            </a:extLst>
          </p:cNvPr>
          <p:cNvSpPr>
            <a:spLocks noGrp="1"/>
          </p:cNvSpPr>
          <p:nvPr>
            <p:ph idx="1"/>
          </p:nvPr>
        </p:nvSpPr>
        <p:spPr/>
        <p:txBody>
          <a:bodyPr>
            <a:normAutofit/>
          </a:bodyPr>
          <a:lstStyle/>
          <a:p>
            <a:pPr>
              <a:buFont typeface="Arial" panose="020B0604020202020204" pitchFamily="34" charset="0"/>
              <a:buChar char="•"/>
            </a:pPr>
            <a:r>
              <a:rPr lang="en-US" sz="2000" dirty="0"/>
              <a:t>The study found that traffic congestion at KPA gates is caused by slow gate processing, documentation delays, and limited infrastructure, worsened by a 14% cargo increase in 2024. This has led to long truck turnaround times and higher operational costs. To address this, the study recommends introducing a Truck Appointment System (TAS), automating clearance, expanding gate lanes, and improving staffing and road infrastructure to enhance efficiency and reduce delays</a:t>
            </a:r>
          </a:p>
        </p:txBody>
      </p:sp>
    </p:spTree>
    <p:extLst>
      <p:ext uri="{BB962C8B-B14F-4D97-AF65-F5344CB8AC3E}">
        <p14:creationId xmlns:p14="http://schemas.microsoft.com/office/powerpoint/2010/main" val="2664480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598087-89B8-E95A-3B0D-77C6A8C10AFF}"/>
              </a:ext>
            </a:extLst>
          </p:cNvPr>
          <p:cNvSpPr txBox="1"/>
          <p:nvPr/>
        </p:nvSpPr>
        <p:spPr>
          <a:xfrm>
            <a:off x="3050628" y="2413338"/>
            <a:ext cx="6101254" cy="3416320"/>
          </a:xfrm>
          <a:prstGeom prst="rect">
            <a:avLst/>
          </a:prstGeom>
          <a:noFill/>
        </p:spPr>
        <p:txBody>
          <a:bodyPr wrap="square">
            <a:spAutoFit/>
          </a:bodyPr>
          <a:lstStyle/>
          <a:p>
            <a:r>
              <a:rPr lang="en-US" sz="2400" dirty="0"/>
              <a:t>To address this, the report recommends implementing a Truck Appointment System (TAS), developing an off-port marshalling yard, digitizing gate infrastructure, strengthening staff deployment, and promoting the use of rail for long-haul cargo. These interventions aim to enhance port efficiency, reduce delays, and modernize logistics operations at KPA</a:t>
            </a:r>
          </a:p>
        </p:txBody>
      </p:sp>
    </p:spTree>
    <p:extLst>
      <p:ext uri="{BB962C8B-B14F-4D97-AF65-F5344CB8AC3E}">
        <p14:creationId xmlns:p14="http://schemas.microsoft.com/office/powerpoint/2010/main" val="73326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34833-61BD-A19C-0B25-6063356B4705}"/>
              </a:ext>
            </a:extLst>
          </p:cNvPr>
          <p:cNvSpPr>
            <a:spLocks noGrp="1"/>
          </p:cNvSpPr>
          <p:nvPr>
            <p:ph type="ctrTitle"/>
          </p:nvPr>
        </p:nvSpPr>
        <p:spPr/>
        <p:txBody>
          <a:bodyPr/>
          <a:lstStyle/>
          <a:p>
            <a:pPr algn="ctr"/>
            <a:br>
              <a:rPr lang="en-US" sz="4400" b="1" dirty="0"/>
            </a:br>
            <a:r>
              <a:rPr lang="en-US" sz="4400" b="1" dirty="0"/>
              <a:t>BACKGROUND</a:t>
            </a:r>
            <a:br>
              <a:rPr lang="en-US" sz="4400" b="1" dirty="0"/>
            </a:br>
            <a:br>
              <a:rPr lang="en-US" sz="4400" b="1" dirty="0"/>
            </a:br>
            <a:endParaRPr lang="en-US" sz="4400" b="1" dirty="0"/>
          </a:p>
        </p:txBody>
      </p:sp>
      <p:sp>
        <p:nvSpPr>
          <p:cNvPr id="3" name="Subtitle 2">
            <a:extLst>
              <a:ext uri="{FF2B5EF4-FFF2-40B4-BE49-F238E27FC236}">
                <a16:creationId xmlns:a16="http://schemas.microsoft.com/office/drawing/2014/main" id="{6A361F25-BCB6-1FC0-86BD-F788BD885701}"/>
              </a:ext>
            </a:extLst>
          </p:cNvPr>
          <p:cNvSpPr>
            <a:spLocks noGrp="1"/>
          </p:cNvSpPr>
          <p:nvPr>
            <p:ph type="subTitle" idx="1"/>
          </p:nvPr>
        </p:nvSpPr>
        <p:spPr>
          <a:xfrm>
            <a:off x="1507067" y="4050833"/>
            <a:ext cx="7766936" cy="2029927"/>
          </a:xfrm>
        </p:spPr>
        <p:txBody>
          <a:bodyPr>
            <a:normAutofit fontScale="25000" lnSpcReduction="20000"/>
          </a:bodyPr>
          <a:lstStyle/>
          <a:p>
            <a:pPr algn="l"/>
            <a:r>
              <a:rPr lang="en-US" sz="8000" dirty="0"/>
              <a:t>The Port of Mombasa plays a key role in driving regional economic growth by handling high cargo volumes for Kenya and East Africa. However, persistent vehicle congestion at KPA gates—especially involving trucks—has led to serious operational challenges. These include increased transport costs, environmental impact, reduced port efficiency, and socio-economic losses for stakeholders like truck drivers, port users, and surrounding communities. Although automation and infrastructure improvements (e.g., ISS) have been introduced, they have not adequately addressed gate-specific traffic issues due to a lack of targeted data and analysis</a:t>
            </a:r>
            <a:r>
              <a:rPr lang="en-US" dirty="0"/>
              <a:t>.</a:t>
            </a:r>
          </a:p>
        </p:txBody>
      </p:sp>
    </p:spTree>
    <p:extLst>
      <p:ext uri="{BB962C8B-B14F-4D97-AF65-F5344CB8AC3E}">
        <p14:creationId xmlns:p14="http://schemas.microsoft.com/office/powerpoint/2010/main" val="3927958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FAA9CC-F7F7-9CDF-4B1C-EEA6EC3780DB}"/>
              </a:ext>
            </a:extLst>
          </p:cNvPr>
          <p:cNvSpPr txBox="1"/>
          <p:nvPr/>
        </p:nvSpPr>
        <p:spPr>
          <a:xfrm>
            <a:off x="3050628" y="1859340"/>
            <a:ext cx="6101254" cy="3139321"/>
          </a:xfrm>
          <a:prstGeom prst="rect">
            <a:avLst/>
          </a:prstGeom>
          <a:noFill/>
        </p:spPr>
        <p:txBody>
          <a:bodyPr wrap="square">
            <a:spAutoFit/>
          </a:bodyPr>
          <a:lstStyle/>
          <a:p>
            <a:r>
              <a:rPr lang="en-US" dirty="0"/>
              <a:t>To address this gap, the Manager of Corporate Planning and Strategy commissioned a detailed study on vehicle traffic at KPA access gates. The study aims to generate evidence-based insights into traffic congestion patterns, identify root causes, and evaluate the effects on key performance indicators such as turnaround time and customer satisfaction. Ultimately, the goal is to inform actionable solutions that will improve port efficiency by 41%, raise customer satisfaction to 75%, reduce delays, and solidify Mombasa’s position as a competitive logistics hub in the East African region.</a:t>
            </a:r>
          </a:p>
        </p:txBody>
      </p:sp>
    </p:spTree>
    <p:extLst>
      <p:ext uri="{BB962C8B-B14F-4D97-AF65-F5344CB8AC3E}">
        <p14:creationId xmlns:p14="http://schemas.microsoft.com/office/powerpoint/2010/main" val="707208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7B912-A0B7-6F77-D6F0-C5353A7596BB}"/>
              </a:ext>
            </a:extLst>
          </p:cNvPr>
          <p:cNvSpPr>
            <a:spLocks noGrp="1"/>
          </p:cNvSpPr>
          <p:nvPr>
            <p:ph type="title"/>
          </p:nvPr>
        </p:nvSpPr>
        <p:spPr/>
        <p:txBody>
          <a:bodyPr>
            <a:normAutofit/>
          </a:bodyPr>
          <a:lstStyle/>
          <a:p>
            <a:r>
              <a:rPr lang="en-US" sz="4400" dirty="0"/>
              <a:t>Need of the study</a:t>
            </a:r>
          </a:p>
        </p:txBody>
      </p:sp>
      <p:sp>
        <p:nvSpPr>
          <p:cNvPr id="4" name="Rectangle 1">
            <a:extLst>
              <a:ext uri="{FF2B5EF4-FFF2-40B4-BE49-F238E27FC236}">
                <a16:creationId xmlns:a16="http://schemas.microsoft.com/office/drawing/2014/main" id="{25A05ED6-C56F-5AF3-25DA-FD31561C39CF}"/>
              </a:ext>
            </a:extLst>
          </p:cNvPr>
          <p:cNvSpPr>
            <a:spLocks noGrp="1" noChangeArrowheads="1"/>
          </p:cNvSpPr>
          <p:nvPr>
            <p:ph idx="1"/>
          </p:nvPr>
        </p:nvSpPr>
        <p:spPr bwMode="auto">
          <a:xfrm>
            <a:off x="252032" y="1949057"/>
            <a:ext cx="10447347"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Improving Operational Efficiency:</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The study identifies traffic patterns and causes of congestion to help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Arial" panose="020B0604020202020204" pitchFamily="34" charset="0"/>
              </a:rPr>
              <a:t>KPA streamline gate operations and</a:t>
            </a:r>
            <a:r>
              <a:rPr lang="en-US" altLang="en-US" sz="2400" dirty="0">
                <a:solidFill>
                  <a:schemeClr val="tx1"/>
                </a:solidFill>
                <a:latin typeface="Arial" panose="020B0604020202020204" pitchFamily="34" charset="0"/>
              </a:rPr>
              <a:t> </a:t>
            </a:r>
            <a:r>
              <a:rPr kumimoji="0" lang="en-US" altLang="en-US" sz="2400" b="0" i="0" u="none" strike="noStrike" cap="none" normalizeH="0" baseline="0" dirty="0">
                <a:ln>
                  <a:noFill/>
                </a:ln>
                <a:solidFill>
                  <a:schemeClr val="tx1"/>
                </a:solidFill>
                <a:effectLst/>
                <a:latin typeface="Arial" panose="020B0604020202020204" pitchFamily="34" charset="0"/>
              </a:rPr>
              <a:t>reduce delays at the Port of Mombasa.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Boosting Economic Competitiveness:</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Minimizing transport costs and delays supports trade growth,</a:t>
            </a:r>
            <a:endParaRPr lang="en-US" altLang="en-US" sz="24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Arial" panose="020B0604020202020204" pitchFamily="34" charset="0"/>
              </a:rPr>
              <a:t> benefiting truck operators port users, and regional economies and traffic</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Arial" panose="020B0604020202020204" pitchFamily="34" charset="0"/>
              </a:rPr>
              <a:t> management systems.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Contributing to Knowledge and Best Practices:</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The study fills a critical research gap, offering insights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Arial" panose="020B0604020202020204" pitchFamily="34" charset="0"/>
              </a:rPr>
              <a:t>for policymakers, port authorities, and logistics professionals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Arial" panose="020B0604020202020204" pitchFamily="34" charset="0"/>
              </a:rPr>
              <a:t> regionally and beyond.</a:t>
            </a:r>
          </a:p>
        </p:txBody>
      </p:sp>
    </p:spTree>
    <p:extLst>
      <p:ext uri="{BB962C8B-B14F-4D97-AF65-F5344CB8AC3E}">
        <p14:creationId xmlns:p14="http://schemas.microsoft.com/office/powerpoint/2010/main" val="3480542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BFDC2-36D5-F3AC-54D5-64A416C411B0}"/>
              </a:ext>
            </a:extLst>
          </p:cNvPr>
          <p:cNvSpPr>
            <a:spLocks noGrp="1"/>
          </p:cNvSpPr>
          <p:nvPr>
            <p:ph type="title"/>
          </p:nvPr>
        </p:nvSpPr>
        <p:spPr/>
        <p:txBody>
          <a:bodyPr>
            <a:normAutofit/>
          </a:bodyPr>
          <a:lstStyle/>
          <a:p>
            <a:r>
              <a:rPr lang="en-US" sz="4400" dirty="0"/>
              <a:t>Objective of the study</a:t>
            </a:r>
          </a:p>
        </p:txBody>
      </p:sp>
      <p:sp>
        <p:nvSpPr>
          <p:cNvPr id="3" name="Content Placeholder 2">
            <a:extLst>
              <a:ext uri="{FF2B5EF4-FFF2-40B4-BE49-F238E27FC236}">
                <a16:creationId xmlns:a16="http://schemas.microsoft.com/office/drawing/2014/main" id="{58E2B577-7240-942E-447E-51ECF6CE8183}"/>
              </a:ext>
            </a:extLst>
          </p:cNvPr>
          <p:cNvSpPr>
            <a:spLocks noGrp="1"/>
          </p:cNvSpPr>
          <p:nvPr>
            <p:ph idx="1"/>
          </p:nvPr>
        </p:nvSpPr>
        <p:spPr/>
        <p:txBody>
          <a:bodyPr>
            <a:normAutofit fontScale="77500" lnSpcReduction="20000"/>
          </a:bodyPr>
          <a:lstStyle/>
          <a:p>
            <a:pPr>
              <a:buFont typeface="Arial" panose="020B0604020202020204" pitchFamily="34" charset="0"/>
              <a:buChar char="•"/>
            </a:pPr>
            <a:endParaRPr lang="en-US" b="1" dirty="0"/>
          </a:p>
          <a:p>
            <a:pPr>
              <a:buFont typeface="Arial" panose="020B0604020202020204" pitchFamily="34" charset="0"/>
              <a:buChar char="•"/>
            </a:pPr>
            <a:r>
              <a:rPr lang="en-US" sz="2800" b="1" dirty="0"/>
              <a:t>Understand Traffic Patterns</a:t>
            </a:r>
            <a:r>
              <a:rPr lang="en-US" sz="2400" b="1" dirty="0"/>
              <a:t>:</a:t>
            </a:r>
            <a:br>
              <a:rPr lang="en-US" sz="2400" dirty="0"/>
            </a:br>
            <a:r>
              <a:rPr lang="en-US" sz="2400" dirty="0"/>
              <a:t>Measure daily vehicle volumes and peak-hour trends to identify congestion hotspots at KPA gates.</a:t>
            </a:r>
          </a:p>
          <a:p>
            <a:pPr>
              <a:buFont typeface="Arial" panose="020B0604020202020204" pitchFamily="34" charset="0"/>
              <a:buChar char="•"/>
            </a:pPr>
            <a:r>
              <a:rPr lang="en-US" sz="2800" b="1" dirty="0"/>
              <a:t>Identify Root Causes of Congestion</a:t>
            </a:r>
            <a:r>
              <a:rPr lang="en-US" sz="2400" b="1" dirty="0"/>
              <a:t>:</a:t>
            </a:r>
            <a:br>
              <a:rPr lang="en-US" sz="2400" dirty="0"/>
            </a:br>
            <a:r>
              <a:rPr lang="en-US" sz="2400" dirty="0"/>
              <a:t>Analyze contributing factors like infrastructure gaps, poor gate management, and rising cargo volumes.</a:t>
            </a:r>
          </a:p>
          <a:p>
            <a:pPr>
              <a:buFont typeface="Arial" panose="020B0604020202020204" pitchFamily="34" charset="0"/>
              <a:buChar char="•"/>
            </a:pPr>
            <a:r>
              <a:rPr lang="en-US" sz="2800" b="1" dirty="0"/>
              <a:t>Evaluate Operational Efficiency</a:t>
            </a:r>
            <a:r>
              <a:rPr lang="en-US" sz="2400" b="1" dirty="0"/>
              <a:t>:</a:t>
            </a:r>
            <a:br>
              <a:rPr lang="en-US" sz="2400" dirty="0"/>
            </a:br>
            <a:r>
              <a:rPr lang="en-US" sz="2400" dirty="0"/>
              <a:t>Assess how traffic impacts clearance times, truck turnaround, and gate processing capacity—including the role of automation.</a:t>
            </a:r>
          </a:p>
          <a:p>
            <a:pPr>
              <a:buFont typeface="Arial" panose="020B0604020202020204" pitchFamily="34" charset="0"/>
              <a:buChar char="•"/>
            </a:pPr>
            <a:r>
              <a:rPr lang="en-US" sz="2800" b="1" dirty="0"/>
              <a:t>Recommend Improvement Strategies</a:t>
            </a:r>
            <a:r>
              <a:rPr lang="en-US" sz="2400" b="1" dirty="0"/>
              <a:t>:</a:t>
            </a:r>
            <a:br>
              <a:rPr lang="en-US" sz="2400" dirty="0"/>
            </a:br>
            <a:r>
              <a:rPr lang="en-US" sz="2400" dirty="0"/>
              <a:t>Provide data-driven policy and operational recommendations to streamline traffic flow and boost port performance.</a:t>
            </a:r>
          </a:p>
          <a:p>
            <a:endParaRPr lang="en-US" dirty="0"/>
          </a:p>
        </p:txBody>
      </p:sp>
    </p:spTree>
    <p:extLst>
      <p:ext uri="{BB962C8B-B14F-4D97-AF65-F5344CB8AC3E}">
        <p14:creationId xmlns:p14="http://schemas.microsoft.com/office/powerpoint/2010/main" val="4106099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5412D-BF7A-6B4A-30EE-B3E87E7C6CDB}"/>
              </a:ext>
            </a:extLst>
          </p:cNvPr>
          <p:cNvSpPr>
            <a:spLocks noGrp="1"/>
          </p:cNvSpPr>
          <p:nvPr>
            <p:ph type="title"/>
          </p:nvPr>
        </p:nvSpPr>
        <p:spPr/>
        <p:txBody>
          <a:bodyPr/>
          <a:lstStyle/>
          <a:p>
            <a:r>
              <a:rPr lang="en-US" dirty="0"/>
              <a:t>TURNAROUND TIMES</a:t>
            </a:r>
          </a:p>
        </p:txBody>
      </p:sp>
      <p:sp>
        <p:nvSpPr>
          <p:cNvPr id="4" name="Rectangle 1">
            <a:extLst>
              <a:ext uri="{FF2B5EF4-FFF2-40B4-BE49-F238E27FC236}">
                <a16:creationId xmlns:a16="http://schemas.microsoft.com/office/drawing/2014/main" id="{0D03EA87-D203-EECF-8F74-AFD21DF65B5F}"/>
              </a:ext>
            </a:extLst>
          </p:cNvPr>
          <p:cNvSpPr>
            <a:spLocks noGrp="1" noChangeArrowheads="1"/>
          </p:cNvSpPr>
          <p:nvPr>
            <p:ph idx="1"/>
          </p:nvPr>
        </p:nvSpPr>
        <p:spPr bwMode="auto">
          <a:xfrm>
            <a:off x="677334" y="1469486"/>
            <a:ext cx="9232476"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Sharp Growth in Cargo &amp; Truck Volume:</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Container throughput rose by 14% in 2024, hitting 2.005 million TEUs, with over 70% of the cargo moved by road, significantly increasing truck volumes at port gates.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Infrastructure Overload and Gate Congestion:</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Gates 18 and 24, among the busiest, face heavy congestion, causing long truck queues and operational delays during peak hours.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Turnaround Time at Mombasa Port (Jan–May 2025):</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Monthly truck turnaround times consistently exceeded the target, indicating inefficiencies in processing and clearance.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Turnaround Time at ICD Nairobi:</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Similar delays were observed, suggesting systemic traffic flow and coordination challenges beyond the port itself.</a:t>
            </a:r>
          </a:p>
        </p:txBody>
      </p:sp>
    </p:spTree>
    <p:extLst>
      <p:ext uri="{BB962C8B-B14F-4D97-AF65-F5344CB8AC3E}">
        <p14:creationId xmlns:p14="http://schemas.microsoft.com/office/powerpoint/2010/main" val="40289127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319</TotalTime>
  <Words>3232</Words>
  <Application>Microsoft Office PowerPoint</Application>
  <PresentationFormat>Widescreen</PresentationFormat>
  <Paragraphs>132</Paragraphs>
  <Slides>37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Trebuchet MS</vt:lpstr>
      <vt:lpstr>Wingdings 3</vt:lpstr>
      <vt:lpstr>Facet</vt:lpstr>
      <vt:lpstr>Vehicle Traffic and Congestion at KPA Gates </vt:lpstr>
      <vt:lpstr>Table of Contents</vt:lpstr>
      <vt:lpstr>EXECUTIVE SUMMARY</vt:lpstr>
      <vt:lpstr>PowerPoint Presentation</vt:lpstr>
      <vt:lpstr> BACKGROUND  </vt:lpstr>
      <vt:lpstr>PowerPoint Presentation</vt:lpstr>
      <vt:lpstr>Need of the study</vt:lpstr>
      <vt:lpstr>Objective of the study</vt:lpstr>
      <vt:lpstr>TURNAROUND TIMES</vt:lpstr>
      <vt:lpstr>SCOPE OF THE WORK</vt:lpstr>
      <vt:lpstr>LIMITATIONS</vt:lpstr>
      <vt:lpstr>METHODS OF DATA COLLECTION. </vt:lpstr>
      <vt:lpstr>DATA ANALYSIS</vt:lpstr>
      <vt:lpstr>KPA ACCESS POINTS</vt:lpstr>
      <vt:lpstr>STUDY FINDINGS.</vt:lpstr>
      <vt:lpstr>TRUCK TURNAROUND TIME</vt:lpstr>
      <vt:lpstr>PowerPoint Presentation</vt:lpstr>
      <vt:lpstr>PowerPoint Presentation</vt:lpstr>
      <vt:lpstr>TRAFFIC VOLUME AND PATTERNS</vt:lpstr>
      <vt:lpstr>Truck traffic  date for JAN-JUNE 2025</vt:lpstr>
      <vt:lpstr>Monthly truck traffic for Mombasa port in the May 2025.</vt:lpstr>
      <vt:lpstr>Distribution of Trucks movements across the 3 shifts in Mombasa Port.</vt:lpstr>
      <vt:lpstr>MOST FREQUENTLY USED GATES  AT KPA</vt:lpstr>
      <vt:lpstr>PowerPoint Presentation</vt:lpstr>
      <vt:lpstr>Frequency of Gate Visits by Respondents</vt:lpstr>
      <vt:lpstr>PowerPoint Presentation</vt:lpstr>
      <vt:lpstr>TRAFFIC CONGESTION EXPERIENCE</vt:lpstr>
      <vt:lpstr>PowerPoint Presentation</vt:lpstr>
      <vt:lpstr>WAITING TIME AT KPA GATES</vt:lpstr>
      <vt:lpstr>PowerPoint Presentation</vt:lpstr>
      <vt:lpstr>PEAK CONGESTION TIMES AT KPA GATES</vt:lpstr>
      <vt:lpstr>PowerPoint Presentation</vt:lpstr>
      <vt:lpstr>MAIN CAUSES OF TRAFFIC CONGESTION BY THE RESPONDENTS</vt:lpstr>
      <vt:lpstr>EFFECTS OF TRAFFIC CONGESTION AT KPA GATES</vt:lpstr>
      <vt:lpstr>GENERAL SOLUTIONS PROPOSED BY THE RESPONDENTS</vt:lpstr>
      <vt:lpstr>RECOMMENDATIONS TO REDUCE GATE CONGESTIONS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Shevooh Omari</dc:creator>
  <cp:lastModifiedBy>Shevooh Omari</cp:lastModifiedBy>
  <cp:revision>3</cp:revision>
  <dcterms:created xsi:type="dcterms:W3CDTF">2025-07-25T05:09:01Z</dcterms:created>
  <dcterms:modified xsi:type="dcterms:W3CDTF">2025-07-28T05:23:04Z</dcterms:modified>
</cp:coreProperties>
</file>