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58000" cy="91440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3254">
          <p15:clr>
            <a:srgbClr val="A4A3A4"/>
          </p15:clr>
        </p15:guide>
        <p15:guide id="2" pos="4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72" y="-1464"/>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11/2/2020</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11/2/2020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6" descr="possibleposter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700"/>
            <a:ext cx="14760575" cy="1033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11/2/2020</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l.acm.org/doi/epdf/10.1145/2993600.2993611" TargetMode="External"/><Relationship Id="rId13"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hyperlink" Target="https://github.com/ConsenSys/deposit-sc-dafny" TargetMode="External"/><Relationship Id="rId12"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ConsenSys/eth2.0-dafny" TargetMode="External"/><Relationship Id="rId11" Type="http://schemas.openxmlformats.org/officeDocument/2006/relationships/hyperlink" Target="https://www.sciencedirect.com/science/article/pii/S0167404818310927" TargetMode="External"/><Relationship Id="rId5" Type="http://schemas.openxmlformats.org/officeDocument/2006/relationships/image" Target="../media/image4.jpeg"/><Relationship Id="rId10" Type="http://schemas.openxmlformats.org/officeDocument/2006/relationships/hyperlink" Target="https://ieeexplore.ieee.org/document/8327565" TargetMode="External"/><Relationship Id="rId4" Type="http://schemas.openxmlformats.org/officeDocument/2006/relationships/hyperlink" Target="https://github.com/chthonic7/solidity-to-dafny" TargetMode="External"/><Relationship Id="rId9" Type="http://schemas.openxmlformats.org/officeDocument/2006/relationships/hyperlink" Target="https://ts.data61.csiro.au/publications/csiro_full_text/Amani_BBS_18.pdf" TargetMode="Externa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1"/>
          <p:cNvSpPr>
            <a:spLocks noGrp="1"/>
          </p:cNvSpPr>
          <p:nvPr>
            <p:ph idx="1"/>
          </p:nvPr>
        </p:nvSpPr>
        <p:spPr>
          <a:xfrm>
            <a:off x="112713" y="1270000"/>
            <a:ext cx="3498850" cy="7656513"/>
          </a:xfrm>
          <a:ln/>
        </p:spPr>
        <p:txBody>
          <a:bodyPr/>
          <a:lstStyle/>
          <a:p>
            <a:r>
              <a:rPr lang="en-US" sz="1800" dirty="0">
                <a:latin typeface="Bodoni MT" charset="0"/>
                <a:cs typeface="Helvetica Neue" charset="0"/>
              </a:rPr>
              <a:t>Background</a:t>
            </a:r>
          </a:p>
          <a:p>
            <a:pPr marL="285750" indent="-285750">
              <a:buFont typeface="Arial" panose="020B0604020202020204" pitchFamily="34" charset="0"/>
              <a:buChar char="•"/>
            </a:pPr>
            <a:r>
              <a:rPr lang="en-GB" dirty="0"/>
              <a:t>The introduction of Smart Contracts is paving the way for a new paradigm of financial arrangements and interactions. </a:t>
            </a:r>
          </a:p>
          <a:p>
            <a:pPr marL="285750" indent="-285750">
              <a:buFont typeface="Arial" panose="020B0604020202020204" pitchFamily="34" charset="0"/>
              <a:buChar char="•"/>
            </a:pPr>
            <a:r>
              <a:rPr lang="en-GB" dirty="0"/>
              <a:t>With the security, immutability, and decentralization characteristics of the Ethereum platform, Smart Contracts are changing the way deals are made. </a:t>
            </a:r>
          </a:p>
          <a:p>
            <a:pPr marL="285750" indent="-285750">
              <a:buFont typeface="Arial" panose="020B0604020202020204" pitchFamily="34" charset="0"/>
              <a:buChar char="•"/>
            </a:pPr>
            <a:r>
              <a:rPr lang="en-GB" dirty="0"/>
              <a:t>Those same characteristics bode some serious restrictions when developing such contracts. </a:t>
            </a:r>
          </a:p>
          <a:p>
            <a:pPr marL="285750" indent="-285750">
              <a:buFont typeface="Arial" panose="020B0604020202020204" pitchFamily="34" charset="0"/>
              <a:buChar char="•"/>
            </a:pPr>
            <a:r>
              <a:rPr lang="en-GB" dirty="0"/>
              <a:t>Due to the immutable coupling of contract code with financial values, code written should always be of ultimate efficiency, security, and correctness. </a:t>
            </a:r>
          </a:p>
          <a:p>
            <a:pPr marL="285750" indent="-285750">
              <a:buFont typeface="Arial" panose="020B0604020202020204" pitchFamily="34" charset="0"/>
              <a:buChar char="•"/>
            </a:pPr>
            <a:r>
              <a:rPr lang="en-GB" dirty="0"/>
              <a:t>Formal Verification has emerged as the prominent method for testing the correctness of contracts before deploying them to the chain. </a:t>
            </a:r>
          </a:p>
          <a:p>
            <a:pPr marL="285750" indent="-285750">
              <a:buFont typeface="Arial" panose="020B0604020202020204" pitchFamily="34" charset="0"/>
              <a:buChar char="•"/>
            </a:pPr>
            <a:r>
              <a:rPr lang="en-GB" dirty="0"/>
              <a:t>Finding the right mix between the formal methods, design patterns, and testing trade-offs are often challenging and require extra implementation. </a:t>
            </a:r>
          </a:p>
          <a:p>
            <a:pPr marL="285750" indent="-285750">
              <a:buFont typeface="Arial" panose="020B0604020202020204" pitchFamily="34" charset="0"/>
              <a:buChar char="•"/>
            </a:pPr>
            <a:r>
              <a:rPr lang="en-GB" dirty="0"/>
              <a:t>This paper introduces a parser</a:t>
            </a:r>
            <a:r>
              <a:rPr lang="en-US" dirty="0">
                <a:latin typeface="Helvetica Neue" charset="0"/>
              </a:rPr>
              <a:t> and a specification model that implements Smart Contract formal verification modeling in the Dafny Language</a:t>
            </a:r>
            <a:endParaRPr lang="en-GB" dirty="0"/>
          </a:p>
        </p:txBody>
      </p:sp>
      <p:sp>
        <p:nvSpPr>
          <p:cNvPr id="3075" name="Title 2"/>
          <p:cNvSpPr>
            <a:spLocks noGrp="1"/>
          </p:cNvSpPr>
          <p:nvPr>
            <p:ph type="title"/>
          </p:nvPr>
        </p:nvSpPr>
        <p:spPr>
          <a:xfrm>
            <a:off x="449263" y="-25400"/>
            <a:ext cx="14312900" cy="698500"/>
          </a:xfrm>
        </p:spPr>
        <p:txBody>
          <a:bodyPr/>
          <a:lstStyle/>
          <a:p>
            <a:r>
              <a:rPr lang="en-US" cap="none" dirty="0">
                <a:latin typeface="Bodoni MT" charset="0"/>
                <a:cs typeface="Didot" charset="0"/>
              </a:rPr>
              <a:t>Formal Verification of Smart Contract</a:t>
            </a:r>
          </a:p>
        </p:txBody>
      </p:sp>
      <p:sp>
        <p:nvSpPr>
          <p:cNvPr id="3076" name="Subtitle 3"/>
          <p:cNvSpPr>
            <a:spLocks noGrp="1"/>
          </p:cNvSpPr>
          <p:nvPr>
            <p:ph type="subTitle" idx="10"/>
          </p:nvPr>
        </p:nvSpPr>
        <p:spPr>
          <a:xfrm>
            <a:off x="4403725" y="673100"/>
            <a:ext cx="10331450" cy="441325"/>
          </a:xfrm>
        </p:spPr>
        <p:txBody>
          <a:bodyPr/>
          <a:lstStyle/>
          <a:p>
            <a:pPr>
              <a:spcBef>
                <a:spcPct val="0"/>
              </a:spcBef>
            </a:pPr>
            <a:r>
              <a:rPr lang="en-US" dirty="0">
                <a:latin typeface="Helvetica Neue" charset="0"/>
                <a:cs typeface="Helvetica Neue" charset="0"/>
              </a:rPr>
              <a:t>Omar Jarkas, Naipeng Dong, &amp; Guangdong Bai</a:t>
            </a:r>
          </a:p>
        </p:txBody>
      </p:sp>
      <p:sp>
        <p:nvSpPr>
          <p:cNvPr id="3077" name="Content Placeholder 7"/>
          <p:cNvSpPr>
            <a:spLocks noGrp="1"/>
          </p:cNvSpPr>
          <p:nvPr>
            <p:ph idx="11"/>
          </p:nvPr>
        </p:nvSpPr>
        <p:spPr>
          <a:xfrm>
            <a:off x="3789363" y="1270000"/>
            <a:ext cx="3500437" cy="3739322"/>
          </a:xfrm>
          <a:ln/>
        </p:spPr>
        <p:txBody>
          <a:bodyPr/>
          <a:lstStyle/>
          <a:p>
            <a:r>
              <a:rPr lang="en-GB" sz="1800" b="1" dirty="0">
                <a:latin typeface="Bodoni MT" panose="02070603080606020203" pitchFamily="18" charset="0"/>
              </a:rPr>
              <a:t>Smart Contracts</a:t>
            </a:r>
          </a:p>
          <a:p>
            <a:r>
              <a:rPr lang="en-GB" dirty="0"/>
              <a:t>In 2014, the Ethereum platform along with its virtual machine emerged. Ethereum came to solve many problems faced in Bitcoin that made it limited in potential and support Smart Contracts. Smart Contracts are nothing but computer programs deployed on the blockchain and executed by the virtual machine. Such applications can facilitate the smooth collaboration between separate organizations and independent parties. They are called contracts due to the blockchain’s ability to guarantee enforceability of specific predefined condition and agreement mimicking real-world contracts.</a:t>
            </a:r>
          </a:p>
        </p:txBody>
      </p:sp>
      <p:pic>
        <p:nvPicPr>
          <p:cNvPr id="3" name="Content Placeholder 2" descr="Graphical user interface&#10;&#10;Description automatically generated">
            <a:extLst>
              <a:ext uri="{FF2B5EF4-FFF2-40B4-BE49-F238E27FC236}">
                <a16:creationId xmlns:a16="http://schemas.microsoft.com/office/drawing/2014/main" id="{60B5A9BC-7EAE-48F3-8F20-88C817D4C653}"/>
              </a:ext>
            </a:extLst>
          </p:cNvPr>
          <p:cNvPicPr>
            <a:picLocks noGrp="1" noChangeAspect="1"/>
          </p:cNvPicPr>
          <p:nvPr>
            <p:ph idx="12"/>
          </p:nvPr>
        </p:nvPicPr>
        <p:blipFill>
          <a:blip r:embed="rId2"/>
          <a:stretch>
            <a:fillRect/>
          </a:stretch>
        </p:blipFill>
        <p:spPr>
          <a:xfrm>
            <a:off x="3597778" y="5550019"/>
            <a:ext cx="3500437" cy="1269389"/>
          </a:xfrm>
          <a:ln/>
        </p:spPr>
      </p:pic>
      <p:pic>
        <p:nvPicPr>
          <p:cNvPr id="5" name="Content Placeholder 4" descr="A picture containing text&#10;&#10;Description automatically generated">
            <a:extLst>
              <a:ext uri="{FF2B5EF4-FFF2-40B4-BE49-F238E27FC236}">
                <a16:creationId xmlns:a16="http://schemas.microsoft.com/office/drawing/2014/main" id="{FE27CDC4-6805-4461-AB08-3720BB9C7A21}"/>
              </a:ext>
            </a:extLst>
          </p:cNvPr>
          <p:cNvPicPr>
            <a:picLocks noGrp="1" noChangeAspect="1"/>
          </p:cNvPicPr>
          <p:nvPr>
            <p:ph idx="13"/>
          </p:nvPr>
        </p:nvPicPr>
        <p:blipFill>
          <a:blip r:embed="rId3"/>
          <a:stretch>
            <a:fillRect/>
          </a:stretch>
        </p:blipFill>
        <p:spPr>
          <a:xfrm>
            <a:off x="10584866" y="4970089"/>
            <a:ext cx="3801051" cy="1393564"/>
          </a:xfrm>
          <a:ln/>
        </p:spPr>
      </p:pic>
      <p:sp>
        <p:nvSpPr>
          <p:cNvPr id="12" name="Content Placeholder 7">
            <a:extLst>
              <a:ext uri="{FF2B5EF4-FFF2-40B4-BE49-F238E27FC236}">
                <a16:creationId xmlns:a16="http://schemas.microsoft.com/office/drawing/2014/main" id="{2BA4A953-1715-4621-8180-9F9DD6B9F00A}"/>
              </a:ext>
            </a:extLst>
          </p:cNvPr>
          <p:cNvSpPr txBox="1">
            <a:spLocks/>
          </p:cNvSpPr>
          <p:nvPr/>
        </p:nvSpPr>
        <p:spPr bwMode="auto">
          <a:xfrm>
            <a:off x="7200434" y="3968019"/>
            <a:ext cx="3500437" cy="2838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r>
              <a:rPr lang="en-GB" sz="1800" b="1" dirty="0">
                <a:latin typeface="Bodoni MT" panose="02070603080606020203" pitchFamily="18" charset="0"/>
              </a:rPr>
              <a:t>Framework and Parser</a:t>
            </a:r>
          </a:p>
          <a:p>
            <a:r>
              <a:rPr lang="en-GB" dirty="0"/>
              <a:t>In this project, we introduce a formal template and parser to implement a formal verification model using the Dafny Language. The Template is built on the work of a </a:t>
            </a:r>
            <a:r>
              <a:rPr lang="en-GB" dirty="0">
                <a:hlinkClick r:id="rId4"/>
              </a:rPr>
              <a:t>GitHub Repository</a:t>
            </a:r>
            <a:r>
              <a:rPr lang="en-GB" dirty="0"/>
              <a:t> to try to implement a specification model in Dafny for Ethereum Smart Contracts. The Specification model is in the context of the global namespace of the Solidity language that enables it to interact with other contracts, users, and the blockchain environment. </a:t>
            </a:r>
            <a:endParaRPr lang="en-GB" b="1" dirty="0"/>
          </a:p>
        </p:txBody>
      </p:sp>
      <p:pic>
        <p:nvPicPr>
          <p:cNvPr id="1028" name="Picture 4" descr="describe any images in the alt text">
            <a:extLst>
              <a:ext uri="{FF2B5EF4-FFF2-40B4-BE49-F238E27FC236}">
                <a16:creationId xmlns:a16="http://schemas.microsoft.com/office/drawing/2014/main" id="{AB43081E-AFB9-4852-B8AB-B0570C9EB6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481" y="1287281"/>
            <a:ext cx="3500436" cy="2670904"/>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7">
            <a:extLst>
              <a:ext uri="{FF2B5EF4-FFF2-40B4-BE49-F238E27FC236}">
                <a16:creationId xmlns:a16="http://schemas.microsoft.com/office/drawing/2014/main" id="{862FD079-D1CB-4988-B2BF-260B7278F2B6}"/>
              </a:ext>
            </a:extLst>
          </p:cNvPr>
          <p:cNvSpPr txBox="1">
            <a:spLocks/>
          </p:cNvSpPr>
          <p:nvPr/>
        </p:nvSpPr>
        <p:spPr bwMode="auto">
          <a:xfrm>
            <a:off x="10771917" y="4701347"/>
            <a:ext cx="3500437" cy="3079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pPr algn="ctr"/>
            <a:r>
              <a:rPr lang="en-GB" b="1" dirty="0"/>
              <a:t>Tools used</a:t>
            </a:r>
          </a:p>
          <a:p>
            <a:pPr algn="ctr"/>
            <a:endParaRPr lang="en-GB" b="1" dirty="0"/>
          </a:p>
        </p:txBody>
      </p:sp>
      <p:sp>
        <p:nvSpPr>
          <p:cNvPr id="17" name="Content Placeholder 7">
            <a:extLst>
              <a:ext uri="{FF2B5EF4-FFF2-40B4-BE49-F238E27FC236}">
                <a16:creationId xmlns:a16="http://schemas.microsoft.com/office/drawing/2014/main" id="{30915616-95D3-484A-8290-516E8BEFAE8F}"/>
              </a:ext>
            </a:extLst>
          </p:cNvPr>
          <p:cNvSpPr txBox="1">
            <a:spLocks/>
          </p:cNvSpPr>
          <p:nvPr/>
        </p:nvSpPr>
        <p:spPr bwMode="auto">
          <a:xfrm>
            <a:off x="10975423" y="1422400"/>
            <a:ext cx="3500437" cy="344777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r>
              <a:rPr lang="en-GB" sz="1800" b="1" dirty="0">
                <a:latin typeface="Bodoni MT" panose="02070603080606020203" pitchFamily="18" charset="0"/>
              </a:rPr>
              <a:t>Related Work</a:t>
            </a:r>
          </a:p>
          <a:p>
            <a:r>
              <a:rPr lang="en-US" dirty="0">
                <a:hlinkClick r:id="rId6"/>
              </a:rPr>
              <a:t>Pegasus Team is </a:t>
            </a:r>
            <a:r>
              <a:rPr lang="en-US" dirty="0" err="1">
                <a:hlinkClick r:id="rId6"/>
              </a:rPr>
              <a:t>ConsenSys</a:t>
            </a:r>
            <a:r>
              <a:rPr lang="en-US" dirty="0">
                <a:hlinkClick r:id="rId6"/>
              </a:rPr>
              <a:t> using Dafny to formal verification Ethereum 2.0 Specs</a:t>
            </a:r>
            <a:endParaRPr lang="en-US" dirty="0"/>
          </a:p>
          <a:p>
            <a:r>
              <a:rPr lang="en-US" dirty="0">
                <a:hlinkClick r:id="rId7"/>
              </a:rPr>
              <a:t>Using Dafny To Formally verify Proof of Stake Consensus algorithm</a:t>
            </a:r>
            <a:endParaRPr lang="en-US" dirty="0"/>
          </a:p>
          <a:p>
            <a:r>
              <a:rPr lang="en-US" dirty="0">
                <a:hlinkClick r:id="rId8"/>
              </a:rPr>
              <a:t>Using F* to Formal Verify Smart Contracts</a:t>
            </a:r>
            <a:endParaRPr lang="en-US" dirty="0"/>
          </a:p>
          <a:p>
            <a:r>
              <a:rPr lang="en-US" dirty="0">
                <a:hlinkClick r:id="rId9"/>
              </a:rPr>
              <a:t>Using Isabelle/HOL to Formal Verify Smart Contracts on the Bytecode</a:t>
            </a:r>
            <a:endParaRPr lang="en-US" dirty="0"/>
          </a:p>
          <a:p>
            <a:r>
              <a:rPr lang="en-US" dirty="0">
                <a:hlinkClick r:id="rId10"/>
              </a:rPr>
              <a:t>Surveying Smart Contract Security Patterns and Vulnerabilities</a:t>
            </a:r>
            <a:endParaRPr lang="en-US" dirty="0"/>
          </a:p>
          <a:p>
            <a:r>
              <a:rPr lang="en-US" dirty="0">
                <a:hlinkClick r:id="rId11"/>
              </a:rPr>
              <a:t>Survey of Formal Verification tools and techniques used on Smart Contracts</a:t>
            </a:r>
            <a:endParaRPr lang="en-US" dirty="0"/>
          </a:p>
          <a:p>
            <a:endParaRPr lang="en-GB" b="1" dirty="0"/>
          </a:p>
        </p:txBody>
      </p:sp>
      <p:pic>
        <p:nvPicPr>
          <p:cNvPr id="1032" name="Picture 8" descr="describe any images in the alt text">
            <a:extLst>
              <a:ext uri="{FF2B5EF4-FFF2-40B4-BE49-F238E27FC236}">
                <a16:creationId xmlns:a16="http://schemas.microsoft.com/office/drawing/2014/main" id="{F43115C7-011E-4DCC-B9BC-21FF1F5B32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0963" y="8502685"/>
            <a:ext cx="5938838" cy="5810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escribe any images in the alt text">
            <a:extLst>
              <a:ext uri="{FF2B5EF4-FFF2-40B4-BE49-F238E27FC236}">
                <a16:creationId xmlns:a16="http://schemas.microsoft.com/office/drawing/2014/main" id="{220B035E-D82F-4D36-B91E-314D13C6E7C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84866" y="6383321"/>
            <a:ext cx="3649663" cy="2660806"/>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7">
            <a:extLst>
              <a:ext uri="{FF2B5EF4-FFF2-40B4-BE49-F238E27FC236}">
                <a16:creationId xmlns:a16="http://schemas.microsoft.com/office/drawing/2014/main" id="{EDE705C5-65BA-43BA-8B74-0F3A994969B2}"/>
              </a:ext>
            </a:extLst>
          </p:cNvPr>
          <p:cNvSpPr txBox="1">
            <a:spLocks/>
          </p:cNvSpPr>
          <p:nvPr/>
        </p:nvSpPr>
        <p:spPr bwMode="auto">
          <a:xfrm>
            <a:off x="3611563" y="6584054"/>
            <a:ext cx="3500437" cy="1519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r>
              <a:rPr lang="en-GB" b="1" dirty="0"/>
              <a:t>Formal Verification</a:t>
            </a:r>
          </a:p>
          <a:p>
            <a:r>
              <a:rPr lang="en-GB" dirty="0"/>
              <a:t>Specification can be extremely hard to model accurately due to the generality of the system, hence, finding an adequate design formalization technique can also be difficult.</a:t>
            </a:r>
            <a:endParaRPr lang="en-GB" b="1" dirty="0"/>
          </a:p>
        </p:txBody>
      </p:sp>
      <p:pic>
        <p:nvPicPr>
          <p:cNvPr id="1040" name="Picture 16" descr="describe any images in the alt text">
            <a:extLst>
              <a:ext uri="{FF2B5EF4-FFF2-40B4-BE49-F238E27FC236}">
                <a16:creationId xmlns:a16="http://schemas.microsoft.com/office/drawing/2014/main" id="{FFB797E7-8415-40CF-911A-757832A706D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12099" y="6894210"/>
            <a:ext cx="3050469" cy="21640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254</TotalTime>
  <Words>425</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Bodoni MT</vt:lpstr>
      <vt:lpstr>Calibri</vt:lpstr>
      <vt:lpstr>Didot</vt:lpstr>
      <vt:lpstr>Helvetica Neue</vt:lpstr>
      <vt:lpstr>poster</vt:lpstr>
      <vt:lpstr>Formal Verification of Smart Contract</vt:lpstr>
    </vt:vector>
  </TitlesOfParts>
  <Company>School of ITEE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Omar Jarkas</cp:lastModifiedBy>
  <cp:revision>11</cp:revision>
  <cp:lastPrinted>2011-10-04T02:16:03Z</cp:lastPrinted>
  <dcterms:created xsi:type="dcterms:W3CDTF">2011-10-04T02:18:07Z</dcterms:created>
  <dcterms:modified xsi:type="dcterms:W3CDTF">2020-11-02T02:24:20Z</dcterms:modified>
</cp:coreProperties>
</file>