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http://customooxmlschemas.google.com/">
      <go:slidesCustomData xmlns:go="http://customooxmlschemas.google.com/" r:id="rId19" roundtripDataSignature="AMtx7mh/ds7nYqmkAwlR88427RcZ70Ii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24936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Final Project</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Virtual</a:t>
            </a:r>
            <a:r>
              <a:rPr lang="en-US" sz="2500">
                <a:solidFill>
                  <a:schemeClr val="dk1"/>
                </a:solidFill>
                <a:latin typeface="Calibri"/>
                <a:ea typeface="Calibri"/>
                <a:cs typeface="Calibri"/>
                <a:sym typeface="Calibri"/>
              </a:rPr>
              <a:t> </a:t>
            </a:r>
            <a:r>
              <a:rPr lang="en-US" sz="2500">
                <a:solidFill>
                  <a:srgbClr val="FF6600"/>
                </a:solidFill>
                <a:latin typeface="Calibri"/>
                <a:ea typeface="Calibri"/>
                <a:cs typeface="Calibri"/>
                <a:sym typeface="Calibri"/>
              </a:rPr>
              <a:t>Internship</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15-May-2021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Best Model</a:t>
            </a:r>
            <a:endParaRPr sz="4400">
              <a:solidFill>
                <a:schemeClr val="accent2"/>
              </a:solidFill>
              <a:latin typeface="Calibri"/>
              <a:ea typeface="Calibri"/>
              <a:cs typeface="Calibri"/>
              <a:sym typeface="Calibri"/>
            </a:endParaRPr>
          </a:p>
        </p:txBody>
      </p:sp>
      <p:sp>
        <p:nvSpPr>
          <p:cNvPr id="158" name="Google Shape;158;p10"/>
          <p:cNvSpPr txBox="1"/>
          <p:nvPr/>
        </p:nvSpPr>
        <p:spPr>
          <a:xfrm>
            <a:off x="6493850" y="3313250"/>
            <a:ext cx="5471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The best model is found treating outliers with IQR method and deleting all NaNs values from the dataset. </a:t>
            </a:r>
            <a:endParaRPr>
              <a:latin typeface="Calibri"/>
              <a:ea typeface="Calibri"/>
              <a:cs typeface="Calibri"/>
              <a:sym typeface="Calibri"/>
            </a:endParaRPr>
          </a:p>
        </p:txBody>
      </p:sp>
      <p:sp>
        <p:nvSpPr>
          <p:cNvPr id="159" name="Google Shape;159;p10"/>
          <p:cNvSpPr txBox="1"/>
          <p:nvPr/>
        </p:nvSpPr>
        <p:spPr>
          <a:xfrm>
            <a:off x="6431000" y="4037325"/>
            <a:ext cx="5471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The best model is found blending four models: lightGBM Classifier, CatBoost Classifier, XGBoost Classifier, Random Forest Classifier. The resulting Voting Classifier is better than individual models.</a:t>
            </a:r>
            <a:endParaRPr>
              <a:latin typeface="Calibri"/>
              <a:ea typeface="Calibri"/>
              <a:cs typeface="Calibri"/>
              <a:sym typeface="Calibri"/>
            </a:endParaRPr>
          </a:p>
        </p:txBody>
      </p:sp>
      <p:pic>
        <p:nvPicPr>
          <p:cNvPr id="160" name="Google Shape;160;p10"/>
          <p:cNvPicPr preferRelativeResize="0"/>
          <p:nvPr/>
        </p:nvPicPr>
        <p:blipFill>
          <a:blip r:embed="rId3">
            <a:alphaModFix/>
          </a:blip>
          <a:stretch>
            <a:fillRect/>
          </a:stretch>
        </p:blipFill>
        <p:spPr>
          <a:xfrm>
            <a:off x="293475" y="2448875"/>
            <a:ext cx="5905900" cy="2900375"/>
          </a:xfrm>
          <a:prstGeom prst="rect">
            <a:avLst/>
          </a:prstGeom>
          <a:noFill/>
          <a:ln>
            <a:noFill/>
          </a:ln>
        </p:spPr>
      </p:pic>
      <p:sp>
        <p:nvSpPr>
          <p:cNvPr id="161" name="Google Shape;161;p10"/>
          <p:cNvSpPr txBox="1"/>
          <p:nvPr/>
        </p:nvSpPr>
        <p:spPr>
          <a:xfrm>
            <a:off x="3467000" y="1817675"/>
            <a:ext cx="51102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900">
                <a:latin typeface="Calibri"/>
                <a:ea typeface="Calibri"/>
                <a:cs typeface="Calibri"/>
                <a:sym typeface="Calibri"/>
              </a:rPr>
              <a:t>Blending: VotingClassifier</a:t>
            </a:r>
            <a:endParaRPr b="1" sz="29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p:nvPr/>
        </p:nvSpPr>
        <p:spPr>
          <a:xfrm>
            <a:off x="0" y="-10498"/>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300">
                <a:solidFill>
                  <a:schemeClr val="accent2"/>
                </a:solidFill>
                <a:latin typeface="Calibri"/>
                <a:ea typeface="Calibri"/>
                <a:cs typeface="Calibri"/>
                <a:sym typeface="Calibri"/>
              </a:rPr>
              <a:t>      Model Deployment</a:t>
            </a:r>
            <a:endParaRPr sz="4300">
              <a:solidFill>
                <a:schemeClr val="accent2"/>
              </a:solidFill>
              <a:latin typeface="Calibri"/>
              <a:ea typeface="Calibri"/>
              <a:cs typeface="Calibri"/>
              <a:sym typeface="Calibri"/>
            </a:endParaRPr>
          </a:p>
        </p:txBody>
      </p:sp>
      <p:pic>
        <p:nvPicPr>
          <p:cNvPr id="167" name="Google Shape;167;p11"/>
          <p:cNvPicPr preferRelativeResize="0"/>
          <p:nvPr/>
        </p:nvPicPr>
        <p:blipFill>
          <a:blip r:embed="rId3">
            <a:alphaModFix/>
          </a:blip>
          <a:stretch>
            <a:fillRect/>
          </a:stretch>
        </p:blipFill>
        <p:spPr>
          <a:xfrm>
            <a:off x="1396700" y="1449839"/>
            <a:ext cx="2080406" cy="5179786"/>
          </a:xfrm>
          <a:prstGeom prst="rect">
            <a:avLst/>
          </a:prstGeom>
          <a:noFill/>
          <a:ln>
            <a:noFill/>
          </a:ln>
        </p:spPr>
      </p:pic>
      <p:sp>
        <p:nvSpPr>
          <p:cNvPr id="168" name="Google Shape;168;p11"/>
          <p:cNvSpPr txBox="1"/>
          <p:nvPr/>
        </p:nvSpPr>
        <p:spPr>
          <a:xfrm>
            <a:off x="5341263" y="1909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https://bankmkt.herokuapp.com/</a:t>
            </a:r>
            <a:endParaRPr/>
          </a:p>
        </p:txBody>
      </p:sp>
      <p:pic>
        <p:nvPicPr>
          <p:cNvPr id="169" name="Google Shape;169;p11"/>
          <p:cNvPicPr preferRelativeResize="0"/>
          <p:nvPr/>
        </p:nvPicPr>
        <p:blipFill>
          <a:blip r:embed="rId4">
            <a:alphaModFix/>
          </a:blip>
          <a:stretch>
            <a:fillRect/>
          </a:stretch>
        </p:blipFill>
        <p:spPr>
          <a:xfrm>
            <a:off x="4693393" y="2689775"/>
            <a:ext cx="4295775" cy="283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nvSpPr>
        <p:spPr>
          <a:xfrm>
            <a:off x="762000" y="1595021"/>
            <a:ext cx="114300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75" name="Google Shape;175;p20"/>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Conclusions</a:t>
            </a:r>
            <a:endParaRPr/>
          </a:p>
        </p:txBody>
      </p:sp>
      <p:sp>
        <p:nvSpPr>
          <p:cNvPr id="176" name="Google Shape;176;p20"/>
          <p:cNvSpPr txBox="1"/>
          <p:nvPr/>
        </p:nvSpPr>
        <p:spPr>
          <a:xfrm>
            <a:off x="949850" y="1918725"/>
            <a:ext cx="8596200" cy="4494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Different machine learning experiments were developed to find the best model to predict whether a given bank customer will buy a fixed term deposit.</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Blending of LightGBM, CatBoost, Random Forest and XGBoost yield the best model for predicting fixed term deposit.</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 Voting Classifier obtained has good Accuracy and AUC values but poor Recall and Precision values.</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Threshold optimization will be </a:t>
            </a:r>
            <a:r>
              <a:rPr lang="en-US" sz="2800">
                <a:latin typeface="Calibri"/>
                <a:ea typeface="Calibri"/>
                <a:cs typeface="Calibri"/>
                <a:sym typeface="Calibri"/>
              </a:rPr>
              <a:t>required</a:t>
            </a:r>
            <a:r>
              <a:rPr lang="en-US" sz="2800">
                <a:latin typeface="Calibri"/>
                <a:ea typeface="Calibri"/>
                <a:cs typeface="Calibri"/>
                <a:sym typeface="Calibri"/>
              </a:rPr>
              <a:t> for further </a:t>
            </a:r>
            <a:r>
              <a:rPr lang="en-US" sz="2800">
                <a:latin typeface="Calibri"/>
                <a:ea typeface="Calibri"/>
                <a:cs typeface="Calibri"/>
                <a:sym typeface="Calibri"/>
              </a:rPr>
              <a:t>improvement</a:t>
            </a:r>
            <a:r>
              <a:rPr lang="en-US" sz="2800">
                <a:latin typeface="Calibri"/>
                <a:ea typeface="Calibri"/>
                <a:cs typeface="Calibri"/>
                <a:sym typeface="Calibri"/>
              </a:rPr>
              <a:t> of the model performance.</a:t>
            </a:r>
            <a:endParaRPr sz="2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82" name="Google Shape;182;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3" name="Google Shape;183;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a:bodyPr>
          <a:lstStyle/>
          <a:p>
            <a:pPr indent="-260350" lvl="0" marL="228600" rtl="0" algn="l">
              <a:lnSpc>
                <a:spcPct val="115000"/>
              </a:lnSpc>
              <a:spcBef>
                <a:spcPts val="1200"/>
              </a:spcBef>
              <a:spcAft>
                <a:spcPts val="0"/>
              </a:spcAft>
              <a:buSzPts val="2300"/>
              <a:buChar char="•"/>
            </a:pPr>
            <a:r>
              <a:rPr b="1" lang="en-US" sz="1600">
                <a:latin typeface="Arial"/>
                <a:ea typeface="Arial"/>
                <a:cs typeface="Arial"/>
                <a:sym typeface="Arial"/>
              </a:rPr>
              <a:t>Problem Statement:</a:t>
            </a:r>
            <a:r>
              <a:rPr lang="en-US" sz="1600">
                <a:latin typeface="Arial"/>
                <a:ea typeface="Arial"/>
                <a:cs typeface="Arial"/>
                <a:sym typeface="Arial"/>
              </a:rPr>
              <a:t> 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sz="1600">
              <a:latin typeface="Arial"/>
              <a:ea typeface="Arial"/>
              <a:cs typeface="Arial"/>
              <a:sym typeface="Arial"/>
            </a:endParaRPr>
          </a:p>
          <a:p>
            <a:pPr indent="-260350" lvl="0" marL="228600" rtl="0" algn="l">
              <a:lnSpc>
                <a:spcPct val="115000"/>
              </a:lnSpc>
              <a:spcBef>
                <a:spcPts val="0"/>
              </a:spcBef>
              <a:spcAft>
                <a:spcPts val="0"/>
              </a:spcAft>
              <a:buSzPts val="2300"/>
              <a:buChar char="•"/>
            </a:pPr>
            <a:r>
              <a:rPr b="1" lang="en-US" sz="1600">
                <a:latin typeface="Arial"/>
                <a:ea typeface="Arial"/>
                <a:cs typeface="Arial"/>
                <a:sym typeface="Arial"/>
              </a:rPr>
              <a:t>Why ML Model:</a:t>
            </a:r>
            <a:r>
              <a:rPr lang="en-US" sz="1600">
                <a:latin typeface="Arial"/>
                <a:ea typeface="Arial"/>
                <a:cs typeface="Arial"/>
                <a:sym typeface="Arial"/>
              </a:rPr>
              <a:t> Bank wants to use ML model to shortlist customer whose chances of buying the product is more so that their marketing channel (</a:t>
            </a:r>
            <a:r>
              <a:rPr lang="en-US" sz="1600">
                <a:latin typeface="Arial"/>
                <a:ea typeface="Arial"/>
                <a:cs typeface="Arial"/>
                <a:sym typeface="Arial"/>
              </a:rPr>
              <a:t>telemarketing</a:t>
            </a:r>
            <a:r>
              <a:rPr lang="en-US" sz="1600">
                <a:latin typeface="Arial"/>
                <a:ea typeface="Arial"/>
                <a:cs typeface="Arial"/>
                <a:sym typeface="Arial"/>
              </a:rPr>
              <a:t>, SMS/email marketing etc) can focus only to those customers whose chances of buying the product is more. This will save resource and their time ( which is directly involved in the cost ( resource billing)).</a:t>
            </a:r>
            <a:endParaRPr sz="1600">
              <a:latin typeface="Arial"/>
              <a:ea typeface="Arial"/>
              <a:cs typeface="Arial"/>
              <a:sym typeface="Arial"/>
            </a:endParaRPr>
          </a:p>
          <a:p>
            <a:pPr indent="-260350" lvl="0" marL="228600" rtl="0" algn="l">
              <a:lnSpc>
                <a:spcPct val="115000"/>
              </a:lnSpc>
              <a:spcBef>
                <a:spcPts val="0"/>
              </a:spcBef>
              <a:spcAft>
                <a:spcPts val="0"/>
              </a:spcAft>
              <a:buSzPts val="2300"/>
              <a:buChar char="•"/>
            </a:pPr>
            <a:r>
              <a:rPr b="1" lang="en-US" sz="1600">
                <a:latin typeface="Arial"/>
                <a:ea typeface="Arial"/>
                <a:cs typeface="Arial"/>
                <a:sym typeface="Arial"/>
              </a:rPr>
              <a:t>Data Set Information :</a:t>
            </a:r>
            <a:r>
              <a:rPr lang="en-US" sz="1600">
                <a:latin typeface="Arial"/>
                <a:ea typeface="Arial"/>
                <a:cs typeface="Arial"/>
                <a:sym typeface="Arial"/>
              </a:rPr>
              <a:t> 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 The classification goal is to predict if the client will subscribe (yes/no) a term deposit (variable y).</a:t>
            </a:r>
            <a:endParaRPr sz="1600">
              <a:latin typeface="Arial"/>
              <a:ea typeface="Arial"/>
              <a:cs typeface="Arial"/>
              <a:sym typeface="Arial"/>
            </a:endParaRPr>
          </a:p>
          <a:p>
            <a:pPr indent="-260350" lvl="0" marL="228600" rtl="0" algn="l">
              <a:lnSpc>
                <a:spcPct val="115000"/>
              </a:lnSpc>
              <a:spcBef>
                <a:spcPts val="0"/>
              </a:spcBef>
              <a:spcAft>
                <a:spcPts val="0"/>
              </a:spcAft>
              <a:buSzPts val="2300"/>
              <a:buChar char="•"/>
            </a:pPr>
            <a:r>
              <a:rPr b="1" lang="en-US" sz="1600">
                <a:latin typeface="Arial"/>
                <a:ea typeface="Arial"/>
                <a:cs typeface="Arial"/>
                <a:sym typeface="Arial"/>
              </a:rPr>
              <a:t>Objective:</a:t>
            </a:r>
            <a:r>
              <a:rPr lang="en-US" sz="1600">
                <a:latin typeface="Arial"/>
                <a:ea typeface="Arial"/>
                <a:cs typeface="Arial"/>
                <a:sym typeface="Arial"/>
              </a:rPr>
              <a:t> Obtain a model that determines whether or not X customer will buy your product, based on past interactions with the bank and other financial institutions.</a:t>
            </a:r>
            <a:endParaRPr sz="3300"/>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 </a:t>
            </a:r>
            <a:r>
              <a:rPr b="1" lang="en-US" sz="3500">
                <a:solidFill>
                  <a:schemeClr val="accent2"/>
                </a:solidFill>
              </a:rPr>
              <a:t>Bank marketing campaign</a:t>
            </a:r>
            <a:r>
              <a:rPr b="1" lang="en-US" sz="3500">
                <a:solidFill>
                  <a:schemeClr val="accent2"/>
                </a:solidFill>
                <a:latin typeface="Calibri"/>
                <a:ea typeface="Calibri"/>
                <a:cs typeface="Calibri"/>
                <a:sym typeface="Calibri"/>
              </a:rPr>
              <a:t> case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838207" y="1723050"/>
            <a:ext cx="7841400" cy="34170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Dataset shape: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21 Features</a:t>
            </a:r>
            <a:endParaRPr/>
          </a:p>
          <a:p>
            <a:pPr indent="-285750" lvl="0" marL="285750" marR="0" rtl="0" algn="l">
              <a:lnSpc>
                <a:spcPct val="10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41188 instances</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Assumptions:</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Outliers are present in age, duration, campaign, pdays.</a:t>
            </a:r>
            <a:endParaRPr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“Unknown” values are treated as NaN values</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3"/>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pic>
        <p:nvPicPr>
          <p:cNvPr id="100" name="Google Shape;100;p3"/>
          <p:cNvPicPr preferRelativeResize="0"/>
          <p:nvPr/>
        </p:nvPicPr>
        <p:blipFill>
          <a:blip r:embed="rId3">
            <a:alphaModFix/>
          </a:blip>
          <a:stretch>
            <a:fillRect/>
          </a:stretch>
        </p:blipFill>
        <p:spPr>
          <a:xfrm>
            <a:off x="7397525" y="1618575"/>
            <a:ext cx="3956275" cy="470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06" name="Google Shape;106;p4"/>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Brief EDA</a:t>
            </a:r>
            <a:endParaRPr b="1" sz="4400">
              <a:solidFill>
                <a:srgbClr val="3A3838"/>
              </a:solidFill>
              <a:latin typeface="Calibri"/>
              <a:ea typeface="Calibri"/>
              <a:cs typeface="Calibri"/>
              <a:sym typeface="Calibri"/>
            </a:endParaRPr>
          </a:p>
        </p:txBody>
      </p:sp>
      <p:pic>
        <p:nvPicPr>
          <p:cNvPr id="107" name="Google Shape;107;p4"/>
          <p:cNvPicPr preferRelativeResize="0"/>
          <p:nvPr/>
        </p:nvPicPr>
        <p:blipFill>
          <a:blip r:embed="rId3">
            <a:alphaModFix/>
          </a:blip>
          <a:stretch>
            <a:fillRect/>
          </a:stretch>
        </p:blipFill>
        <p:spPr>
          <a:xfrm>
            <a:off x="304375" y="1840262"/>
            <a:ext cx="5495925" cy="4105275"/>
          </a:xfrm>
          <a:prstGeom prst="rect">
            <a:avLst/>
          </a:prstGeom>
          <a:noFill/>
          <a:ln>
            <a:noFill/>
          </a:ln>
        </p:spPr>
      </p:pic>
      <p:pic>
        <p:nvPicPr>
          <p:cNvPr id="108" name="Google Shape;108;p4"/>
          <p:cNvPicPr preferRelativeResize="0"/>
          <p:nvPr/>
        </p:nvPicPr>
        <p:blipFill>
          <a:blip r:embed="rId4">
            <a:alphaModFix/>
          </a:blip>
          <a:stretch>
            <a:fillRect/>
          </a:stretch>
        </p:blipFill>
        <p:spPr>
          <a:xfrm>
            <a:off x="5924200" y="1545812"/>
            <a:ext cx="6086900" cy="2484319"/>
          </a:xfrm>
          <a:prstGeom prst="rect">
            <a:avLst/>
          </a:prstGeom>
          <a:noFill/>
          <a:ln>
            <a:noFill/>
          </a:ln>
        </p:spPr>
      </p:pic>
      <p:pic>
        <p:nvPicPr>
          <p:cNvPr id="109" name="Google Shape;109;p4"/>
          <p:cNvPicPr preferRelativeResize="0"/>
          <p:nvPr/>
        </p:nvPicPr>
        <p:blipFill>
          <a:blip r:embed="rId5">
            <a:alphaModFix/>
          </a:blip>
          <a:stretch>
            <a:fillRect/>
          </a:stretch>
        </p:blipFill>
        <p:spPr>
          <a:xfrm>
            <a:off x="5952700" y="4182531"/>
            <a:ext cx="6086900" cy="24883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5"/>
          <p:cNvPicPr preferRelativeResize="0"/>
          <p:nvPr/>
        </p:nvPicPr>
        <p:blipFill rotWithShape="1">
          <a:blip r:embed="rId3">
            <a:alphaModFix/>
          </a:blip>
          <a:srcRect b="0" l="0" r="0" t="0"/>
          <a:stretch/>
        </p:blipFill>
        <p:spPr>
          <a:xfrm>
            <a:off x="8701513" y="1550020"/>
            <a:ext cx="1435100" cy="850900"/>
          </a:xfrm>
          <a:prstGeom prst="rect">
            <a:avLst/>
          </a:prstGeom>
          <a:noFill/>
          <a:ln>
            <a:noFill/>
          </a:ln>
        </p:spPr>
      </p:pic>
      <p:sp>
        <p:nvSpPr>
          <p:cNvPr id="115" name="Google Shape;115;p5"/>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Recommended models</a:t>
            </a:r>
            <a:endParaRPr/>
          </a:p>
        </p:txBody>
      </p:sp>
      <p:pic>
        <p:nvPicPr>
          <p:cNvPr id="116" name="Google Shape;116;p5"/>
          <p:cNvPicPr preferRelativeResize="0"/>
          <p:nvPr/>
        </p:nvPicPr>
        <p:blipFill>
          <a:blip r:embed="rId4">
            <a:alphaModFix/>
          </a:blip>
          <a:stretch>
            <a:fillRect/>
          </a:stretch>
        </p:blipFill>
        <p:spPr>
          <a:xfrm>
            <a:off x="560850" y="1550025"/>
            <a:ext cx="5305425" cy="4457700"/>
          </a:xfrm>
          <a:prstGeom prst="rect">
            <a:avLst/>
          </a:prstGeom>
          <a:noFill/>
          <a:ln>
            <a:noFill/>
          </a:ln>
        </p:spPr>
      </p:pic>
      <p:pic>
        <p:nvPicPr>
          <p:cNvPr id="117" name="Google Shape;117;p5"/>
          <p:cNvPicPr preferRelativeResize="0"/>
          <p:nvPr/>
        </p:nvPicPr>
        <p:blipFill>
          <a:blip r:embed="rId5">
            <a:alphaModFix/>
          </a:blip>
          <a:stretch>
            <a:fillRect/>
          </a:stretch>
        </p:blipFill>
        <p:spPr>
          <a:xfrm>
            <a:off x="6284625" y="1622445"/>
            <a:ext cx="4941923" cy="41522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Best Models Metrics       </a:t>
            </a:r>
            <a:endParaRPr sz="4400">
              <a:solidFill>
                <a:schemeClr val="accent2"/>
              </a:solidFill>
              <a:latin typeface="Calibri"/>
              <a:ea typeface="Calibri"/>
              <a:cs typeface="Calibri"/>
              <a:sym typeface="Calibri"/>
            </a:endParaRPr>
          </a:p>
        </p:txBody>
      </p:sp>
      <p:sp>
        <p:nvSpPr>
          <p:cNvPr id="123" name="Google Shape;123;p6"/>
          <p:cNvSpPr txBox="1"/>
          <p:nvPr/>
        </p:nvSpPr>
        <p:spPr>
          <a:xfrm>
            <a:off x="7503875" y="1643275"/>
            <a:ext cx="27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LightGBM for expermient n°2</a:t>
            </a:r>
            <a:endParaRPr>
              <a:latin typeface="Calibri"/>
              <a:ea typeface="Calibri"/>
              <a:cs typeface="Calibri"/>
              <a:sym typeface="Calibri"/>
            </a:endParaRPr>
          </a:p>
        </p:txBody>
      </p:sp>
      <p:pic>
        <p:nvPicPr>
          <p:cNvPr id="124" name="Google Shape;124;p6"/>
          <p:cNvPicPr preferRelativeResize="0"/>
          <p:nvPr/>
        </p:nvPicPr>
        <p:blipFill>
          <a:blip r:embed="rId3">
            <a:alphaModFix/>
          </a:blip>
          <a:stretch>
            <a:fillRect/>
          </a:stretch>
        </p:blipFill>
        <p:spPr>
          <a:xfrm>
            <a:off x="6649450" y="2224375"/>
            <a:ext cx="4314825" cy="3705225"/>
          </a:xfrm>
          <a:prstGeom prst="rect">
            <a:avLst/>
          </a:prstGeom>
          <a:noFill/>
          <a:ln>
            <a:noFill/>
          </a:ln>
        </p:spPr>
      </p:pic>
      <p:pic>
        <p:nvPicPr>
          <p:cNvPr id="125" name="Google Shape;125;p6"/>
          <p:cNvPicPr preferRelativeResize="0"/>
          <p:nvPr/>
        </p:nvPicPr>
        <p:blipFill>
          <a:blip r:embed="rId4">
            <a:alphaModFix/>
          </a:blip>
          <a:stretch>
            <a:fillRect/>
          </a:stretch>
        </p:blipFill>
        <p:spPr>
          <a:xfrm>
            <a:off x="762013" y="2224387"/>
            <a:ext cx="4333875" cy="3638550"/>
          </a:xfrm>
          <a:prstGeom prst="rect">
            <a:avLst/>
          </a:prstGeom>
          <a:noFill/>
          <a:ln>
            <a:noFill/>
          </a:ln>
        </p:spPr>
      </p:pic>
      <p:sp>
        <p:nvSpPr>
          <p:cNvPr id="126" name="Google Shape;126;p6"/>
          <p:cNvSpPr txBox="1"/>
          <p:nvPr/>
        </p:nvSpPr>
        <p:spPr>
          <a:xfrm>
            <a:off x="1133738" y="1637375"/>
            <a:ext cx="35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VotingClassifier (Blending) for experiment n°1</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7055666" y="1373852"/>
            <a:ext cx="742860" cy="31683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7"/>
          <p:cNvSpPr/>
          <p:nvPr/>
        </p:nvSpPr>
        <p:spPr>
          <a:xfrm>
            <a:off x="0" y="-16865"/>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200">
                <a:solidFill>
                  <a:schemeClr val="accent2"/>
                </a:solidFill>
                <a:latin typeface="Calibri"/>
                <a:ea typeface="Calibri"/>
                <a:cs typeface="Calibri"/>
                <a:sym typeface="Calibri"/>
              </a:rPr>
              <a:t>      Best Models Evaluation</a:t>
            </a:r>
            <a:endParaRPr sz="4200">
              <a:solidFill>
                <a:schemeClr val="accent2"/>
              </a:solidFill>
              <a:latin typeface="Calibri"/>
              <a:ea typeface="Calibri"/>
              <a:cs typeface="Calibri"/>
              <a:sym typeface="Calibri"/>
            </a:endParaRPr>
          </a:p>
        </p:txBody>
      </p:sp>
      <p:pic>
        <p:nvPicPr>
          <p:cNvPr id="133" name="Google Shape;133;p7"/>
          <p:cNvPicPr preferRelativeResize="0"/>
          <p:nvPr/>
        </p:nvPicPr>
        <p:blipFill>
          <a:blip r:embed="rId3">
            <a:alphaModFix/>
          </a:blip>
          <a:stretch>
            <a:fillRect/>
          </a:stretch>
        </p:blipFill>
        <p:spPr>
          <a:xfrm>
            <a:off x="579825" y="2033063"/>
            <a:ext cx="4953000" cy="3457575"/>
          </a:xfrm>
          <a:prstGeom prst="rect">
            <a:avLst/>
          </a:prstGeom>
          <a:noFill/>
          <a:ln>
            <a:noFill/>
          </a:ln>
        </p:spPr>
      </p:pic>
      <p:pic>
        <p:nvPicPr>
          <p:cNvPr id="134" name="Google Shape;134;p7"/>
          <p:cNvPicPr preferRelativeResize="0"/>
          <p:nvPr/>
        </p:nvPicPr>
        <p:blipFill>
          <a:blip r:embed="rId4">
            <a:alphaModFix/>
          </a:blip>
          <a:stretch>
            <a:fillRect/>
          </a:stretch>
        </p:blipFill>
        <p:spPr>
          <a:xfrm>
            <a:off x="6559100" y="2033063"/>
            <a:ext cx="4905375" cy="3457575"/>
          </a:xfrm>
          <a:prstGeom prst="rect">
            <a:avLst/>
          </a:prstGeom>
          <a:noFill/>
          <a:ln>
            <a:noFill/>
          </a:ln>
        </p:spPr>
      </p:pic>
      <p:sp>
        <p:nvSpPr>
          <p:cNvPr id="135" name="Google Shape;135;p7"/>
          <p:cNvSpPr txBox="1"/>
          <p:nvPr/>
        </p:nvSpPr>
        <p:spPr>
          <a:xfrm>
            <a:off x="1531725" y="1576775"/>
            <a:ext cx="304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Experiment n°1</a:t>
            </a:r>
            <a:endParaRPr>
              <a:latin typeface="Calibri"/>
              <a:ea typeface="Calibri"/>
              <a:cs typeface="Calibri"/>
              <a:sym typeface="Calibri"/>
            </a:endParaRPr>
          </a:p>
        </p:txBody>
      </p:sp>
      <p:sp>
        <p:nvSpPr>
          <p:cNvPr id="136" name="Google Shape;136;p7"/>
          <p:cNvSpPr txBox="1"/>
          <p:nvPr/>
        </p:nvSpPr>
        <p:spPr>
          <a:xfrm>
            <a:off x="7487188" y="1576775"/>
            <a:ext cx="304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Experiment n°2</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p:nvPr/>
        </p:nvSpPr>
        <p:spPr>
          <a:xfrm>
            <a:off x="-6531"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300">
                <a:solidFill>
                  <a:schemeClr val="accent2"/>
                </a:solidFill>
                <a:latin typeface="Calibri"/>
                <a:ea typeface="Calibri"/>
                <a:cs typeface="Calibri"/>
                <a:sym typeface="Calibri"/>
              </a:rPr>
              <a:t>       Best Models Evaluation</a:t>
            </a:r>
            <a:endParaRPr sz="4300">
              <a:solidFill>
                <a:schemeClr val="accent2"/>
              </a:solidFill>
              <a:latin typeface="Calibri"/>
              <a:ea typeface="Calibri"/>
              <a:cs typeface="Calibri"/>
              <a:sym typeface="Calibri"/>
            </a:endParaRPr>
          </a:p>
        </p:txBody>
      </p:sp>
      <p:pic>
        <p:nvPicPr>
          <p:cNvPr id="142" name="Google Shape;142;p8"/>
          <p:cNvPicPr preferRelativeResize="0"/>
          <p:nvPr/>
        </p:nvPicPr>
        <p:blipFill>
          <a:blip r:embed="rId3">
            <a:alphaModFix/>
          </a:blip>
          <a:stretch>
            <a:fillRect/>
          </a:stretch>
        </p:blipFill>
        <p:spPr>
          <a:xfrm>
            <a:off x="6184025" y="1875450"/>
            <a:ext cx="5600700" cy="3705225"/>
          </a:xfrm>
          <a:prstGeom prst="rect">
            <a:avLst/>
          </a:prstGeom>
          <a:noFill/>
          <a:ln>
            <a:noFill/>
          </a:ln>
        </p:spPr>
      </p:pic>
      <p:pic>
        <p:nvPicPr>
          <p:cNvPr id="143" name="Google Shape;143;p8"/>
          <p:cNvPicPr preferRelativeResize="0"/>
          <p:nvPr/>
        </p:nvPicPr>
        <p:blipFill>
          <a:blip r:embed="rId4">
            <a:alphaModFix/>
          </a:blip>
          <a:stretch>
            <a:fillRect/>
          </a:stretch>
        </p:blipFill>
        <p:spPr>
          <a:xfrm>
            <a:off x="199900" y="1889738"/>
            <a:ext cx="5524500" cy="3676650"/>
          </a:xfrm>
          <a:prstGeom prst="rect">
            <a:avLst/>
          </a:prstGeom>
          <a:noFill/>
          <a:ln>
            <a:noFill/>
          </a:ln>
        </p:spPr>
      </p:pic>
      <p:sp>
        <p:nvSpPr>
          <p:cNvPr id="144" name="Google Shape;144;p8"/>
          <p:cNvSpPr txBox="1"/>
          <p:nvPr/>
        </p:nvSpPr>
        <p:spPr>
          <a:xfrm>
            <a:off x="522425" y="5917625"/>
            <a:ext cx="318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no: 0</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yes: 1</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p:nvPr/>
        </p:nvSpPr>
        <p:spPr>
          <a:xfrm>
            <a:off x="4903852" y="5927907"/>
            <a:ext cx="4625008" cy="36933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9"/>
          <p:cNvSpPr/>
          <p:nvPr/>
        </p:nvSpPr>
        <p:spPr>
          <a:xfrm>
            <a:off x="0" y="-13733"/>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Best Models Evaluation</a:t>
            </a:r>
            <a:endParaRPr/>
          </a:p>
        </p:txBody>
      </p:sp>
      <p:pic>
        <p:nvPicPr>
          <p:cNvPr id="151" name="Google Shape;151;p9"/>
          <p:cNvPicPr preferRelativeResize="0"/>
          <p:nvPr/>
        </p:nvPicPr>
        <p:blipFill>
          <a:blip r:embed="rId3">
            <a:alphaModFix/>
          </a:blip>
          <a:stretch>
            <a:fillRect/>
          </a:stretch>
        </p:blipFill>
        <p:spPr>
          <a:xfrm>
            <a:off x="503850" y="2054504"/>
            <a:ext cx="5143500" cy="3686175"/>
          </a:xfrm>
          <a:prstGeom prst="rect">
            <a:avLst/>
          </a:prstGeom>
          <a:noFill/>
          <a:ln>
            <a:noFill/>
          </a:ln>
        </p:spPr>
      </p:pic>
      <p:pic>
        <p:nvPicPr>
          <p:cNvPr id="152" name="Google Shape;152;p9"/>
          <p:cNvPicPr preferRelativeResize="0"/>
          <p:nvPr/>
        </p:nvPicPr>
        <p:blipFill>
          <a:blip r:embed="rId4">
            <a:alphaModFix/>
          </a:blip>
          <a:stretch>
            <a:fillRect/>
          </a:stretch>
        </p:blipFill>
        <p:spPr>
          <a:xfrm>
            <a:off x="5961200" y="2054504"/>
            <a:ext cx="5153025" cy="387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