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8" r:id="rId5"/>
    <p:sldId id="269" r:id="rId6"/>
    <p:sldId id="270" r:id="rId7"/>
    <p:sldId id="267" r:id="rId8"/>
    <p:sldId id="265" r:id="rId9"/>
    <p:sldId id="271" r:id="rId10"/>
    <p:sldId id="263" r:id="rId11"/>
    <p:sldId id="272" r:id="rId12"/>
    <p:sldId id="273" r:id="rId13"/>
    <p:sldId id="274" r:id="rId14"/>
    <p:sldId id="26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249" autoAdjust="0"/>
  </p:normalViewPr>
  <p:slideViewPr>
    <p:cSldViewPr snapToGrid="0">
      <p:cViewPr varScale="1">
        <p:scale>
          <a:sx n="45" d="100"/>
          <a:sy n="45" d="100"/>
        </p:scale>
        <p:origin x="2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DP_Mathematic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Components of GDP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63-4F4A-AE0D-7E1BFCB9CF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63-4F4A-AE0D-7E1BFCB9CF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63-4F4A-AE0D-7E1BFCB9CF48}"/>
              </c:ext>
            </c:extLst>
          </c:dPt>
          <c:val>
            <c:numRef>
              <c:f>Sheet1!$K$5:$K$7</c:f>
              <c:numCache>
                <c:formatCode>General</c:formatCode>
                <c:ptCount val="3"/>
                <c:pt idx="0">
                  <c:v>70</c:v>
                </c:pt>
                <c:pt idx="1">
                  <c:v>18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63-4F4A-AE0D-7E1BFCB9C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054505686789152"/>
          <c:y val="0.91422902845805709"/>
          <c:w val="0.14446522309711285"/>
          <c:h val="7.710959366593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GDP</a:t>
            </a:r>
            <a:r>
              <a:rPr lang="en-US" baseline="0"/>
              <a:t> and GDP Growth from 1947 to 2020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[GDP_Mathematical.xlsx]GDP!$B$2:$B$294</c:f>
              <c:numCache>
                <c:formatCode>General</c:formatCode>
                <c:ptCount val="293"/>
                <c:pt idx="0">
                  <c:v>243.16399999999999</c:v>
                </c:pt>
                <c:pt idx="1">
                  <c:v>245.96800000000002</c:v>
                </c:pt>
                <c:pt idx="2">
                  <c:v>249.58500000000001</c:v>
                </c:pt>
                <c:pt idx="3">
                  <c:v>259.745</c:v>
                </c:pt>
                <c:pt idx="4">
                  <c:v>265.74200000000002</c:v>
                </c:pt>
                <c:pt idx="5">
                  <c:v>272.56700000000001</c:v>
                </c:pt>
                <c:pt idx="6">
                  <c:v>279.19600000000003</c:v>
                </c:pt>
                <c:pt idx="7">
                  <c:v>280.36599999999999</c:v>
                </c:pt>
                <c:pt idx="8">
                  <c:v>275.03399999999993</c:v>
                </c:pt>
                <c:pt idx="9">
                  <c:v>271.351</c:v>
                </c:pt>
                <c:pt idx="10">
                  <c:v>272.88900000000001</c:v>
                </c:pt>
                <c:pt idx="11">
                  <c:v>270.62700000000001</c:v>
                </c:pt>
                <c:pt idx="12">
                  <c:v>280.82799999999992</c:v>
                </c:pt>
                <c:pt idx="13">
                  <c:v>290.38299999999992</c:v>
                </c:pt>
                <c:pt idx="14">
                  <c:v>308.15300000000002</c:v>
                </c:pt>
                <c:pt idx="15">
                  <c:v>319.94499999999999</c:v>
                </c:pt>
                <c:pt idx="16">
                  <c:v>336</c:v>
                </c:pt>
                <c:pt idx="17">
                  <c:v>344.09</c:v>
                </c:pt>
                <c:pt idx="18">
                  <c:v>351.38499999999999</c:v>
                </c:pt>
                <c:pt idx="19">
                  <c:v>356.178</c:v>
                </c:pt>
                <c:pt idx="20">
                  <c:v>359.82</c:v>
                </c:pt>
                <c:pt idx="21">
                  <c:v>361.03</c:v>
                </c:pt>
                <c:pt idx="22">
                  <c:v>367.70099999999996</c:v>
                </c:pt>
                <c:pt idx="23">
                  <c:v>380.81200000000001</c:v>
                </c:pt>
                <c:pt idx="24">
                  <c:v>387.97999999999996</c:v>
                </c:pt>
                <c:pt idx="25">
                  <c:v>391.74900000000002</c:v>
                </c:pt>
                <c:pt idx="26">
                  <c:v>391.17099999999999</c:v>
                </c:pt>
                <c:pt idx="27">
                  <c:v>385.96999999999997</c:v>
                </c:pt>
                <c:pt idx="28">
                  <c:v>385.34500000000008</c:v>
                </c:pt>
                <c:pt idx="29">
                  <c:v>386.12099999999992</c:v>
                </c:pt>
                <c:pt idx="30">
                  <c:v>390.99599999999987</c:v>
                </c:pt>
                <c:pt idx="31">
                  <c:v>399.73399999999987</c:v>
                </c:pt>
                <c:pt idx="32">
                  <c:v>413.07299999999992</c:v>
                </c:pt>
                <c:pt idx="33">
                  <c:v>421.53199999999987</c:v>
                </c:pt>
                <c:pt idx="34">
                  <c:v>430.22099999999995</c:v>
                </c:pt>
                <c:pt idx="35">
                  <c:v>437.09199999999987</c:v>
                </c:pt>
                <c:pt idx="36">
                  <c:v>439.74599999999992</c:v>
                </c:pt>
                <c:pt idx="37">
                  <c:v>446.01</c:v>
                </c:pt>
                <c:pt idx="38">
                  <c:v>451.19099999999992</c:v>
                </c:pt>
                <c:pt idx="39">
                  <c:v>460.46299999999997</c:v>
                </c:pt>
                <c:pt idx="40">
                  <c:v>469.779</c:v>
                </c:pt>
                <c:pt idx="41">
                  <c:v>472.02499999999992</c:v>
                </c:pt>
                <c:pt idx="42">
                  <c:v>479.48999999999995</c:v>
                </c:pt>
                <c:pt idx="43">
                  <c:v>474.86399999999992</c:v>
                </c:pt>
                <c:pt idx="44">
                  <c:v>467.54</c:v>
                </c:pt>
                <c:pt idx="45">
                  <c:v>471.97799999999995</c:v>
                </c:pt>
                <c:pt idx="46">
                  <c:v>485.84100000000001</c:v>
                </c:pt>
                <c:pt idx="47">
                  <c:v>499.55500000000001</c:v>
                </c:pt>
                <c:pt idx="48">
                  <c:v>510.33</c:v>
                </c:pt>
                <c:pt idx="49">
                  <c:v>522.65300000000002</c:v>
                </c:pt>
                <c:pt idx="50">
                  <c:v>525.03399999999999</c:v>
                </c:pt>
                <c:pt idx="51">
                  <c:v>528.6</c:v>
                </c:pt>
                <c:pt idx="52">
                  <c:v>542.64800000000002</c:v>
                </c:pt>
                <c:pt idx="53">
                  <c:v>541.08000000000004</c:v>
                </c:pt>
                <c:pt idx="54">
                  <c:v>545.60400000000004</c:v>
                </c:pt>
                <c:pt idx="55">
                  <c:v>540.197</c:v>
                </c:pt>
                <c:pt idx="56">
                  <c:v>545.01800000000003</c:v>
                </c:pt>
                <c:pt idx="57">
                  <c:v>555.54499999999996</c:v>
                </c:pt>
                <c:pt idx="58">
                  <c:v>567.66399999999999</c:v>
                </c:pt>
                <c:pt idx="59">
                  <c:v>580.61199999999997</c:v>
                </c:pt>
                <c:pt idx="60">
                  <c:v>594.01300000000003</c:v>
                </c:pt>
                <c:pt idx="61">
                  <c:v>600.36599999999987</c:v>
                </c:pt>
                <c:pt idx="62">
                  <c:v>609.02699999999993</c:v>
                </c:pt>
                <c:pt idx="63">
                  <c:v>612.28000000000009</c:v>
                </c:pt>
                <c:pt idx="64">
                  <c:v>621.67200000000003</c:v>
                </c:pt>
                <c:pt idx="65">
                  <c:v>629.75199999999984</c:v>
                </c:pt>
                <c:pt idx="66">
                  <c:v>644.44399999999996</c:v>
                </c:pt>
                <c:pt idx="67">
                  <c:v>653.93799999999987</c:v>
                </c:pt>
                <c:pt idx="68">
                  <c:v>669.82199999999989</c:v>
                </c:pt>
                <c:pt idx="69">
                  <c:v>678.67400000000009</c:v>
                </c:pt>
                <c:pt idx="70">
                  <c:v>692.03099999999984</c:v>
                </c:pt>
                <c:pt idx="71">
                  <c:v>697.31899999999996</c:v>
                </c:pt>
                <c:pt idx="72">
                  <c:v>717.79000000000008</c:v>
                </c:pt>
                <c:pt idx="73">
                  <c:v>730.19100000000003</c:v>
                </c:pt>
                <c:pt idx="74">
                  <c:v>749.32299999999987</c:v>
                </c:pt>
                <c:pt idx="75">
                  <c:v>771.85699999999986</c:v>
                </c:pt>
                <c:pt idx="76">
                  <c:v>795.73400000000004</c:v>
                </c:pt>
                <c:pt idx="77">
                  <c:v>804.98099999999999</c:v>
                </c:pt>
                <c:pt idx="78">
                  <c:v>819.63800000000003</c:v>
                </c:pt>
                <c:pt idx="79">
                  <c:v>833.30199999999991</c:v>
                </c:pt>
                <c:pt idx="80">
                  <c:v>844.17000000000007</c:v>
                </c:pt>
                <c:pt idx="81">
                  <c:v>848.98299999999983</c:v>
                </c:pt>
                <c:pt idx="82">
                  <c:v>865.23299999999983</c:v>
                </c:pt>
                <c:pt idx="83">
                  <c:v>881.43899999999996</c:v>
                </c:pt>
                <c:pt idx="84">
                  <c:v>909.38699999999983</c:v>
                </c:pt>
                <c:pt idx="85">
                  <c:v>934.34399999999994</c:v>
                </c:pt>
                <c:pt idx="86">
                  <c:v>950.82499999999993</c:v>
                </c:pt>
                <c:pt idx="87">
                  <c:v>968.03</c:v>
                </c:pt>
                <c:pt idx="88">
                  <c:v>993.33699999999988</c:v>
                </c:pt>
                <c:pt idx="89">
                  <c:v>1009.02</c:v>
                </c:pt>
                <c:pt idx="90">
                  <c:v>1029.9560000000001</c:v>
                </c:pt>
                <c:pt idx="91">
                  <c:v>1038.1469999999999</c:v>
                </c:pt>
                <c:pt idx="92">
                  <c:v>1051.2</c:v>
                </c:pt>
                <c:pt idx="93">
                  <c:v>1067.375</c:v>
                </c:pt>
                <c:pt idx="94">
                  <c:v>1086.059</c:v>
                </c:pt>
                <c:pt idx="95">
                  <c:v>1088.6079999999999</c:v>
                </c:pt>
                <c:pt idx="96">
                  <c:v>1135.1559999999999</c:v>
                </c:pt>
                <c:pt idx="97">
                  <c:v>1156.271</c:v>
                </c:pt>
                <c:pt idx="98">
                  <c:v>1177.675</c:v>
                </c:pt>
                <c:pt idx="99">
                  <c:v>1190.297</c:v>
                </c:pt>
                <c:pt idx="100">
                  <c:v>1230.6089999999999</c:v>
                </c:pt>
                <c:pt idx="101">
                  <c:v>1266.3689999999999</c:v>
                </c:pt>
                <c:pt idx="102">
                  <c:v>1290.566</c:v>
                </c:pt>
                <c:pt idx="103">
                  <c:v>1328.904</c:v>
                </c:pt>
                <c:pt idx="104">
                  <c:v>1377.49</c:v>
                </c:pt>
                <c:pt idx="105">
                  <c:v>1413.8869999999999</c:v>
                </c:pt>
                <c:pt idx="106">
                  <c:v>1433.838</c:v>
                </c:pt>
                <c:pt idx="107">
                  <c:v>1476.289</c:v>
                </c:pt>
                <c:pt idx="108">
                  <c:v>1491.2090000000001</c:v>
                </c:pt>
                <c:pt idx="109">
                  <c:v>1530.056</c:v>
                </c:pt>
                <c:pt idx="110">
                  <c:v>1560.0260000000001</c:v>
                </c:pt>
                <c:pt idx="111">
                  <c:v>1599.6789999999999</c:v>
                </c:pt>
                <c:pt idx="112">
                  <c:v>1616.116</c:v>
                </c:pt>
                <c:pt idx="113">
                  <c:v>1651.8529999999998</c:v>
                </c:pt>
                <c:pt idx="114">
                  <c:v>1709.82</c:v>
                </c:pt>
                <c:pt idx="115">
                  <c:v>1761.8309999999999</c:v>
                </c:pt>
                <c:pt idx="116">
                  <c:v>1820.4870000000001</c:v>
                </c:pt>
                <c:pt idx="117">
                  <c:v>1852.3319999999999</c:v>
                </c:pt>
                <c:pt idx="118">
                  <c:v>1886.558</c:v>
                </c:pt>
                <c:pt idx="119">
                  <c:v>1934.2729999999999</c:v>
                </c:pt>
                <c:pt idx="120">
                  <c:v>1988.6479999999999</c:v>
                </c:pt>
                <c:pt idx="121">
                  <c:v>2055.9090000000001</c:v>
                </c:pt>
                <c:pt idx="122">
                  <c:v>2118.4730000000004</c:v>
                </c:pt>
                <c:pt idx="123">
                  <c:v>2164.27</c:v>
                </c:pt>
                <c:pt idx="124">
                  <c:v>2202.7599999999998</c:v>
                </c:pt>
                <c:pt idx="125">
                  <c:v>2331.6329999999998</c:v>
                </c:pt>
                <c:pt idx="126">
                  <c:v>2395.0529999999999</c:v>
                </c:pt>
                <c:pt idx="127">
                  <c:v>2476.9490000000001</c:v>
                </c:pt>
                <c:pt idx="128">
                  <c:v>2526.61</c:v>
                </c:pt>
                <c:pt idx="129">
                  <c:v>2591.2469999999994</c:v>
                </c:pt>
                <c:pt idx="130">
                  <c:v>2667.5650000000001</c:v>
                </c:pt>
                <c:pt idx="131">
                  <c:v>2723.8829999999998</c:v>
                </c:pt>
                <c:pt idx="132">
                  <c:v>2789.8420000000001</c:v>
                </c:pt>
                <c:pt idx="133">
                  <c:v>2797.3520000000003</c:v>
                </c:pt>
                <c:pt idx="134">
                  <c:v>2856.4830000000002</c:v>
                </c:pt>
                <c:pt idx="135">
                  <c:v>2985.5569999999998</c:v>
                </c:pt>
                <c:pt idx="136">
                  <c:v>3124.2059999999997</c:v>
                </c:pt>
                <c:pt idx="137">
                  <c:v>3162.5320000000002</c:v>
                </c:pt>
                <c:pt idx="138">
                  <c:v>3260.6089999999995</c:v>
                </c:pt>
                <c:pt idx="139">
                  <c:v>3280.8180000000002</c:v>
                </c:pt>
                <c:pt idx="140">
                  <c:v>3274.3020000000001</c:v>
                </c:pt>
                <c:pt idx="141">
                  <c:v>3331.9720000000002</c:v>
                </c:pt>
                <c:pt idx="142">
                  <c:v>3366.3220000000001</c:v>
                </c:pt>
                <c:pt idx="143">
                  <c:v>3402.5610000000001</c:v>
                </c:pt>
                <c:pt idx="144">
                  <c:v>3473.4130000000005</c:v>
                </c:pt>
                <c:pt idx="145">
                  <c:v>3578.848</c:v>
                </c:pt>
                <c:pt idx="146">
                  <c:v>3689.1790000000001</c:v>
                </c:pt>
                <c:pt idx="147">
                  <c:v>3794.7059999999997</c:v>
                </c:pt>
                <c:pt idx="148">
                  <c:v>3908.0540000000001</c:v>
                </c:pt>
                <c:pt idx="149">
                  <c:v>4009.6010000000001</c:v>
                </c:pt>
                <c:pt idx="150">
                  <c:v>4084.25</c:v>
                </c:pt>
                <c:pt idx="151">
                  <c:v>4148.5510000000004</c:v>
                </c:pt>
                <c:pt idx="152">
                  <c:v>4230.1680000000006</c:v>
                </c:pt>
                <c:pt idx="153">
                  <c:v>4294.8870000000015</c:v>
                </c:pt>
                <c:pt idx="154">
                  <c:v>4386.7729999999992</c:v>
                </c:pt>
                <c:pt idx="155">
                  <c:v>4444.0940000000001</c:v>
                </c:pt>
                <c:pt idx="156">
                  <c:v>4507.8940000000002</c:v>
                </c:pt>
                <c:pt idx="157">
                  <c:v>4545.34</c:v>
                </c:pt>
                <c:pt idx="158">
                  <c:v>4607.6690000000008</c:v>
                </c:pt>
                <c:pt idx="159">
                  <c:v>4657.6270000000004</c:v>
                </c:pt>
                <c:pt idx="160">
                  <c:v>4722.1560000000018</c:v>
                </c:pt>
                <c:pt idx="161">
                  <c:v>4806.1600000000008</c:v>
                </c:pt>
                <c:pt idx="162">
                  <c:v>4884.5550000000003</c:v>
                </c:pt>
                <c:pt idx="163">
                  <c:v>5007.9939999999997</c:v>
                </c:pt>
                <c:pt idx="164">
                  <c:v>5073.3720000000003</c:v>
                </c:pt>
                <c:pt idx="165">
                  <c:v>5190.0360000000001</c:v>
                </c:pt>
                <c:pt idx="166">
                  <c:v>5282.835</c:v>
                </c:pt>
                <c:pt idx="167">
                  <c:v>5399.509</c:v>
                </c:pt>
                <c:pt idx="168">
                  <c:v>5511.2530000000015</c:v>
                </c:pt>
                <c:pt idx="169">
                  <c:v>5612.4630000000006</c:v>
                </c:pt>
                <c:pt idx="170">
                  <c:v>5695.3650000000007</c:v>
                </c:pt>
                <c:pt idx="171">
                  <c:v>5747.2369999999992</c:v>
                </c:pt>
                <c:pt idx="172">
                  <c:v>5872.701</c:v>
                </c:pt>
                <c:pt idx="173">
                  <c:v>5960.0280000000002</c:v>
                </c:pt>
                <c:pt idx="174">
                  <c:v>6015.1160000000009</c:v>
                </c:pt>
                <c:pt idx="175">
                  <c:v>6004.7329999999993</c:v>
                </c:pt>
                <c:pt idx="176">
                  <c:v>6035.1780000000008</c:v>
                </c:pt>
                <c:pt idx="177">
                  <c:v>6126.862000000001</c:v>
                </c:pt>
                <c:pt idx="178">
                  <c:v>6205.9370000000008</c:v>
                </c:pt>
                <c:pt idx="179">
                  <c:v>6264.54</c:v>
                </c:pt>
                <c:pt idx="180">
                  <c:v>6363.1020000000017</c:v>
                </c:pt>
                <c:pt idx="181">
                  <c:v>6470.7630000000017</c:v>
                </c:pt>
                <c:pt idx="182">
                  <c:v>6566.6410000000005</c:v>
                </c:pt>
                <c:pt idx="183">
                  <c:v>6680.8030000000008</c:v>
                </c:pt>
                <c:pt idx="184">
                  <c:v>6729.4589999999998</c:v>
                </c:pt>
                <c:pt idx="185">
                  <c:v>6808.9389999999994</c:v>
                </c:pt>
                <c:pt idx="186">
                  <c:v>6882.098</c:v>
                </c:pt>
                <c:pt idx="187">
                  <c:v>7013.7379999999994</c:v>
                </c:pt>
                <c:pt idx="188">
                  <c:v>7115.652000000001</c:v>
                </c:pt>
                <c:pt idx="189">
                  <c:v>7246.9309999999996</c:v>
                </c:pt>
                <c:pt idx="190">
                  <c:v>7331.0749999999998</c:v>
                </c:pt>
                <c:pt idx="191">
                  <c:v>7455.2879999999996</c:v>
                </c:pt>
                <c:pt idx="192">
                  <c:v>7522.2889999999998</c:v>
                </c:pt>
                <c:pt idx="193">
                  <c:v>7580.9969999999994</c:v>
                </c:pt>
                <c:pt idx="194">
                  <c:v>7683.1250000000009</c:v>
                </c:pt>
                <c:pt idx="195">
                  <c:v>7772.5860000000002</c:v>
                </c:pt>
                <c:pt idx="196">
                  <c:v>7868.4679999999998</c:v>
                </c:pt>
                <c:pt idx="197">
                  <c:v>8032.84</c:v>
                </c:pt>
                <c:pt idx="198">
                  <c:v>8131.4079999999994</c:v>
                </c:pt>
                <c:pt idx="199">
                  <c:v>8259.7710000000006</c:v>
                </c:pt>
                <c:pt idx="200">
                  <c:v>8362.6549999999988</c:v>
                </c:pt>
                <c:pt idx="201">
                  <c:v>8518.8249999999989</c:v>
                </c:pt>
                <c:pt idx="202">
                  <c:v>8662.8230000000003</c:v>
                </c:pt>
                <c:pt idx="203">
                  <c:v>8765.9069999999956</c:v>
                </c:pt>
                <c:pt idx="204">
                  <c:v>8866.48</c:v>
                </c:pt>
                <c:pt idx="205">
                  <c:v>8969.6990000000005</c:v>
                </c:pt>
                <c:pt idx="206">
                  <c:v>9121.0969999999961</c:v>
                </c:pt>
                <c:pt idx="207">
                  <c:v>9293.991</c:v>
                </c:pt>
                <c:pt idx="208">
                  <c:v>9417.2639999999974</c:v>
                </c:pt>
                <c:pt idx="209">
                  <c:v>9524.152</c:v>
                </c:pt>
                <c:pt idx="210">
                  <c:v>9681.8559999999943</c:v>
                </c:pt>
                <c:pt idx="211">
                  <c:v>9899.3779999999988</c:v>
                </c:pt>
                <c:pt idx="212">
                  <c:v>10002.856999999998</c:v>
                </c:pt>
                <c:pt idx="213">
                  <c:v>10247.679</c:v>
                </c:pt>
                <c:pt idx="214">
                  <c:v>10319.825000000001</c:v>
                </c:pt>
                <c:pt idx="215">
                  <c:v>10439.025</c:v>
                </c:pt>
                <c:pt idx="216">
                  <c:v>10472.879000000001</c:v>
                </c:pt>
                <c:pt idx="217">
                  <c:v>10597.822</c:v>
                </c:pt>
                <c:pt idx="218">
                  <c:v>10596.294000000002</c:v>
                </c:pt>
                <c:pt idx="219">
                  <c:v>10660.294000000002</c:v>
                </c:pt>
                <c:pt idx="220">
                  <c:v>10788.951999999996</c:v>
                </c:pt>
                <c:pt idx="221">
                  <c:v>10893.207</c:v>
                </c:pt>
                <c:pt idx="222">
                  <c:v>10992.050999999996</c:v>
                </c:pt>
                <c:pt idx="223">
                  <c:v>11071.463</c:v>
                </c:pt>
                <c:pt idx="224">
                  <c:v>11183.507</c:v>
                </c:pt>
                <c:pt idx="225">
                  <c:v>11312.874999999998</c:v>
                </c:pt>
                <c:pt idx="226">
                  <c:v>11567.325999999995</c:v>
                </c:pt>
                <c:pt idx="227">
                  <c:v>11769.275</c:v>
                </c:pt>
                <c:pt idx="228">
                  <c:v>11920.169</c:v>
                </c:pt>
                <c:pt idx="229">
                  <c:v>12108.986999999996</c:v>
                </c:pt>
                <c:pt idx="230">
                  <c:v>12303.34</c:v>
                </c:pt>
                <c:pt idx="231">
                  <c:v>12522.424999999997</c:v>
                </c:pt>
                <c:pt idx="232">
                  <c:v>12761.337</c:v>
                </c:pt>
                <c:pt idx="233">
                  <c:v>12910.022000000003</c:v>
                </c:pt>
                <c:pt idx="234">
                  <c:v>13142.873</c:v>
                </c:pt>
                <c:pt idx="235">
                  <c:v>13332.316000000001</c:v>
                </c:pt>
                <c:pt idx="236">
                  <c:v>13603.933000000003</c:v>
                </c:pt>
                <c:pt idx="237">
                  <c:v>13749.805999999999</c:v>
                </c:pt>
                <c:pt idx="238">
                  <c:v>13867.468999999996</c:v>
                </c:pt>
                <c:pt idx="239">
                  <c:v>14037.227999999997</c:v>
                </c:pt>
                <c:pt idx="240">
                  <c:v>14208.569</c:v>
                </c:pt>
                <c:pt idx="241">
                  <c:v>14382.362999999996</c:v>
                </c:pt>
                <c:pt idx="242">
                  <c:v>14535.003000000002</c:v>
                </c:pt>
                <c:pt idx="243">
                  <c:v>14681.501</c:v>
                </c:pt>
                <c:pt idx="244">
                  <c:v>14651.039000000002</c:v>
                </c:pt>
                <c:pt idx="245">
                  <c:v>14805.611000000003</c:v>
                </c:pt>
                <c:pt idx="246">
                  <c:v>14835.187</c:v>
                </c:pt>
                <c:pt idx="247">
                  <c:v>14559.543000000001</c:v>
                </c:pt>
                <c:pt idx="248">
                  <c:v>14394.547</c:v>
                </c:pt>
                <c:pt idx="249">
                  <c:v>14352.849999999999</c:v>
                </c:pt>
                <c:pt idx="250">
                  <c:v>14420.312</c:v>
                </c:pt>
                <c:pt idx="251">
                  <c:v>14628.021000000002</c:v>
                </c:pt>
                <c:pt idx="252">
                  <c:v>14721.349999999999</c:v>
                </c:pt>
                <c:pt idx="253">
                  <c:v>14926.098</c:v>
                </c:pt>
                <c:pt idx="254">
                  <c:v>15079.916999999996</c:v>
                </c:pt>
                <c:pt idx="255">
                  <c:v>15240.843000000003</c:v>
                </c:pt>
                <c:pt idx="256">
                  <c:v>15285.828</c:v>
                </c:pt>
                <c:pt idx="257">
                  <c:v>15496.189</c:v>
                </c:pt>
                <c:pt idx="258">
                  <c:v>15591.849999999999</c:v>
                </c:pt>
                <c:pt idx="259">
                  <c:v>15796.46</c:v>
                </c:pt>
                <c:pt idx="260">
                  <c:v>16019.758</c:v>
                </c:pt>
                <c:pt idx="261">
                  <c:v>16152.257</c:v>
                </c:pt>
                <c:pt idx="262">
                  <c:v>16257.151</c:v>
                </c:pt>
                <c:pt idx="263">
                  <c:v>16358.862999999996</c:v>
                </c:pt>
                <c:pt idx="264">
                  <c:v>16569.591</c:v>
                </c:pt>
                <c:pt idx="265">
                  <c:v>16637.925999999999</c:v>
                </c:pt>
                <c:pt idx="266">
                  <c:v>16848.748000000003</c:v>
                </c:pt>
                <c:pt idx="267">
                  <c:v>17083.136999999995</c:v>
                </c:pt>
                <c:pt idx="268">
                  <c:v>17104.555</c:v>
                </c:pt>
                <c:pt idx="269">
                  <c:v>17432.909</c:v>
                </c:pt>
                <c:pt idx="270">
                  <c:v>17721.656999999996</c:v>
                </c:pt>
                <c:pt idx="271">
                  <c:v>17849.912</c:v>
                </c:pt>
                <c:pt idx="272">
                  <c:v>17984.178</c:v>
                </c:pt>
                <c:pt idx="273">
                  <c:v>18219.404999999999</c:v>
                </c:pt>
                <c:pt idx="274">
                  <c:v>18344.713</c:v>
                </c:pt>
                <c:pt idx="275">
                  <c:v>18350.825000000001</c:v>
                </c:pt>
                <c:pt idx="276">
                  <c:v>18424.282999999999</c:v>
                </c:pt>
                <c:pt idx="277">
                  <c:v>18637.253000000001</c:v>
                </c:pt>
                <c:pt idx="278">
                  <c:v>18806.742999999999</c:v>
                </c:pt>
                <c:pt idx="279">
                  <c:v>18991.883000000005</c:v>
                </c:pt>
                <c:pt idx="280">
                  <c:v>19190.431</c:v>
                </c:pt>
                <c:pt idx="281">
                  <c:v>19356.648999999998</c:v>
                </c:pt>
                <c:pt idx="282">
                  <c:v>19611.704000000005</c:v>
                </c:pt>
                <c:pt idx="283">
                  <c:v>19918.91</c:v>
                </c:pt>
                <c:pt idx="284">
                  <c:v>20163.158999999996</c:v>
                </c:pt>
                <c:pt idx="285">
                  <c:v>20510.177</c:v>
                </c:pt>
                <c:pt idx="286">
                  <c:v>20749.752</c:v>
                </c:pt>
                <c:pt idx="287">
                  <c:v>20897.804</c:v>
                </c:pt>
                <c:pt idx="288">
                  <c:v>21098.827000000001</c:v>
                </c:pt>
                <c:pt idx="289">
                  <c:v>21340.267000000003</c:v>
                </c:pt>
                <c:pt idx="290">
                  <c:v>21542.54</c:v>
                </c:pt>
                <c:pt idx="291">
                  <c:v>21729.124</c:v>
                </c:pt>
                <c:pt idx="292">
                  <c:v>21539.688999999998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14-4EF9-8D1A-893EEB81FCF9}"/>
            </c:ext>
          </c:extLst>
        </c:ser>
        <c:ser>
          <c:idx val="1"/>
          <c:order val="1"/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[GDP_Mathematical.xlsx]GDP!$C$2:$C$294</c:f>
              <c:numCache>
                <c:formatCode>General</c:formatCode>
                <c:ptCount val="29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14-4EF9-8D1A-893EEB81F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048256"/>
        <c:axId val="202049792"/>
      </c:lineChart>
      <c:catAx>
        <c:axId val="202048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49792"/>
        <c:crosses val="autoZero"/>
        <c:auto val="1"/>
        <c:lblAlgn val="ctr"/>
        <c:lblOffset val="100"/>
        <c:noMultiLvlLbl val="0"/>
      </c:catAx>
      <c:valAx>
        <c:axId val="20204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4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9062335958005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'GDP1'!$B$1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'GDP1'!$A$2:$A$294</c:f>
              <c:numCache>
                <c:formatCode>m/d/yyyy</c:formatCode>
                <c:ptCount val="293"/>
                <c:pt idx="0">
                  <c:v>17168</c:v>
                </c:pt>
                <c:pt idx="1">
                  <c:v>17258</c:v>
                </c:pt>
                <c:pt idx="2">
                  <c:v>17349</c:v>
                </c:pt>
                <c:pt idx="3">
                  <c:v>17441</c:v>
                </c:pt>
                <c:pt idx="4">
                  <c:v>17533</c:v>
                </c:pt>
                <c:pt idx="5">
                  <c:v>17624</c:v>
                </c:pt>
                <c:pt idx="6">
                  <c:v>17715</c:v>
                </c:pt>
                <c:pt idx="7">
                  <c:v>17807</c:v>
                </c:pt>
                <c:pt idx="8">
                  <c:v>17899</c:v>
                </c:pt>
                <c:pt idx="9">
                  <c:v>17989</c:v>
                </c:pt>
                <c:pt idx="10">
                  <c:v>18080</c:v>
                </c:pt>
                <c:pt idx="11">
                  <c:v>18172</c:v>
                </c:pt>
                <c:pt idx="12">
                  <c:v>18264</c:v>
                </c:pt>
                <c:pt idx="13">
                  <c:v>18354</c:v>
                </c:pt>
                <c:pt idx="14">
                  <c:v>18445</c:v>
                </c:pt>
                <c:pt idx="15">
                  <c:v>18537</c:v>
                </c:pt>
                <c:pt idx="16">
                  <c:v>18629</c:v>
                </c:pt>
                <c:pt idx="17">
                  <c:v>18719</c:v>
                </c:pt>
                <c:pt idx="18">
                  <c:v>18810</c:v>
                </c:pt>
                <c:pt idx="19">
                  <c:v>18902</c:v>
                </c:pt>
                <c:pt idx="20">
                  <c:v>18994</c:v>
                </c:pt>
                <c:pt idx="21">
                  <c:v>19085</c:v>
                </c:pt>
                <c:pt idx="22">
                  <c:v>19176</c:v>
                </c:pt>
                <c:pt idx="23">
                  <c:v>19268</c:v>
                </c:pt>
                <c:pt idx="24">
                  <c:v>19360</c:v>
                </c:pt>
                <c:pt idx="25">
                  <c:v>19450</c:v>
                </c:pt>
                <c:pt idx="26">
                  <c:v>19541</c:v>
                </c:pt>
                <c:pt idx="27">
                  <c:v>19633</c:v>
                </c:pt>
                <c:pt idx="28">
                  <c:v>19725</c:v>
                </c:pt>
                <c:pt idx="29">
                  <c:v>19815</c:v>
                </c:pt>
                <c:pt idx="30">
                  <c:v>19906</c:v>
                </c:pt>
                <c:pt idx="31">
                  <c:v>19998</c:v>
                </c:pt>
                <c:pt idx="32">
                  <c:v>20090</c:v>
                </c:pt>
                <c:pt idx="33">
                  <c:v>20180</c:v>
                </c:pt>
                <c:pt idx="34">
                  <c:v>20271</c:v>
                </c:pt>
                <c:pt idx="35">
                  <c:v>20363</c:v>
                </c:pt>
                <c:pt idx="36">
                  <c:v>20455</c:v>
                </c:pt>
                <c:pt idx="37">
                  <c:v>20546</c:v>
                </c:pt>
                <c:pt idx="38">
                  <c:v>20637</c:v>
                </c:pt>
                <c:pt idx="39">
                  <c:v>20729</c:v>
                </c:pt>
                <c:pt idx="40">
                  <c:v>20821</c:v>
                </c:pt>
                <c:pt idx="41">
                  <c:v>20911</c:v>
                </c:pt>
                <c:pt idx="42">
                  <c:v>21002</c:v>
                </c:pt>
                <c:pt idx="43">
                  <c:v>21094</c:v>
                </c:pt>
                <c:pt idx="44">
                  <c:v>21186</c:v>
                </c:pt>
                <c:pt idx="45">
                  <c:v>21276</c:v>
                </c:pt>
                <c:pt idx="46">
                  <c:v>21367</c:v>
                </c:pt>
                <c:pt idx="47">
                  <c:v>21459</c:v>
                </c:pt>
                <c:pt idx="48">
                  <c:v>21551</c:v>
                </c:pt>
                <c:pt idx="49">
                  <c:v>21641</c:v>
                </c:pt>
                <c:pt idx="50">
                  <c:v>21732</c:v>
                </c:pt>
                <c:pt idx="51">
                  <c:v>21824</c:v>
                </c:pt>
                <c:pt idx="52">
                  <c:v>21916</c:v>
                </c:pt>
                <c:pt idx="53">
                  <c:v>22007</c:v>
                </c:pt>
                <c:pt idx="54">
                  <c:v>22098</c:v>
                </c:pt>
                <c:pt idx="55">
                  <c:v>22190</c:v>
                </c:pt>
                <c:pt idx="56">
                  <c:v>22282</c:v>
                </c:pt>
                <c:pt idx="57">
                  <c:v>22372</c:v>
                </c:pt>
                <c:pt idx="58">
                  <c:v>22463</c:v>
                </c:pt>
                <c:pt idx="59">
                  <c:v>22555</c:v>
                </c:pt>
                <c:pt idx="60">
                  <c:v>22647</c:v>
                </c:pt>
                <c:pt idx="61">
                  <c:v>22737</c:v>
                </c:pt>
                <c:pt idx="62">
                  <c:v>22828</c:v>
                </c:pt>
                <c:pt idx="63">
                  <c:v>22920</c:v>
                </c:pt>
                <c:pt idx="64">
                  <c:v>23012</c:v>
                </c:pt>
                <c:pt idx="65">
                  <c:v>23102</c:v>
                </c:pt>
                <c:pt idx="66">
                  <c:v>23193</c:v>
                </c:pt>
                <c:pt idx="67">
                  <c:v>23285</c:v>
                </c:pt>
                <c:pt idx="68">
                  <c:v>23377</c:v>
                </c:pt>
                <c:pt idx="69">
                  <c:v>23468</c:v>
                </c:pt>
                <c:pt idx="70">
                  <c:v>23559</c:v>
                </c:pt>
                <c:pt idx="71">
                  <c:v>23651</c:v>
                </c:pt>
                <c:pt idx="72">
                  <c:v>23743</c:v>
                </c:pt>
                <c:pt idx="73">
                  <c:v>23833</c:v>
                </c:pt>
                <c:pt idx="74">
                  <c:v>23924</c:v>
                </c:pt>
                <c:pt idx="75">
                  <c:v>24016</c:v>
                </c:pt>
                <c:pt idx="76">
                  <c:v>24108</c:v>
                </c:pt>
                <c:pt idx="77">
                  <c:v>24198</c:v>
                </c:pt>
                <c:pt idx="78">
                  <c:v>24289</c:v>
                </c:pt>
                <c:pt idx="79">
                  <c:v>24381</c:v>
                </c:pt>
                <c:pt idx="80">
                  <c:v>24473</c:v>
                </c:pt>
                <c:pt idx="81">
                  <c:v>24563</c:v>
                </c:pt>
                <c:pt idx="82">
                  <c:v>24654</c:v>
                </c:pt>
                <c:pt idx="83">
                  <c:v>24746</c:v>
                </c:pt>
                <c:pt idx="84">
                  <c:v>24838</c:v>
                </c:pt>
                <c:pt idx="85">
                  <c:v>24929</c:v>
                </c:pt>
                <c:pt idx="86">
                  <c:v>25020</c:v>
                </c:pt>
                <c:pt idx="87">
                  <c:v>25112</c:v>
                </c:pt>
                <c:pt idx="88">
                  <c:v>25204</c:v>
                </c:pt>
                <c:pt idx="89">
                  <c:v>25294</c:v>
                </c:pt>
                <c:pt idx="90">
                  <c:v>25385</c:v>
                </c:pt>
                <c:pt idx="91">
                  <c:v>25477</c:v>
                </c:pt>
                <c:pt idx="92">
                  <c:v>25569</c:v>
                </c:pt>
                <c:pt idx="93">
                  <c:v>25659</c:v>
                </c:pt>
                <c:pt idx="94">
                  <c:v>25750</c:v>
                </c:pt>
                <c:pt idx="95">
                  <c:v>25842</c:v>
                </c:pt>
                <c:pt idx="96">
                  <c:v>25934</c:v>
                </c:pt>
                <c:pt idx="97">
                  <c:v>26024</c:v>
                </c:pt>
                <c:pt idx="98">
                  <c:v>26115</c:v>
                </c:pt>
                <c:pt idx="99">
                  <c:v>26207</c:v>
                </c:pt>
                <c:pt idx="100">
                  <c:v>26299</c:v>
                </c:pt>
                <c:pt idx="101">
                  <c:v>26390</c:v>
                </c:pt>
                <c:pt idx="102">
                  <c:v>26481</c:v>
                </c:pt>
                <c:pt idx="103">
                  <c:v>26573</c:v>
                </c:pt>
                <c:pt idx="104">
                  <c:v>26665</c:v>
                </c:pt>
                <c:pt idx="105">
                  <c:v>26755</c:v>
                </c:pt>
                <c:pt idx="106">
                  <c:v>26846</c:v>
                </c:pt>
                <c:pt idx="107">
                  <c:v>26938</c:v>
                </c:pt>
                <c:pt idx="108">
                  <c:v>27030</c:v>
                </c:pt>
                <c:pt idx="109">
                  <c:v>27120</c:v>
                </c:pt>
                <c:pt idx="110">
                  <c:v>27211</c:v>
                </c:pt>
                <c:pt idx="111">
                  <c:v>27303</c:v>
                </c:pt>
                <c:pt idx="112">
                  <c:v>27395</c:v>
                </c:pt>
                <c:pt idx="113">
                  <c:v>27485</c:v>
                </c:pt>
                <c:pt idx="114">
                  <c:v>27576</c:v>
                </c:pt>
                <c:pt idx="115">
                  <c:v>27668</c:v>
                </c:pt>
                <c:pt idx="116">
                  <c:v>27760</c:v>
                </c:pt>
                <c:pt idx="117">
                  <c:v>27851</c:v>
                </c:pt>
                <c:pt idx="118">
                  <c:v>27942</c:v>
                </c:pt>
                <c:pt idx="119">
                  <c:v>28034</c:v>
                </c:pt>
                <c:pt idx="120">
                  <c:v>28126</c:v>
                </c:pt>
                <c:pt idx="121">
                  <c:v>28216</c:v>
                </c:pt>
                <c:pt idx="122">
                  <c:v>28307</c:v>
                </c:pt>
                <c:pt idx="123">
                  <c:v>28399</c:v>
                </c:pt>
                <c:pt idx="124">
                  <c:v>28491</c:v>
                </c:pt>
                <c:pt idx="125">
                  <c:v>28581</c:v>
                </c:pt>
                <c:pt idx="126">
                  <c:v>28672</c:v>
                </c:pt>
                <c:pt idx="127">
                  <c:v>28764</c:v>
                </c:pt>
                <c:pt idx="128">
                  <c:v>28856</c:v>
                </c:pt>
                <c:pt idx="129">
                  <c:v>28946</c:v>
                </c:pt>
                <c:pt idx="130">
                  <c:v>29037</c:v>
                </c:pt>
                <c:pt idx="131">
                  <c:v>29129</c:v>
                </c:pt>
                <c:pt idx="132">
                  <c:v>29221</c:v>
                </c:pt>
                <c:pt idx="133">
                  <c:v>29312</c:v>
                </c:pt>
                <c:pt idx="134">
                  <c:v>29403</c:v>
                </c:pt>
                <c:pt idx="135">
                  <c:v>29495</c:v>
                </c:pt>
                <c:pt idx="136">
                  <c:v>29587</c:v>
                </c:pt>
                <c:pt idx="137">
                  <c:v>29677</c:v>
                </c:pt>
                <c:pt idx="138">
                  <c:v>29768</c:v>
                </c:pt>
                <c:pt idx="139">
                  <c:v>29860</c:v>
                </c:pt>
                <c:pt idx="140">
                  <c:v>29952</c:v>
                </c:pt>
                <c:pt idx="141">
                  <c:v>30042</c:v>
                </c:pt>
                <c:pt idx="142">
                  <c:v>30133</c:v>
                </c:pt>
                <c:pt idx="143">
                  <c:v>30225</c:v>
                </c:pt>
                <c:pt idx="144">
                  <c:v>30317</c:v>
                </c:pt>
                <c:pt idx="145">
                  <c:v>30407</c:v>
                </c:pt>
                <c:pt idx="146">
                  <c:v>30498</c:v>
                </c:pt>
                <c:pt idx="147">
                  <c:v>30590</c:v>
                </c:pt>
                <c:pt idx="148">
                  <c:v>30682</c:v>
                </c:pt>
                <c:pt idx="149">
                  <c:v>30773</c:v>
                </c:pt>
                <c:pt idx="150">
                  <c:v>30864</c:v>
                </c:pt>
                <c:pt idx="151">
                  <c:v>30956</c:v>
                </c:pt>
                <c:pt idx="152">
                  <c:v>31048</c:v>
                </c:pt>
                <c:pt idx="153">
                  <c:v>31138</c:v>
                </c:pt>
                <c:pt idx="154">
                  <c:v>31229</c:v>
                </c:pt>
                <c:pt idx="155">
                  <c:v>31321</c:v>
                </c:pt>
                <c:pt idx="156">
                  <c:v>31413</c:v>
                </c:pt>
                <c:pt idx="157">
                  <c:v>31503</c:v>
                </c:pt>
                <c:pt idx="158">
                  <c:v>31594</c:v>
                </c:pt>
                <c:pt idx="159">
                  <c:v>31686</c:v>
                </c:pt>
                <c:pt idx="160">
                  <c:v>31778</c:v>
                </c:pt>
                <c:pt idx="161">
                  <c:v>31868</c:v>
                </c:pt>
                <c:pt idx="162">
                  <c:v>31959</c:v>
                </c:pt>
                <c:pt idx="163">
                  <c:v>32051</c:v>
                </c:pt>
                <c:pt idx="164">
                  <c:v>32143</c:v>
                </c:pt>
                <c:pt idx="165">
                  <c:v>32234</c:v>
                </c:pt>
                <c:pt idx="166">
                  <c:v>32325</c:v>
                </c:pt>
                <c:pt idx="167">
                  <c:v>32417</c:v>
                </c:pt>
                <c:pt idx="168">
                  <c:v>32509</c:v>
                </c:pt>
                <c:pt idx="169">
                  <c:v>32599</c:v>
                </c:pt>
                <c:pt idx="170">
                  <c:v>32690</c:v>
                </c:pt>
                <c:pt idx="171">
                  <c:v>32782</c:v>
                </c:pt>
                <c:pt idx="172">
                  <c:v>32874</c:v>
                </c:pt>
                <c:pt idx="173">
                  <c:v>32964</c:v>
                </c:pt>
                <c:pt idx="174">
                  <c:v>33055</c:v>
                </c:pt>
                <c:pt idx="175">
                  <c:v>33147</c:v>
                </c:pt>
                <c:pt idx="176">
                  <c:v>33239</c:v>
                </c:pt>
                <c:pt idx="177">
                  <c:v>33329</c:v>
                </c:pt>
                <c:pt idx="178">
                  <c:v>33420</c:v>
                </c:pt>
                <c:pt idx="179">
                  <c:v>33512</c:v>
                </c:pt>
                <c:pt idx="180">
                  <c:v>33604</c:v>
                </c:pt>
                <c:pt idx="181">
                  <c:v>33695</c:v>
                </c:pt>
                <c:pt idx="182">
                  <c:v>33786</c:v>
                </c:pt>
                <c:pt idx="183">
                  <c:v>33878</c:v>
                </c:pt>
                <c:pt idx="184">
                  <c:v>33970</c:v>
                </c:pt>
                <c:pt idx="185">
                  <c:v>34060</c:v>
                </c:pt>
                <c:pt idx="186">
                  <c:v>34151</c:v>
                </c:pt>
                <c:pt idx="187">
                  <c:v>34243</c:v>
                </c:pt>
                <c:pt idx="188">
                  <c:v>34335</c:v>
                </c:pt>
                <c:pt idx="189">
                  <c:v>34425</c:v>
                </c:pt>
                <c:pt idx="190">
                  <c:v>34516</c:v>
                </c:pt>
                <c:pt idx="191">
                  <c:v>34608</c:v>
                </c:pt>
                <c:pt idx="192">
                  <c:v>34700</c:v>
                </c:pt>
                <c:pt idx="193">
                  <c:v>34790</c:v>
                </c:pt>
                <c:pt idx="194">
                  <c:v>34881</c:v>
                </c:pt>
                <c:pt idx="195">
                  <c:v>34973</c:v>
                </c:pt>
                <c:pt idx="196">
                  <c:v>35065</c:v>
                </c:pt>
                <c:pt idx="197">
                  <c:v>35156</c:v>
                </c:pt>
                <c:pt idx="198">
                  <c:v>35247</c:v>
                </c:pt>
                <c:pt idx="199">
                  <c:v>35339</c:v>
                </c:pt>
                <c:pt idx="200">
                  <c:v>35431</c:v>
                </c:pt>
                <c:pt idx="201">
                  <c:v>35521</c:v>
                </c:pt>
                <c:pt idx="202">
                  <c:v>35612</c:v>
                </c:pt>
                <c:pt idx="203">
                  <c:v>35704</c:v>
                </c:pt>
                <c:pt idx="204">
                  <c:v>35796</c:v>
                </c:pt>
                <c:pt idx="205">
                  <c:v>35886</c:v>
                </c:pt>
                <c:pt idx="206">
                  <c:v>35977</c:v>
                </c:pt>
                <c:pt idx="207">
                  <c:v>36069</c:v>
                </c:pt>
                <c:pt idx="208">
                  <c:v>36161</c:v>
                </c:pt>
                <c:pt idx="209">
                  <c:v>36251</c:v>
                </c:pt>
                <c:pt idx="210">
                  <c:v>36342</c:v>
                </c:pt>
                <c:pt idx="211">
                  <c:v>36434</c:v>
                </c:pt>
                <c:pt idx="212">
                  <c:v>36526</c:v>
                </c:pt>
                <c:pt idx="213">
                  <c:v>36617</c:v>
                </c:pt>
                <c:pt idx="214">
                  <c:v>36708</c:v>
                </c:pt>
                <c:pt idx="215">
                  <c:v>36800</c:v>
                </c:pt>
                <c:pt idx="216">
                  <c:v>36892</c:v>
                </c:pt>
                <c:pt idx="217">
                  <c:v>36982</c:v>
                </c:pt>
                <c:pt idx="218">
                  <c:v>37073</c:v>
                </c:pt>
                <c:pt idx="219">
                  <c:v>37165</c:v>
                </c:pt>
                <c:pt idx="220">
                  <c:v>37257</c:v>
                </c:pt>
                <c:pt idx="221">
                  <c:v>37347</c:v>
                </c:pt>
                <c:pt idx="222">
                  <c:v>37438</c:v>
                </c:pt>
                <c:pt idx="223">
                  <c:v>37530</c:v>
                </c:pt>
                <c:pt idx="224">
                  <c:v>37622</c:v>
                </c:pt>
                <c:pt idx="225">
                  <c:v>37712</c:v>
                </c:pt>
                <c:pt idx="226">
                  <c:v>37803</c:v>
                </c:pt>
                <c:pt idx="227">
                  <c:v>37895</c:v>
                </c:pt>
                <c:pt idx="228">
                  <c:v>37987</c:v>
                </c:pt>
                <c:pt idx="229">
                  <c:v>38078</c:v>
                </c:pt>
                <c:pt idx="230">
                  <c:v>38169</c:v>
                </c:pt>
                <c:pt idx="231">
                  <c:v>38261</c:v>
                </c:pt>
                <c:pt idx="232">
                  <c:v>38353</c:v>
                </c:pt>
                <c:pt idx="233">
                  <c:v>38443</c:v>
                </c:pt>
                <c:pt idx="234">
                  <c:v>38534</c:v>
                </c:pt>
                <c:pt idx="235">
                  <c:v>38626</c:v>
                </c:pt>
                <c:pt idx="236">
                  <c:v>38718</c:v>
                </c:pt>
                <c:pt idx="237">
                  <c:v>38808</c:v>
                </c:pt>
                <c:pt idx="238">
                  <c:v>38899</c:v>
                </c:pt>
                <c:pt idx="239">
                  <c:v>38991</c:v>
                </c:pt>
                <c:pt idx="240">
                  <c:v>39083</c:v>
                </c:pt>
                <c:pt idx="241">
                  <c:v>39173</c:v>
                </c:pt>
                <c:pt idx="242">
                  <c:v>39264</c:v>
                </c:pt>
                <c:pt idx="243">
                  <c:v>39356</c:v>
                </c:pt>
                <c:pt idx="244">
                  <c:v>39448</c:v>
                </c:pt>
                <c:pt idx="245">
                  <c:v>39539</c:v>
                </c:pt>
                <c:pt idx="246">
                  <c:v>39630</c:v>
                </c:pt>
                <c:pt idx="247">
                  <c:v>39722</c:v>
                </c:pt>
                <c:pt idx="248">
                  <c:v>39814</c:v>
                </c:pt>
                <c:pt idx="249">
                  <c:v>39904</c:v>
                </c:pt>
                <c:pt idx="250">
                  <c:v>39995</c:v>
                </c:pt>
                <c:pt idx="251">
                  <c:v>40087</c:v>
                </c:pt>
                <c:pt idx="252">
                  <c:v>40179</c:v>
                </c:pt>
                <c:pt idx="253">
                  <c:v>40269</c:v>
                </c:pt>
                <c:pt idx="254">
                  <c:v>40360</c:v>
                </c:pt>
                <c:pt idx="255">
                  <c:v>40452</c:v>
                </c:pt>
                <c:pt idx="256">
                  <c:v>40544</c:v>
                </c:pt>
                <c:pt idx="257">
                  <c:v>40634</c:v>
                </c:pt>
                <c:pt idx="258">
                  <c:v>40725</c:v>
                </c:pt>
                <c:pt idx="259">
                  <c:v>40817</c:v>
                </c:pt>
                <c:pt idx="260">
                  <c:v>40909</c:v>
                </c:pt>
                <c:pt idx="261">
                  <c:v>41000</c:v>
                </c:pt>
                <c:pt idx="262">
                  <c:v>41091</c:v>
                </c:pt>
                <c:pt idx="263">
                  <c:v>41183</c:v>
                </c:pt>
                <c:pt idx="264">
                  <c:v>41275</c:v>
                </c:pt>
                <c:pt idx="265">
                  <c:v>41365</c:v>
                </c:pt>
                <c:pt idx="266">
                  <c:v>41456</c:v>
                </c:pt>
                <c:pt idx="267">
                  <c:v>41548</c:v>
                </c:pt>
                <c:pt idx="268">
                  <c:v>41640</c:v>
                </c:pt>
                <c:pt idx="269">
                  <c:v>41730</c:v>
                </c:pt>
                <c:pt idx="270">
                  <c:v>41821</c:v>
                </c:pt>
                <c:pt idx="271">
                  <c:v>41913</c:v>
                </c:pt>
                <c:pt idx="272">
                  <c:v>42005</c:v>
                </c:pt>
                <c:pt idx="273">
                  <c:v>42095</c:v>
                </c:pt>
                <c:pt idx="274">
                  <c:v>42186</c:v>
                </c:pt>
                <c:pt idx="275">
                  <c:v>42278</c:v>
                </c:pt>
                <c:pt idx="276">
                  <c:v>42370</c:v>
                </c:pt>
                <c:pt idx="277">
                  <c:v>42461</c:v>
                </c:pt>
                <c:pt idx="278">
                  <c:v>42552</c:v>
                </c:pt>
                <c:pt idx="279">
                  <c:v>42644</c:v>
                </c:pt>
                <c:pt idx="280">
                  <c:v>42736</c:v>
                </c:pt>
                <c:pt idx="281">
                  <c:v>42826</c:v>
                </c:pt>
                <c:pt idx="282">
                  <c:v>42917</c:v>
                </c:pt>
                <c:pt idx="283">
                  <c:v>43009</c:v>
                </c:pt>
                <c:pt idx="284">
                  <c:v>43101</c:v>
                </c:pt>
                <c:pt idx="285">
                  <c:v>43191</c:v>
                </c:pt>
                <c:pt idx="286">
                  <c:v>43282</c:v>
                </c:pt>
                <c:pt idx="287">
                  <c:v>43374</c:v>
                </c:pt>
                <c:pt idx="288">
                  <c:v>43466</c:v>
                </c:pt>
                <c:pt idx="289">
                  <c:v>43556</c:v>
                </c:pt>
                <c:pt idx="290">
                  <c:v>43647</c:v>
                </c:pt>
                <c:pt idx="291">
                  <c:v>43739</c:v>
                </c:pt>
                <c:pt idx="292">
                  <c:v>43831</c:v>
                </c:pt>
              </c:numCache>
            </c:numRef>
          </c:cat>
          <c:val>
            <c:numRef>
              <c:f>'GDP1'!$B$2:$B$294</c:f>
              <c:numCache>
                <c:formatCode>General</c:formatCode>
                <c:ptCount val="293"/>
                <c:pt idx="0">
                  <c:v>243.16399999999999</c:v>
                </c:pt>
                <c:pt idx="1">
                  <c:v>245.96799999999999</c:v>
                </c:pt>
                <c:pt idx="2">
                  <c:v>249.58500000000001</c:v>
                </c:pt>
                <c:pt idx="3">
                  <c:v>259.745</c:v>
                </c:pt>
                <c:pt idx="4">
                  <c:v>265.74200000000002</c:v>
                </c:pt>
                <c:pt idx="5">
                  <c:v>272.56700000000001</c:v>
                </c:pt>
                <c:pt idx="6">
                  <c:v>279.19600000000003</c:v>
                </c:pt>
                <c:pt idx="7">
                  <c:v>280.36599999999999</c:v>
                </c:pt>
                <c:pt idx="8">
                  <c:v>275.03399999999999</c:v>
                </c:pt>
                <c:pt idx="9">
                  <c:v>271.351</c:v>
                </c:pt>
                <c:pt idx="10">
                  <c:v>272.88900000000001</c:v>
                </c:pt>
                <c:pt idx="11">
                  <c:v>270.62700000000001</c:v>
                </c:pt>
                <c:pt idx="12">
                  <c:v>280.82799999999997</c:v>
                </c:pt>
                <c:pt idx="13">
                  <c:v>290.38299999999998</c:v>
                </c:pt>
                <c:pt idx="14">
                  <c:v>308.15300000000002</c:v>
                </c:pt>
                <c:pt idx="15">
                  <c:v>319.94499999999999</c:v>
                </c:pt>
                <c:pt idx="16">
                  <c:v>336</c:v>
                </c:pt>
                <c:pt idx="17">
                  <c:v>344.09</c:v>
                </c:pt>
                <c:pt idx="18">
                  <c:v>351.38499999999999</c:v>
                </c:pt>
                <c:pt idx="19">
                  <c:v>356.178</c:v>
                </c:pt>
                <c:pt idx="20">
                  <c:v>359.82</c:v>
                </c:pt>
                <c:pt idx="21">
                  <c:v>361.03</c:v>
                </c:pt>
                <c:pt idx="22">
                  <c:v>367.70100000000002</c:v>
                </c:pt>
                <c:pt idx="23">
                  <c:v>380.81200000000001</c:v>
                </c:pt>
                <c:pt idx="24">
                  <c:v>387.98</c:v>
                </c:pt>
                <c:pt idx="25">
                  <c:v>391.74900000000002</c:v>
                </c:pt>
                <c:pt idx="26">
                  <c:v>391.17099999999999</c:v>
                </c:pt>
                <c:pt idx="27">
                  <c:v>385.97</c:v>
                </c:pt>
                <c:pt idx="28">
                  <c:v>385.34500000000003</c:v>
                </c:pt>
                <c:pt idx="29">
                  <c:v>386.12099999999998</c:v>
                </c:pt>
                <c:pt idx="30">
                  <c:v>390.99599999999998</c:v>
                </c:pt>
                <c:pt idx="31">
                  <c:v>399.73399999999998</c:v>
                </c:pt>
                <c:pt idx="32">
                  <c:v>413.07299999999998</c:v>
                </c:pt>
                <c:pt idx="33">
                  <c:v>421.53199999999998</c:v>
                </c:pt>
                <c:pt idx="34">
                  <c:v>430.221</c:v>
                </c:pt>
                <c:pt idx="35">
                  <c:v>437.09199999999998</c:v>
                </c:pt>
                <c:pt idx="36">
                  <c:v>439.74599999999998</c:v>
                </c:pt>
                <c:pt idx="37">
                  <c:v>446.01</c:v>
                </c:pt>
                <c:pt idx="38">
                  <c:v>451.19099999999997</c:v>
                </c:pt>
                <c:pt idx="39">
                  <c:v>460.46300000000002</c:v>
                </c:pt>
                <c:pt idx="40">
                  <c:v>469.779</c:v>
                </c:pt>
                <c:pt idx="41">
                  <c:v>472.02499999999998</c:v>
                </c:pt>
                <c:pt idx="42">
                  <c:v>479.49</c:v>
                </c:pt>
                <c:pt idx="43">
                  <c:v>474.86399999999998</c:v>
                </c:pt>
                <c:pt idx="44">
                  <c:v>467.54</c:v>
                </c:pt>
                <c:pt idx="45">
                  <c:v>471.97800000000001</c:v>
                </c:pt>
                <c:pt idx="46">
                  <c:v>485.84100000000001</c:v>
                </c:pt>
                <c:pt idx="47">
                  <c:v>499.55500000000001</c:v>
                </c:pt>
                <c:pt idx="48">
                  <c:v>510.33</c:v>
                </c:pt>
                <c:pt idx="49">
                  <c:v>522.65300000000002</c:v>
                </c:pt>
                <c:pt idx="50">
                  <c:v>525.03399999999999</c:v>
                </c:pt>
                <c:pt idx="51">
                  <c:v>528.6</c:v>
                </c:pt>
                <c:pt idx="52">
                  <c:v>542.64800000000002</c:v>
                </c:pt>
                <c:pt idx="53">
                  <c:v>541.08000000000004</c:v>
                </c:pt>
                <c:pt idx="54">
                  <c:v>545.60400000000004</c:v>
                </c:pt>
                <c:pt idx="55">
                  <c:v>540.197</c:v>
                </c:pt>
                <c:pt idx="56">
                  <c:v>545.01800000000003</c:v>
                </c:pt>
                <c:pt idx="57">
                  <c:v>555.54499999999996</c:v>
                </c:pt>
                <c:pt idx="58">
                  <c:v>567.66399999999999</c:v>
                </c:pt>
                <c:pt idx="59">
                  <c:v>580.61199999999997</c:v>
                </c:pt>
                <c:pt idx="60">
                  <c:v>594.01300000000003</c:v>
                </c:pt>
                <c:pt idx="61">
                  <c:v>600.36599999999999</c:v>
                </c:pt>
                <c:pt idx="62">
                  <c:v>609.02700000000004</c:v>
                </c:pt>
                <c:pt idx="63">
                  <c:v>612.28</c:v>
                </c:pt>
                <c:pt idx="64">
                  <c:v>621.67200000000003</c:v>
                </c:pt>
                <c:pt idx="65">
                  <c:v>629.75199999999995</c:v>
                </c:pt>
                <c:pt idx="66">
                  <c:v>644.44399999999996</c:v>
                </c:pt>
                <c:pt idx="67">
                  <c:v>653.93799999999999</c:v>
                </c:pt>
                <c:pt idx="68">
                  <c:v>669.822</c:v>
                </c:pt>
                <c:pt idx="69">
                  <c:v>678.67399999999998</c:v>
                </c:pt>
                <c:pt idx="70">
                  <c:v>692.03099999999995</c:v>
                </c:pt>
                <c:pt idx="71">
                  <c:v>697.31899999999996</c:v>
                </c:pt>
                <c:pt idx="72">
                  <c:v>717.79</c:v>
                </c:pt>
                <c:pt idx="73">
                  <c:v>730.19100000000003</c:v>
                </c:pt>
                <c:pt idx="74">
                  <c:v>749.32299999999998</c:v>
                </c:pt>
                <c:pt idx="75">
                  <c:v>771.85699999999997</c:v>
                </c:pt>
                <c:pt idx="76">
                  <c:v>795.73400000000004</c:v>
                </c:pt>
                <c:pt idx="77">
                  <c:v>804.98099999999999</c:v>
                </c:pt>
                <c:pt idx="78">
                  <c:v>819.63800000000003</c:v>
                </c:pt>
                <c:pt idx="79">
                  <c:v>833.30200000000002</c:v>
                </c:pt>
                <c:pt idx="80">
                  <c:v>844.17</c:v>
                </c:pt>
                <c:pt idx="81">
                  <c:v>848.98299999999995</c:v>
                </c:pt>
                <c:pt idx="82">
                  <c:v>865.23299999999995</c:v>
                </c:pt>
                <c:pt idx="83">
                  <c:v>881.43899999999996</c:v>
                </c:pt>
                <c:pt idx="84">
                  <c:v>909.38699999999994</c:v>
                </c:pt>
                <c:pt idx="85">
                  <c:v>934.34400000000005</c:v>
                </c:pt>
                <c:pt idx="86">
                  <c:v>950.82500000000005</c:v>
                </c:pt>
                <c:pt idx="87">
                  <c:v>968.03</c:v>
                </c:pt>
                <c:pt idx="88">
                  <c:v>993.33699999999999</c:v>
                </c:pt>
                <c:pt idx="89">
                  <c:v>1009.02</c:v>
                </c:pt>
                <c:pt idx="90">
                  <c:v>1029.9559999999999</c:v>
                </c:pt>
                <c:pt idx="91">
                  <c:v>1038.1469999999999</c:v>
                </c:pt>
                <c:pt idx="92">
                  <c:v>1051.2</c:v>
                </c:pt>
                <c:pt idx="93">
                  <c:v>1067.375</c:v>
                </c:pt>
                <c:pt idx="94">
                  <c:v>1086.059</c:v>
                </c:pt>
                <c:pt idx="95">
                  <c:v>1088.6079999999999</c:v>
                </c:pt>
                <c:pt idx="96">
                  <c:v>1135.1559999999999</c:v>
                </c:pt>
                <c:pt idx="97">
                  <c:v>1156.271</c:v>
                </c:pt>
                <c:pt idx="98">
                  <c:v>1177.675</c:v>
                </c:pt>
                <c:pt idx="99">
                  <c:v>1190.297</c:v>
                </c:pt>
                <c:pt idx="100">
                  <c:v>1230.6089999999999</c:v>
                </c:pt>
                <c:pt idx="101">
                  <c:v>1266.3689999999999</c:v>
                </c:pt>
                <c:pt idx="102">
                  <c:v>1290.566</c:v>
                </c:pt>
                <c:pt idx="103">
                  <c:v>1328.904</c:v>
                </c:pt>
                <c:pt idx="104">
                  <c:v>1377.49</c:v>
                </c:pt>
                <c:pt idx="105">
                  <c:v>1413.8869999999999</c:v>
                </c:pt>
                <c:pt idx="106">
                  <c:v>1433.838</c:v>
                </c:pt>
                <c:pt idx="107">
                  <c:v>1476.289</c:v>
                </c:pt>
                <c:pt idx="108">
                  <c:v>1491.2090000000001</c:v>
                </c:pt>
                <c:pt idx="109">
                  <c:v>1530.056</c:v>
                </c:pt>
                <c:pt idx="110">
                  <c:v>1560.0260000000001</c:v>
                </c:pt>
                <c:pt idx="111">
                  <c:v>1599.6790000000001</c:v>
                </c:pt>
                <c:pt idx="112">
                  <c:v>1616.116</c:v>
                </c:pt>
                <c:pt idx="113">
                  <c:v>1651.8530000000001</c:v>
                </c:pt>
                <c:pt idx="114">
                  <c:v>1709.82</c:v>
                </c:pt>
                <c:pt idx="115">
                  <c:v>1761.8309999999999</c:v>
                </c:pt>
                <c:pt idx="116">
                  <c:v>1820.4870000000001</c:v>
                </c:pt>
                <c:pt idx="117">
                  <c:v>1852.3320000000001</c:v>
                </c:pt>
                <c:pt idx="118">
                  <c:v>1886.558</c:v>
                </c:pt>
                <c:pt idx="119">
                  <c:v>1934.2729999999999</c:v>
                </c:pt>
                <c:pt idx="120">
                  <c:v>1988.6479999999999</c:v>
                </c:pt>
                <c:pt idx="121">
                  <c:v>2055.9090000000001</c:v>
                </c:pt>
                <c:pt idx="122">
                  <c:v>2118.473</c:v>
                </c:pt>
                <c:pt idx="123">
                  <c:v>2164.27</c:v>
                </c:pt>
                <c:pt idx="124">
                  <c:v>2202.7600000000002</c:v>
                </c:pt>
                <c:pt idx="125">
                  <c:v>2331.6329999999998</c:v>
                </c:pt>
                <c:pt idx="126">
                  <c:v>2395.0529999999999</c:v>
                </c:pt>
                <c:pt idx="127">
                  <c:v>2476.9490000000001</c:v>
                </c:pt>
                <c:pt idx="128">
                  <c:v>2526.61</c:v>
                </c:pt>
                <c:pt idx="129">
                  <c:v>2591.2469999999998</c:v>
                </c:pt>
                <c:pt idx="130">
                  <c:v>2667.5650000000001</c:v>
                </c:pt>
                <c:pt idx="131">
                  <c:v>2723.8829999999998</c:v>
                </c:pt>
                <c:pt idx="132">
                  <c:v>2789.8420000000001</c:v>
                </c:pt>
                <c:pt idx="133">
                  <c:v>2797.3519999999999</c:v>
                </c:pt>
                <c:pt idx="134">
                  <c:v>2856.4830000000002</c:v>
                </c:pt>
                <c:pt idx="135">
                  <c:v>2985.5569999999998</c:v>
                </c:pt>
                <c:pt idx="136">
                  <c:v>3124.2060000000001</c:v>
                </c:pt>
                <c:pt idx="137">
                  <c:v>3162.5320000000002</c:v>
                </c:pt>
                <c:pt idx="138">
                  <c:v>3260.6089999999999</c:v>
                </c:pt>
                <c:pt idx="139">
                  <c:v>3280.8180000000002</c:v>
                </c:pt>
                <c:pt idx="140">
                  <c:v>3274.3020000000001</c:v>
                </c:pt>
                <c:pt idx="141">
                  <c:v>3331.9720000000002</c:v>
                </c:pt>
                <c:pt idx="142">
                  <c:v>3366.3220000000001</c:v>
                </c:pt>
                <c:pt idx="143">
                  <c:v>3402.5610000000001</c:v>
                </c:pt>
                <c:pt idx="144">
                  <c:v>3473.413</c:v>
                </c:pt>
                <c:pt idx="145">
                  <c:v>3578.848</c:v>
                </c:pt>
                <c:pt idx="146">
                  <c:v>3689.1790000000001</c:v>
                </c:pt>
                <c:pt idx="147">
                  <c:v>3794.7060000000001</c:v>
                </c:pt>
                <c:pt idx="148">
                  <c:v>3908.0540000000001</c:v>
                </c:pt>
                <c:pt idx="149">
                  <c:v>4009.6010000000001</c:v>
                </c:pt>
                <c:pt idx="150">
                  <c:v>4084.25</c:v>
                </c:pt>
                <c:pt idx="151">
                  <c:v>4148.5510000000004</c:v>
                </c:pt>
                <c:pt idx="152">
                  <c:v>4230.1679999999997</c:v>
                </c:pt>
                <c:pt idx="153">
                  <c:v>4294.8869999999997</c:v>
                </c:pt>
                <c:pt idx="154">
                  <c:v>4386.7730000000001</c:v>
                </c:pt>
                <c:pt idx="155">
                  <c:v>4444.0940000000001</c:v>
                </c:pt>
                <c:pt idx="156">
                  <c:v>4507.8940000000002</c:v>
                </c:pt>
                <c:pt idx="157">
                  <c:v>4545.34</c:v>
                </c:pt>
                <c:pt idx="158">
                  <c:v>4607.6689999999999</c:v>
                </c:pt>
                <c:pt idx="159">
                  <c:v>4657.6270000000004</c:v>
                </c:pt>
                <c:pt idx="160">
                  <c:v>4722.1559999999999</c:v>
                </c:pt>
                <c:pt idx="161">
                  <c:v>4806.16</c:v>
                </c:pt>
                <c:pt idx="162">
                  <c:v>4884.5550000000003</c:v>
                </c:pt>
                <c:pt idx="163">
                  <c:v>5007.9939999999997</c:v>
                </c:pt>
                <c:pt idx="164">
                  <c:v>5073.3720000000003</c:v>
                </c:pt>
                <c:pt idx="165">
                  <c:v>5190.0360000000001</c:v>
                </c:pt>
                <c:pt idx="166">
                  <c:v>5282.835</c:v>
                </c:pt>
                <c:pt idx="167">
                  <c:v>5399.509</c:v>
                </c:pt>
                <c:pt idx="168">
                  <c:v>5511.2529999999997</c:v>
                </c:pt>
                <c:pt idx="169">
                  <c:v>5612.4629999999997</c:v>
                </c:pt>
                <c:pt idx="170">
                  <c:v>5695.3649999999998</c:v>
                </c:pt>
                <c:pt idx="171">
                  <c:v>5747.2370000000001</c:v>
                </c:pt>
                <c:pt idx="172">
                  <c:v>5872.701</c:v>
                </c:pt>
                <c:pt idx="173">
                  <c:v>5960.0280000000002</c:v>
                </c:pt>
                <c:pt idx="174">
                  <c:v>6015.116</c:v>
                </c:pt>
                <c:pt idx="175">
                  <c:v>6004.7330000000002</c:v>
                </c:pt>
                <c:pt idx="176">
                  <c:v>6035.1779999999999</c:v>
                </c:pt>
                <c:pt idx="177">
                  <c:v>6126.8620000000001</c:v>
                </c:pt>
                <c:pt idx="178">
                  <c:v>6205.9369999999999</c:v>
                </c:pt>
                <c:pt idx="179">
                  <c:v>6264.54</c:v>
                </c:pt>
                <c:pt idx="180">
                  <c:v>6363.1019999999999</c:v>
                </c:pt>
                <c:pt idx="181">
                  <c:v>6470.7629999999999</c:v>
                </c:pt>
                <c:pt idx="182">
                  <c:v>6566.6409999999996</c:v>
                </c:pt>
                <c:pt idx="183">
                  <c:v>6680.8029999999999</c:v>
                </c:pt>
                <c:pt idx="184">
                  <c:v>6729.4589999999998</c:v>
                </c:pt>
                <c:pt idx="185">
                  <c:v>6808.9390000000003</c:v>
                </c:pt>
                <c:pt idx="186">
                  <c:v>6882.098</c:v>
                </c:pt>
                <c:pt idx="187">
                  <c:v>7013.7380000000003</c:v>
                </c:pt>
                <c:pt idx="188">
                  <c:v>7115.652</c:v>
                </c:pt>
                <c:pt idx="189">
                  <c:v>7246.9309999999996</c:v>
                </c:pt>
                <c:pt idx="190">
                  <c:v>7331.0749999999998</c:v>
                </c:pt>
                <c:pt idx="191">
                  <c:v>7455.2879999999996</c:v>
                </c:pt>
                <c:pt idx="192">
                  <c:v>7522.2889999999998</c:v>
                </c:pt>
                <c:pt idx="193">
                  <c:v>7580.9970000000003</c:v>
                </c:pt>
                <c:pt idx="194">
                  <c:v>7683.125</c:v>
                </c:pt>
                <c:pt idx="195">
                  <c:v>7772.5860000000002</c:v>
                </c:pt>
                <c:pt idx="196">
                  <c:v>7868.4679999999998</c:v>
                </c:pt>
                <c:pt idx="197">
                  <c:v>8032.84</c:v>
                </c:pt>
                <c:pt idx="198">
                  <c:v>8131.4080000000004</c:v>
                </c:pt>
                <c:pt idx="199">
                  <c:v>8259.7710000000006</c:v>
                </c:pt>
                <c:pt idx="200">
                  <c:v>8362.6550000000007</c:v>
                </c:pt>
                <c:pt idx="201">
                  <c:v>8518.8250000000007</c:v>
                </c:pt>
                <c:pt idx="202">
                  <c:v>8662.8230000000003</c:v>
                </c:pt>
                <c:pt idx="203">
                  <c:v>8765.9069999999992</c:v>
                </c:pt>
                <c:pt idx="204">
                  <c:v>8866.48</c:v>
                </c:pt>
                <c:pt idx="205">
                  <c:v>8969.6990000000005</c:v>
                </c:pt>
                <c:pt idx="206">
                  <c:v>9121.0969999999998</c:v>
                </c:pt>
                <c:pt idx="207">
                  <c:v>9293.991</c:v>
                </c:pt>
                <c:pt idx="208">
                  <c:v>9417.2639999999992</c:v>
                </c:pt>
                <c:pt idx="209">
                  <c:v>9524.152</c:v>
                </c:pt>
                <c:pt idx="210">
                  <c:v>9681.8559999999998</c:v>
                </c:pt>
                <c:pt idx="211">
                  <c:v>9899.3780000000006</c:v>
                </c:pt>
                <c:pt idx="212">
                  <c:v>10002.857</c:v>
                </c:pt>
                <c:pt idx="213">
                  <c:v>10247.679</c:v>
                </c:pt>
                <c:pt idx="214">
                  <c:v>10319.825000000001</c:v>
                </c:pt>
                <c:pt idx="215">
                  <c:v>10439.025</c:v>
                </c:pt>
                <c:pt idx="216">
                  <c:v>10472.879000000001</c:v>
                </c:pt>
                <c:pt idx="217">
                  <c:v>10597.822</c:v>
                </c:pt>
                <c:pt idx="218">
                  <c:v>10596.294</c:v>
                </c:pt>
                <c:pt idx="219">
                  <c:v>10660.294</c:v>
                </c:pt>
                <c:pt idx="220">
                  <c:v>10788.951999999999</c:v>
                </c:pt>
                <c:pt idx="221">
                  <c:v>10893.207</c:v>
                </c:pt>
                <c:pt idx="222">
                  <c:v>10992.050999999999</c:v>
                </c:pt>
                <c:pt idx="223">
                  <c:v>11071.463</c:v>
                </c:pt>
                <c:pt idx="224">
                  <c:v>11183.507</c:v>
                </c:pt>
                <c:pt idx="225">
                  <c:v>11312.875</c:v>
                </c:pt>
                <c:pt idx="226">
                  <c:v>11567.325999999999</c:v>
                </c:pt>
                <c:pt idx="227">
                  <c:v>11769.275</c:v>
                </c:pt>
                <c:pt idx="228">
                  <c:v>11920.169</c:v>
                </c:pt>
                <c:pt idx="229">
                  <c:v>12108.986999999999</c:v>
                </c:pt>
                <c:pt idx="230">
                  <c:v>12303.34</c:v>
                </c:pt>
                <c:pt idx="231">
                  <c:v>12522.424999999999</c:v>
                </c:pt>
                <c:pt idx="232">
                  <c:v>12761.337</c:v>
                </c:pt>
                <c:pt idx="233">
                  <c:v>12910.022000000001</c:v>
                </c:pt>
                <c:pt idx="234">
                  <c:v>13142.873</c:v>
                </c:pt>
                <c:pt idx="235">
                  <c:v>13332.316000000001</c:v>
                </c:pt>
                <c:pt idx="236">
                  <c:v>13603.933000000001</c:v>
                </c:pt>
                <c:pt idx="237">
                  <c:v>13749.806</c:v>
                </c:pt>
                <c:pt idx="238">
                  <c:v>13867.468999999999</c:v>
                </c:pt>
                <c:pt idx="239">
                  <c:v>14037.227999999999</c:v>
                </c:pt>
                <c:pt idx="240">
                  <c:v>14208.569</c:v>
                </c:pt>
                <c:pt idx="241">
                  <c:v>14382.362999999999</c:v>
                </c:pt>
                <c:pt idx="242">
                  <c:v>14535.003000000001</c:v>
                </c:pt>
                <c:pt idx="243">
                  <c:v>14681.501</c:v>
                </c:pt>
                <c:pt idx="244">
                  <c:v>14651.039000000001</c:v>
                </c:pt>
                <c:pt idx="245">
                  <c:v>14805.611000000001</c:v>
                </c:pt>
                <c:pt idx="246">
                  <c:v>14835.187</c:v>
                </c:pt>
                <c:pt idx="247">
                  <c:v>14559.543</c:v>
                </c:pt>
                <c:pt idx="248">
                  <c:v>14394.547</c:v>
                </c:pt>
                <c:pt idx="249">
                  <c:v>14352.85</c:v>
                </c:pt>
                <c:pt idx="250">
                  <c:v>14420.312</c:v>
                </c:pt>
                <c:pt idx="251">
                  <c:v>14628.021000000001</c:v>
                </c:pt>
                <c:pt idx="252">
                  <c:v>14721.35</c:v>
                </c:pt>
                <c:pt idx="253">
                  <c:v>14926.098</c:v>
                </c:pt>
                <c:pt idx="254">
                  <c:v>15079.916999999999</c:v>
                </c:pt>
                <c:pt idx="255">
                  <c:v>15240.843000000001</c:v>
                </c:pt>
                <c:pt idx="256">
                  <c:v>15285.828</c:v>
                </c:pt>
                <c:pt idx="257">
                  <c:v>15496.189</c:v>
                </c:pt>
                <c:pt idx="258">
                  <c:v>15591.85</c:v>
                </c:pt>
                <c:pt idx="259">
                  <c:v>15796.46</c:v>
                </c:pt>
                <c:pt idx="260">
                  <c:v>16019.758</c:v>
                </c:pt>
                <c:pt idx="261">
                  <c:v>16152.257</c:v>
                </c:pt>
                <c:pt idx="262">
                  <c:v>16257.151</c:v>
                </c:pt>
                <c:pt idx="263">
                  <c:v>16358.862999999999</c:v>
                </c:pt>
                <c:pt idx="264">
                  <c:v>16569.591</c:v>
                </c:pt>
                <c:pt idx="265">
                  <c:v>16637.925999999999</c:v>
                </c:pt>
                <c:pt idx="266">
                  <c:v>16848.748</c:v>
                </c:pt>
                <c:pt idx="267">
                  <c:v>17083.136999999999</c:v>
                </c:pt>
                <c:pt idx="268">
                  <c:v>17104.555</c:v>
                </c:pt>
                <c:pt idx="269">
                  <c:v>17432.909</c:v>
                </c:pt>
                <c:pt idx="270">
                  <c:v>17721.656999999999</c:v>
                </c:pt>
                <c:pt idx="271">
                  <c:v>17849.912</c:v>
                </c:pt>
                <c:pt idx="272">
                  <c:v>17984.178</c:v>
                </c:pt>
                <c:pt idx="273">
                  <c:v>18219.404999999999</c:v>
                </c:pt>
                <c:pt idx="274">
                  <c:v>18344.713</c:v>
                </c:pt>
                <c:pt idx="275">
                  <c:v>18350.825000000001</c:v>
                </c:pt>
                <c:pt idx="276">
                  <c:v>18424.282999999999</c:v>
                </c:pt>
                <c:pt idx="277">
                  <c:v>18637.253000000001</c:v>
                </c:pt>
                <c:pt idx="278">
                  <c:v>18806.742999999999</c:v>
                </c:pt>
                <c:pt idx="279">
                  <c:v>18991.883000000002</c:v>
                </c:pt>
                <c:pt idx="280">
                  <c:v>19190.431</c:v>
                </c:pt>
                <c:pt idx="281">
                  <c:v>19356.649000000001</c:v>
                </c:pt>
                <c:pt idx="282">
                  <c:v>19611.704000000002</c:v>
                </c:pt>
                <c:pt idx="283">
                  <c:v>19918.91</c:v>
                </c:pt>
                <c:pt idx="284">
                  <c:v>20163.159</c:v>
                </c:pt>
                <c:pt idx="285">
                  <c:v>20510.177</c:v>
                </c:pt>
                <c:pt idx="286">
                  <c:v>20749.752</c:v>
                </c:pt>
                <c:pt idx="287">
                  <c:v>20897.804</c:v>
                </c:pt>
                <c:pt idx="288">
                  <c:v>21098.827000000001</c:v>
                </c:pt>
                <c:pt idx="289">
                  <c:v>21340.267</c:v>
                </c:pt>
                <c:pt idx="290">
                  <c:v>21542.54</c:v>
                </c:pt>
                <c:pt idx="291">
                  <c:v>21729.124</c:v>
                </c:pt>
                <c:pt idx="292">
                  <c:v>21539.688999999998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BE-4980-B934-D1CB488C4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748024"/>
        <c:axId val="481748352"/>
      </c:lineChart>
      <c:dateAx>
        <c:axId val="4817480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48352"/>
        <c:crosses val="autoZero"/>
        <c:auto val="1"/>
        <c:lblOffset val="100"/>
        <c:baseTimeUnit val="months"/>
      </c:dateAx>
      <c:valAx>
        <c:axId val="48174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48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Mathematical Model-Experiential 5 year model with a rolling forecast, piecewise linear, adjustable every year with new data.</a:t>
            </a:r>
          </a:p>
          <a:p>
            <a:pPr algn="l">
              <a:defRPr/>
            </a:pPr>
            <a:r>
              <a:rPr lang="en-US" dirty="0"/>
              <a:t>Maximum Discrepancy= 7% from the actual </a:t>
            </a:r>
          </a:p>
        </c:rich>
      </c:tx>
      <c:layout>
        <c:manualLayout>
          <c:xMode val="edge"/>
          <c:yMode val="edge"/>
          <c:x val="6.6090916724377446E-2"/>
          <c:y val="5.9270566365981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692038495188101E-2"/>
          <c:y val="0.51555555555555554"/>
          <c:w val="0.86486351706036746"/>
          <c:h val="0.37762321376494606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'GDP2-Discrepancy from Real Valu'!$O$229:$O$234</c:f>
              <c:numCache>
                <c:formatCode>General</c:formatCode>
                <c:ptCount val="6"/>
                <c:pt idx="0">
                  <c:v>10002.86</c:v>
                </c:pt>
                <c:pt idx="1">
                  <c:v>10472</c:v>
                </c:pt>
                <c:pt idx="2">
                  <c:v>10788.95</c:v>
                </c:pt>
                <c:pt idx="3">
                  <c:v>11183</c:v>
                </c:pt>
                <c:pt idx="4">
                  <c:v>11920</c:v>
                </c:pt>
                <c:pt idx="5">
                  <c:v>12761.34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B9-4910-BF54-E5C846C28E00}"/>
            </c:ext>
          </c:extLst>
        </c:ser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'GDP2-Discrepancy from Real Valu'!$P$229:$P$234</c:f>
              <c:numCache>
                <c:formatCode>General</c:formatCode>
                <c:ptCount val="6"/>
                <c:pt idx="0">
                  <c:v>10002.86</c:v>
                </c:pt>
                <c:pt idx="1">
                  <c:v>10528.717199999999</c:v>
                </c:pt>
                <c:pt idx="2">
                  <c:v>11356.138000000001</c:v>
                </c:pt>
                <c:pt idx="3">
                  <c:v>11953.14364</c:v>
                </c:pt>
                <c:pt idx="4">
                  <c:v>12815.325500000001</c:v>
                </c:pt>
                <c:pt idx="5">
                  <c:v>13244.7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B9-4910-BF54-E5C846C28E0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9209072"/>
        <c:axId val="429209400"/>
      </c:lineChart>
      <c:catAx>
        <c:axId val="429209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209400"/>
        <c:crosses val="autoZero"/>
        <c:auto val="1"/>
        <c:lblAlgn val="ctr"/>
        <c:lblOffset val="100"/>
        <c:noMultiLvlLbl val="0"/>
      </c:catAx>
      <c:valAx>
        <c:axId val="429209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20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13648293963254"/>
          <c:y val="0.19486111111111112"/>
          <c:w val="0.86486351706036746"/>
          <c:h val="0.720887649460484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'GDP1'!$H$287:$H$291</c:f>
              <c:numCache>
                <c:formatCode>m/d/yyyy</c:formatCode>
                <c:ptCount val="5"/>
                <c:pt idx="0">
                  <c:v>44197</c:v>
                </c:pt>
                <c:pt idx="1">
                  <c:v>44562</c:v>
                </c:pt>
                <c:pt idx="2">
                  <c:v>44927</c:v>
                </c:pt>
                <c:pt idx="3">
                  <c:v>45292</c:v>
                </c:pt>
                <c:pt idx="4">
                  <c:v>45658</c:v>
                </c:pt>
              </c:numCache>
            </c:numRef>
          </c:cat>
          <c:val>
            <c:numRef>
              <c:f>'GDP1'!$I$287:$I$291</c:f>
              <c:numCache>
                <c:formatCode>General</c:formatCode>
                <c:ptCount val="5"/>
                <c:pt idx="0">
                  <c:v>22349.559766710998</c:v>
                </c:pt>
                <c:pt idx="1">
                  <c:v>23189.880864379564</c:v>
                </c:pt>
                <c:pt idx="2">
                  <c:v>24061.79719499937</c:v>
                </c:pt>
                <c:pt idx="3">
                  <c:v>24966.49670773415</c:v>
                </c:pt>
                <c:pt idx="4">
                  <c:v>25905.212017448244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82-4BB2-922C-242AAC78C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434376"/>
        <c:axId val="542435032"/>
      </c:lineChart>
      <c:dateAx>
        <c:axId val="5424343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35032"/>
        <c:crosses val="autoZero"/>
        <c:auto val="1"/>
        <c:lblOffset val="100"/>
        <c:baseTimeUnit val="years"/>
      </c:dateAx>
      <c:valAx>
        <c:axId val="542435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3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0.35256</cdr:x>
      <cdr:y>0.13889</cdr:y>
    </cdr:from>
    <cdr:to>
      <cdr:x>0.72547</cdr:x>
      <cdr:y>0.43056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F40442E-30E0-4860-8C5A-281B61F32DC8}"/>
            </a:ext>
          </a:extLst>
        </cdr:cNvPr>
        <cdr:cNvSpPr txBox="1"/>
      </cdr:nvSpPr>
      <cdr:spPr>
        <a:xfrm xmlns:a="http://schemas.openxmlformats.org/drawingml/2006/main">
          <a:off x="3707425" y="480223"/>
          <a:ext cx="3921372" cy="10084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>
              <a:latin typeface="Arial Black" panose="020B0A04020102020204" pitchFamily="34" charset="0"/>
            </a:rPr>
            <a:t>PREDICTIVE GROWTH</a:t>
          </a:r>
          <a:r>
            <a:rPr lang="en-US" sz="1100" b="1" baseline="0">
              <a:latin typeface="Arial Black" panose="020B0A04020102020204" pitchFamily="34" charset="0"/>
            </a:rPr>
            <a:t> IN GDP FROM 1/1/2021 TO 1/1/2025. AVG.GROWTH RATE:3.75%</a:t>
          </a:r>
          <a:endParaRPr lang="en-US" sz="1100" b="1">
            <a:latin typeface="Arial Black" panose="020B0A040201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0D12-8D9A-43A5-B9F2-77C1801D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0AC3E-F4B3-42D2-BD3F-A6F4B1C9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5354-D475-42A5-927C-4288EF3E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04E4-84C0-4DA6-9F21-4601CC08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230B-1F95-4A2A-B73B-CE9C6E99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35A0-89A8-4039-8D10-20BAF6E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4E0C5-0024-4DB2-A467-F349ED66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A5E7C-853C-4568-ADAC-2F4325C3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3851-3582-4E68-A845-1A50E6BA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AD77-0C89-4213-B64F-74B87BF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1BF85-0151-4057-927B-1FB35A7E7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CF5DC-A84A-4736-BED7-2EE6E79FA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2A8B-B97E-4793-8E32-16686AEF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E8C2-F721-4737-B511-07BDE432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E4EB-589B-4651-B854-F62B8881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36E2-35B4-49E3-BB1B-06C7F975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E4F0-414A-4D65-8628-7D643F20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D296-F3CB-4B11-A688-03D94B67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CE44-3103-401D-8633-22DF98A7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C252-5190-45F0-AF8B-F981B90F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B436-8D71-487B-A4A0-5DDE6C46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608D1-E701-4FD0-BD5B-0D678B40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9668-BF5A-4D43-AFC1-875EB45F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B0E4-8C6B-48C6-A48B-008B520B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50F2-11F8-4C79-9956-3552C126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AEDA-700D-48E9-A6EA-DD2862F0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4DC0-2845-4CE6-8B4F-4A01686A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5A148-53FB-4E5F-85B4-9D5F49AA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5155-2A07-48F9-A2B9-CA22AB27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3514-7E02-418A-9D9B-1D3BDB7B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ADCA-4AC9-47A4-98BD-DA7B2572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4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E133-B899-4A20-9F86-EAE89528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E869-E8E4-40A2-A722-09D949BE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A077-F739-45FA-B799-C31BC1841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1B428-5209-44AD-9B35-A54213DF6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8787F-A37C-4787-9696-D4C7C21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553E3-A5D6-4D2D-8E3B-36A1791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15B1D-CFF2-4A9E-B9C0-0FF247A6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AB859-8094-4AF3-AE62-EF23079E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AE67-8114-4403-A183-92F407EA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EE213-ED63-4A70-BADE-22F99C7C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A5B1A-F27F-4996-A2D7-D5E5B18F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1AF3C-E7D2-4C9D-9BB0-A7AE2DFB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F1ECB-BC16-4984-AAAB-1A9ECD69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01429-C864-4CFC-ADD7-D2062225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98D8C-8BF8-4155-AF5F-D8676D53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101C-77F7-4AD4-AC91-05DE53E4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3288-4253-43DF-AC11-E11904A3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FC84-D59E-43E7-BAAF-991F60D9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D60FF-EF3E-40A4-A623-EB639FB1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1C0C0-2194-49A6-A67F-B1C6043A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164A9-94C1-4B0D-A0F4-ED0C3E4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17CF-BFCC-414A-AD9E-DA2C6A2D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E0F5B-DCF1-4AE2-883A-661183C8D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7F610-B490-4002-B7E6-600A2758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88E3F-98C6-4813-A9C5-0120892D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EA435-143A-4C64-A4AA-0188314A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170D2-0E0E-4A05-B1B5-F917C80D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149F-F167-49A4-B51F-578F4DC1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EF32C-BF9F-49D0-9199-DDDB6DF2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3E51-6734-4146-9068-413871998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0692-E606-4FE3-B3D4-8BB4B6494BCB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4A11-5EBA-440A-8942-F48682D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3C1E-CA39-48E5-A657-5DDF9DCD0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DE36-097D-4B10-8786-F7AAEA651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10668001" cy="2479675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Fast Food Industry : The Business Case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5198B-1A59-4EEB-B0DD-0B3240A19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660" y="3602038"/>
            <a:ext cx="5854339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endParaRPr lang="en-US" dirty="0"/>
          </a:p>
          <a:p>
            <a:r>
              <a:rPr lang="en-US" sz="3600" b="1" dirty="0"/>
              <a:t>Omar J. Nasir, MBA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B8DBD6-2DF2-498A-B48E-6605A83A7D23}"/>
              </a:ext>
            </a:extLst>
          </p:cNvPr>
          <p:cNvSpPr txBox="1">
            <a:spLocks/>
          </p:cNvSpPr>
          <p:nvPr/>
        </p:nvSpPr>
        <p:spPr>
          <a:xfrm flipH="1">
            <a:off x="10667999" y="1122363"/>
            <a:ext cx="45719" cy="2479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/>
          </a:p>
        </p:txBody>
      </p:sp>
      <p:pic>
        <p:nvPicPr>
          <p:cNvPr id="2052" name="Picture 4" descr="Stock market investment trading graph in graphic concept suitable for financial investment or Economic trends business idea. Vector illustration design.">
            <a:extLst>
              <a:ext uri="{FF2B5EF4-FFF2-40B4-BE49-F238E27FC236}">
                <a16:creationId xmlns:a16="http://schemas.microsoft.com/office/drawing/2014/main" id="{2F3E4165-E186-464A-9CC5-EF3E8544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767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5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B33BB-6A2D-4BA5-8029-DE9E54F5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87924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D7EA-2467-41B0-A6F8-8B430245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It is based on experiential knowledge and some theory. It is a practical model . It is a 5 year model updated every year. It is like a rolling forecast.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6E7205-1563-4F8C-984E-71CD2722E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271981"/>
              </p:ext>
            </p:extLst>
          </p:nvPr>
        </p:nvGraphicFramePr>
        <p:xfrm>
          <a:off x="5411053" y="643469"/>
          <a:ext cx="6014185" cy="557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66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40034-3A2F-4C29-8456-1E7C2E1C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Mathematical Model Prediction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EA7ACEE-2822-468F-9648-8C9A29B57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05945"/>
              </p:ext>
            </p:extLst>
          </p:nvPr>
        </p:nvGraphicFramePr>
        <p:xfrm>
          <a:off x="498834" y="2428741"/>
          <a:ext cx="10168128" cy="3993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087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C3FD6-17C1-4FDD-B8A0-239111A8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Model Prediction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0AA3F-A6E1-4BFA-84B8-3ABB8B06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336" y="1310885"/>
            <a:ext cx="5650523" cy="4096460"/>
          </a:xfrm>
        </p:spPr>
      </p:pic>
    </p:spTree>
    <p:extLst>
      <p:ext uri="{BB962C8B-B14F-4D97-AF65-F5344CB8AC3E}">
        <p14:creationId xmlns:p14="http://schemas.microsoft.com/office/powerpoint/2010/main" val="84979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52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5CFAA-63F3-4C98-9015-814EDD07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46" y="0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Standardized Residuals &amp; Possibility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8D9AB-6588-436B-A19A-91260D64A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706" y="640080"/>
            <a:ext cx="628599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7501C-D945-45E8-9423-9DC48E6B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 b="1">
                <a:solidFill>
                  <a:schemeClr val="bg1"/>
                </a:solidFill>
                <a:latin typeface="Arial Black" panose="020B0A04020102020204" pitchFamily="34" charset="0"/>
              </a:rPr>
              <a:t>Warning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84A9-131A-4F1D-8CE9-B3FA4A73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CAVEAT: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high in sodium, saturated fat, trans fat, and cholesterol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0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isn't something you should eat often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Eating too much over a long period of time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lead to issues such as high blood pressure, heart disease, and unwanted weight gain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US Population Growth: 0.1%-the growth of the industry is dependent on population growth in the middle classes.</a:t>
            </a:r>
          </a:p>
        </p:txBody>
      </p:sp>
    </p:spTree>
    <p:extLst>
      <p:ext uri="{BB962C8B-B14F-4D97-AF65-F5344CB8AC3E}">
        <p14:creationId xmlns:p14="http://schemas.microsoft.com/office/powerpoint/2010/main" val="197576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0EFF6-3CB7-4D04-8065-CFF934ED2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</a:rPr>
              <a:t>Fast Food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7D006-8715-44AF-AD60-9EF89FB8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7" y="1702201"/>
            <a:ext cx="4051379" cy="290392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Fast Food Industry is growing rapidly, you can invest in it directly and/or you can be franchise owner, if you invest $100,000 to $1 Million</a:t>
            </a:r>
          </a:p>
        </p:txBody>
      </p:sp>
    </p:spTree>
    <p:extLst>
      <p:ext uri="{BB962C8B-B14F-4D97-AF65-F5344CB8AC3E}">
        <p14:creationId xmlns:p14="http://schemas.microsoft.com/office/powerpoint/2010/main" val="23688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6552-A76E-4748-ADFC-47122D09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The Growth and Investment Opportunity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2700-6AD7-4D59-85C4-9F254DAB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3204377"/>
            <a:ext cx="4697339" cy="2965835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of Fast Food  Restaurants=</a:t>
            </a:r>
          </a:p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196,000 </a:t>
            </a:r>
          </a:p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Income=$200Billion +</a:t>
            </a:r>
          </a:p>
          <a:p>
            <a:r>
              <a:rPr lang="en-US" b="1" dirty="0" err="1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Employes</a:t>
            </a:r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=4.5 Million</a:t>
            </a:r>
          </a:p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Growth</a:t>
            </a:r>
            <a:r>
              <a:rPr lang="en-US" sz="2400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: 2200 per month</a:t>
            </a:r>
          </a:p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Franchise Costs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= $100,000- $ 1 Million</a:t>
            </a:r>
          </a:p>
          <a:p>
            <a:r>
              <a:rPr lang="en-US" sz="19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Franchise Owner Make</a:t>
            </a:r>
            <a:r>
              <a:rPr lang="en-US" sz="19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$80.000+</a:t>
            </a:r>
          </a:p>
          <a:p>
            <a:r>
              <a:rPr lang="en-US" sz="2300" b="1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Worker: $15/hr. so dissatisfaction is high</a:t>
            </a:r>
          </a:p>
          <a:p>
            <a:r>
              <a:rPr lang="en-US" sz="2200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MBA Salaries = $100,000 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9131" y="1538608"/>
            <a:ext cx="4360770" cy="378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6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E280-0859-45FC-A372-97D7D6E2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780" y="365125"/>
            <a:ext cx="8854440" cy="1325563"/>
          </a:xfrm>
        </p:spPr>
        <p:txBody>
          <a:bodyPr/>
          <a:lstStyle/>
          <a:p>
            <a:r>
              <a:rPr lang="en-US" b="1" dirty="0"/>
              <a:t>Fast Food Restaurants in the USA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80" y="2114179"/>
            <a:ext cx="9570720" cy="48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The Growth Rate of Fast Food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growth of the Fast Food industry is predicated on:</a:t>
            </a:r>
          </a:p>
          <a:p>
            <a:r>
              <a:rPr lang="en-US" sz="1900" dirty="0"/>
              <a:t>                                         Affordability</a:t>
            </a:r>
          </a:p>
          <a:p>
            <a:r>
              <a:rPr lang="en-US" sz="1900" dirty="0"/>
              <a:t>                                         Service Time-Drive Ins</a:t>
            </a:r>
          </a:p>
          <a:p>
            <a:r>
              <a:rPr lang="en-US" sz="1900" dirty="0"/>
              <a:t> Income Levels patronizing Fast Food Industry:</a:t>
            </a:r>
          </a:p>
          <a:p>
            <a:r>
              <a:rPr lang="en-US" sz="1900" dirty="0"/>
              <a:t>                                  $50,000 to $199,000- Household Income</a:t>
            </a:r>
          </a:p>
          <a:p>
            <a:r>
              <a:rPr lang="en-US" sz="1900" dirty="0"/>
              <a:t>                                   $12.50 per hour to $50 per hour</a:t>
            </a:r>
          </a:p>
          <a:p>
            <a:r>
              <a:rPr lang="en-US" sz="1900" b="1" dirty="0"/>
              <a:t>                        This is the American Middle Class</a:t>
            </a:r>
          </a:p>
          <a:p>
            <a:r>
              <a:rPr lang="en-US" sz="1900" dirty="0"/>
              <a:t>As more people join the middle class, the growth of the industry becomes certain. Therefore. we study </a:t>
            </a:r>
            <a:r>
              <a:rPr lang="en-US" sz="1900" b="1" u="sng" dirty="0"/>
              <a:t>GDP and Income Distribution  through Machine Learning and Mathematical Models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CC12FB-0273-4F94-A473-93EB598D5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280071"/>
              </p:ext>
            </p:extLst>
          </p:nvPr>
        </p:nvGraphicFramePr>
        <p:xfrm>
          <a:off x="838200" y="2498725"/>
          <a:ext cx="6924675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88DC07-4224-48EF-A485-087F85B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Components of GDP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667A26-2B9A-4F81-BE10-55BF0BAD8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704347"/>
              </p:ext>
            </p:extLst>
          </p:nvPr>
        </p:nvGraphicFramePr>
        <p:xfrm>
          <a:off x="7184570" y="2498725"/>
          <a:ext cx="4169225" cy="39645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5519">
                  <a:extLst>
                    <a:ext uri="{9D8B030D-6E8A-4147-A177-3AD203B41FA5}">
                      <a16:colId xmlns:a16="http://schemas.microsoft.com/office/drawing/2014/main" val="3266757555"/>
                    </a:ext>
                  </a:extLst>
                </a:gridCol>
                <a:gridCol w="735108">
                  <a:extLst>
                    <a:ext uri="{9D8B030D-6E8A-4147-A177-3AD203B41FA5}">
                      <a16:colId xmlns:a16="http://schemas.microsoft.com/office/drawing/2014/main" val="2740160105"/>
                    </a:ext>
                  </a:extLst>
                </a:gridCol>
                <a:gridCol w="88855">
                  <a:extLst>
                    <a:ext uri="{9D8B030D-6E8A-4147-A177-3AD203B41FA5}">
                      <a16:colId xmlns:a16="http://schemas.microsoft.com/office/drawing/2014/main" val="870622038"/>
                    </a:ext>
                  </a:extLst>
                </a:gridCol>
                <a:gridCol w="523048">
                  <a:extLst>
                    <a:ext uri="{9D8B030D-6E8A-4147-A177-3AD203B41FA5}">
                      <a16:colId xmlns:a16="http://schemas.microsoft.com/office/drawing/2014/main" val="3087339200"/>
                    </a:ext>
                  </a:extLst>
                </a:gridCol>
                <a:gridCol w="442055">
                  <a:extLst>
                    <a:ext uri="{9D8B030D-6E8A-4147-A177-3AD203B41FA5}">
                      <a16:colId xmlns:a16="http://schemas.microsoft.com/office/drawing/2014/main" val="508853263"/>
                    </a:ext>
                  </a:extLst>
                </a:gridCol>
                <a:gridCol w="638388">
                  <a:extLst>
                    <a:ext uri="{9D8B030D-6E8A-4147-A177-3AD203B41FA5}">
                      <a16:colId xmlns:a16="http://schemas.microsoft.com/office/drawing/2014/main" val="1941778878"/>
                    </a:ext>
                  </a:extLst>
                </a:gridCol>
                <a:gridCol w="646252">
                  <a:extLst>
                    <a:ext uri="{9D8B030D-6E8A-4147-A177-3AD203B41FA5}">
                      <a16:colId xmlns:a16="http://schemas.microsoft.com/office/drawing/2014/main" val="435938830"/>
                    </a:ext>
                  </a:extLst>
                </a:gridCol>
              </a:tblGrid>
              <a:tr h="33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Key: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2236936330"/>
                  </a:ext>
                </a:extLst>
              </a:tr>
              <a:tr h="180978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kEY1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Personal Consumption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2430263678"/>
                  </a:ext>
                </a:extLst>
              </a:tr>
              <a:tr h="41068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Business Investment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4256969384"/>
                  </a:ext>
                </a:extLst>
              </a:tr>
              <a:tr h="41068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Government Spending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2114446908"/>
                  </a:ext>
                </a:extLst>
              </a:tr>
              <a:tr h="36887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4015392724"/>
                  </a:ext>
                </a:extLst>
              </a:tr>
              <a:tr h="33831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Net Exports 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-5%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320276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9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B471A-D6AB-4951-85DA-0C739218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1967266"/>
            <a:ext cx="292564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 of GDP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0E9BBE-D486-42D5-BEBC-BB7B5D3B2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341536"/>
              </p:ext>
            </p:extLst>
          </p:nvPr>
        </p:nvGraphicFramePr>
        <p:xfrm>
          <a:off x="4855029" y="944649"/>
          <a:ext cx="6702988" cy="814596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561152">
                  <a:extLst>
                    <a:ext uri="{9D8B030D-6E8A-4147-A177-3AD203B41FA5}">
                      <a16:colId xmlns:a16="http://schemas.microsoft.com/office/drawing/2014/main" val="1755879960"/>
                    </a:ext>
                  </a:extLst>
                </a:gridCol>
                <a:gridCol w="1350656">
                  <a:extLst>
                    <a:ext uri="{9D8B030D-6E8A-4147-A177-3AD203B41FA5}">
                      <a16:colId xmlns:a16="http://schemas.microsoft.com/office/drawing/2014/main" val="497830058"/>
                    </a:ext>
                  </a:extLst>
                </a:gridCol>
                <a:gridCol w="791180">
                  <a:extLst>
                    <a:ext uri="{9D8B030D-6E8A-4147-A177-3AD203B41FA5}">
                      <a16:colId xmlns:a16="http://schemas.microsoft.com/office/drawing/2014/main" val="3425511532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Components of Real GDP (2019)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4263505696"/>
                  </a:ext>
                </a:extLst>
              </a:tr>
              <a:tr h="17533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357800932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Component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Amount (trillions)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Percent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96405638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Personal Consumption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$13.28 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70%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607364168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Goods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$4.76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285633426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Durable Goods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$1.77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9%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562416574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Non-durable Goods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$3.01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16%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441296190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Services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$8.56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45%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41901805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Business Investment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$3.42 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18%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4228942939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Fixed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$3.34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17%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623004395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Non-Residential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$2.74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14%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615491659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  Commercial Real Estate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$0.54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3%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408786179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  Capital Goods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$1.27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7%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963914402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  Intellectual (Software)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$0.97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5%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58095938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Residential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$0.59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3%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629677922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Change in Inventories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$0.07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904200566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Net Exports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($0.95)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-5%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815275222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Exports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$2.53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13%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517381065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Imports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$3.49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18%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345576861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Government</a:t>
                      </a:r>
                      <a:endParaRPr lang="en-US" sz="18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$3.30 </a:t>
                      </a:r>
                      <a:endParaRPr lang="en-US" sz="18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17%</a:t>
                      </a:r>
                      <a:endParaRPr lang="en-US" sz="18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966121541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Federal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$1.28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7%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2899403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Defense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$0.77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4%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594739220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State and Local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$2.02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10%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519056159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TOTAL GDP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$19.07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095245818"/>
                  </a:ext>
                </a:extLst>
              </a:tr>
              <a:tr h="17533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245582867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(Source: Bureau of Economic Analysis. "Concepts and Methods of the U.S. National Income and Product Accounts: Table 1.1.6. Real GDP."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681228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5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Predicting GDP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Supervised Machine 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Amasis MT Pro Black" panose="02040A04050005020304" pitchFamily="18" charset="0"/>
              </a:rPr>
              <a:t>Learning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Amasis MT Pro Black" panose="02040A04050005020304" pitchFamily="18" charset="0"/>
              </a:rPr>
              <a:t>The Linear Regression Model is checked against existing data.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Amasis MT Pro Black" panose="02040A04050005020304" pitchFamily="18" charset="0"/>
              </a:rPr>
              <a:t>RED LINE: Regression Model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Amasis MT Pro Black" panose="02040A04050005020304" pitchFamily="18" charset="0"/>
              </a:rPr>
              <a:t>Blue Line: Actual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AF3A67-C7D6-4455-8142-566FB0E2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584907"/>
            <a:ext cx="6014185" cy="368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2E5F0D-0ABC-4EA2-94C8-33FAB9D0E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3E23B4E-0A1B-44D1-9FF4-97035588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6CD1A-4BB5-4052-84D9-BFBC57EC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62" y="1913312"/>
            <a:ext cx="3276601" cy="302805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                Machine Learning-Python Notebook</a:t>
            </a:r>
            <a:endParaRPr lang="en-US" sz="4100" b="1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DCC9D0-38BF-4BE8-82F5-F75213AA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049982"/>
              </p:ext>
            </p:extLst>
          </p:nvPr>
        </p:nvGraphicFramePr>
        <p:xfrm>
          <a:off x="585216" y="577969"/>
          <a:ext cx="6003910" cy="5676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8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3E2A-3D16-4B6C-BEB7-98D07F84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GDP GROWTH FROM 1947 to 2020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BF5054-5F59-46FC-B712-FA83925D0B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08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661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Amasis MT Pro Black</vt:lpstr>
      <vt:lpstr>Arial</vt:lpstr>
      <vt:lpstr>Arial Black</vt:lpstr>
      <vt:lpstr>Calibri</vt:lpstr>
      <vt:lpstr>Calibri Light</vt:lpstr>
      <vt:lpstr>Georgia</vt:lpstr>
      <vt:lpstr>Office Theme</vt:lpstr>
      <vt:lpstr>Fast Food Industry : The Business Case</vt:lpstr>
      <vt:lpstr>The Growth and Investment Opportunity</vt:lpstr>
      <vt:lpstr>Fast Food Restaurants in the USA</vt:lpstr>
      <vt:lpstr>The Growth Rate of Fast Food Industry</vt:lpstr>
      <vt:lpstr>Components of GDP</vt:lpstr>
      <vt:lpstr>Components of GDP</vt:lpstr>
      <vt:lpstr>Predicting GDP Growth</vt:lpstr>
      <vt:lpstr>                Machine Learning-Python Notebook</vt:lpstr>
      <vt:lpstr>GDP GROWTH FROM 1947 to 2020</vt:lpstr>
      <vt:lpstr>Mathematical Model</vt:lpstr>
      <vt:lpstr>Mathematical Model Prediction</vt:lpstr>
      <vt:lpstr>Machine Learning Model Prediction</vt:lpstr>
      <vt:lpstr> Standardized Residuals &amp; Possibility Plot</vt:lpstr>
      <vt:lpstr>Warning </vt:lpstr>
      <vt:lpstr>Fast Food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Nasir</dc:creator>
  <cp:lastModifiedBy>Omar Nasir</cp:lastModifiedBy>
  <cp:revision>45</cp:revision>
  <dcterms:created xsi:type="dcterms:W3CDTF">2021-06-29T04:28:14Z</dcterms:created>
  <dcterms:modified xsi:type="dcterms:W3CDTF">2021-07-17T01:23:47Z</dcterms:modified>
</cp:coreProperties>
</file>