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ink/ink1.xml" ContentType="application/inkml+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87" r:id="rId2"/>
    <p:sldId id="386" r:id="rId3"/>
    <p:sldId id="311" r:id="rId4"/>
    <p:sldId id="388" r:id="rId5"/>
    <p:sldId id="389" r:id="rId6"/>
    <p:sldId id="390" r:id="rId7"/>
    <p:sldId id="391" r:id="rId8"/>
    <p:sldId id="392" r:id="rId9"/>
    <p:sldId id="316" r:id="rId10"/>
    <p:sldId id="371" r:id="rId11"/>
    <p:sldId id="373" r:id="rId12"/>
    <p:sldId id="376" r:id="rId13"/>
    <p:sldId id="374" r:id="rId14"/>
    <p:sldId id="372" r:id="rId15"/>
    <p:sldId id="378" r:id="rId16"/>
    <p:sldId id="377" r:id="rId17"/>
    <p:sldId id="375" r:id="rId18"/>
    <p:sldId id="341" r:id="rId19"/>
    <p:sldId id="362" r:id="rId20"/>
    <p:sldId id="369" r:id="rId21"/>
    <p:sldId id="363" r:id="rId22"/>
    <p:sldId id="368" r:id="rId23"/>
    <p:sldId id="367" r:id="rId24"/>
    <p:sldId id="364" r:id="rId25"/>
    <p:sldId id="365" r:id="rId26"/>
    <p:sldId id="366" r:id="rId27"/>
    <p:sldId id="342" r:id="rId28"/>
    <p:sldId id="350" r:id="rId29"/>
    <p:sldId id="351" r:id="rId30"/>
    <p:sldId id="353" r:id="rId31"/>
    <p:sldId id="354" r:id="rId32"/>
    <p:sldId id="352" r:id="rId33"/>
    <p:sldId id="355" r:id="rId34"/>
    <p:sldId id="356" r:id="rId35"/>
    <p:sldId id="343" r:id="rId36"/>
    <p:sldId id="360" r:id="rId37"/>
    <p:sldId id="361" r:id="rId38"/>
    <p:sldId id="305" r:id="rId39"/>
    <p:sldId id="379" r:id="rId40"/>
    <p:sldId id="323" r:id="rId41"/>
    <p:sldId id="324" r:id="rId42"/>
    <p:sldId id="303" r:id="rId43"/>
    <p:sldId id="380" r:id="rId44"/>
    <p:sldId id="381" r:id="rId45"/>
    <p:sldId id="382" r:id="rId46"/>
    <p:sldId id="383" r:id="rId47"/>
    <p:sldId id="384" r:id="rId48"/>
    <p:sldId id="385"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91B8BD"/>
    <a:srgbClr val="EFE8D1"/>
    <a:srgbClr val="F76863"/>
    <a:srgbClr val="B9D6E3"/>
    <a:srgbClr val="E9F1F2"/>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51" autoAdjust="0"/>
    <p:restoredTop sz="93890" autoAdjust="0"/>
  </p:normalViewPr>
  <p:slideViewPr>
    <p:cSldViewPr snapToGrid="0">
      <p:cViewPr varScale="1">
        <p:scale>
          <a:sx n="104" d="100"/>
          <a:sy n="104" d="100"/>
        </p:scale>
        <p:origin x="15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0.18006042296072508</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0.29003079291762895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0.65013994402239106</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0.71955719557195574</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0.14995733788395904</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0.27</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0.56001558846453625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0.70967741935483875</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3.8117714367446182E-2</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4.1621969534434672E-2</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4.0334383069366861E-2</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0.14138596867624972</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9.5529271379816733E-2"/>
          <c:y val="0.13023440397702574"/>
          <c:w val="0.8816225876361955"/>
          <c:h val="0.7518644093620655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0.57499999999999996</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0.56200000000000006</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0.65</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0.83</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34.379"/>
    </inkml:context>
    <inkml:brush xml:id="br0">
      <inkml:brushProperty name="width" value="0.05" units="cm"/>
      <inkml:brushProperty name="height" value="0.05" units="cm"/>
      <inkml:brushProperty name="color" value="#E71224"/>
    </inkml:brush>
  </inkml:definitions>
  <inkml:trace contextRef="#ctx0" brushRef="#br0">37 0 12360 0 0,'0'0'360'0'0,"-5"6"-2"0"0,-3 2-225 0 0,-13 17 416 0 0,21-25-500 0 0,0 1 1 0 0,-1 0 0 0 0,1-1 0 0 0,0 1-1 0 0,-1 0 1 0 0,1 0 0 0 0,0-1 0 0 0,0 1-1 0 0,0 0 1 0 0,0 0 0 0 0,-1 0 0 0 0,1-1-1 0 0,0 1 1 0 0,1 0 0 0 0,-1 0 0 0 0,0 0 0 0 0,0-1-1 0 0,0 1 1 0 0,0 0 0 0 0,1 0 0 0 0,-1 0-1 0 0,0-1 1 0 0,1 1 0 0 0,-1 0 0 0 0,0-1-1 0 0,1 1 1 0 0,-1 0 0 0 0,1-1 0 0 0,-1 1-1 0 0,1-1 1 0 0,-1 1 0 0 0,1 0 0 0 0,0-1-1 0 0,-1 1 1 0 0,1-1 0 0 0,0 0 0 0 0,-1 1 0 0 0,1-1-1 0 0,0 0 1 0 0,0 1 0 0 0,-1-1 0 0 0,1 0-1 0 0,1 1 1 0 0,-1-1-20 0 0,0 1-1 0 0,1 0 1 0 0,-1-1 0 0 0,1 0-1 0 0,-1 1 1 0 0,1-1-1 0 0,-1 0 1 0 0,1 1 0 0 0,-1-1-1 0 0,1 0 1 0 0,0 0 0 0 0,-1 0-1 0 0,1 0 1 0 0,-1-1-1 0 0,1 1 1 0 0,-1 0 0 0 0,1-1-1 0 0,-1 1 1 0 0,1-1 0 0 0,-1 1-1 0 0,2-2 1 0 0,4-5 160 0 0,0 1 10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2022/9/22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15</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2022/9/22</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2022/9/22</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2022/9/22</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2022/9/22</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2022/9/22</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2022/9/22</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2022/9/22</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2022/9/22</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2022/9/22</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2022/9/22</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2022/9/22</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16.xml"/><Relationship Id="rId1" Type="http://schemas.openxmlformats.org/officeDocument/2006/relationships/slideLayout" Target="../slideLayouts/slideLayout3.xml"/><Relationship Id="rId10"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4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6000" dirty="0">
                <a:solidFill>
                  <a:schemeClr val="tx2"/>
                </a:solidFill>
                <a:latin typeface="Times LT Std" panose="02020603050405020304" pitchFamily="18" charset="0"/>
              </a:rPr>
              <a:t>DEI Dashboard</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Contents</a:t>
            </a:r>
          </a:p>
          <a:p>
            <a:r>
              <a:rPr lang="en-US" altLang="zh-CN" sz="2900" dirty="0">
                <a:solidFill>
                  <a:schemeClr val="tx2"/>
                </a:solidFill>
                <a:latin typeface="Times LT Std" panose="02020603050405020304" pitchFamily="18" charset="0"/>
              </a:rPr>
              <a:t>Updated Sep16th .2020</a:t>
            </a:r>
          </a:p>
        </p:txBody>
      </p:sp>
    </p:spTree>
    <p:extLst>
      <p:ext uri="{BB962C8B-B14F-4D97-AF65-F5344CB8AC3E}">
        <p14:creationId xmlns:p14="http://schemas.microsoft.com/office/powerpoint/2010/main" val="3170380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1302058155"/>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8E47BE59-E851-AC83-F195-F2B586060AB8}"/>
              </a:ext>
            </a:extLst>
          </p:cNvPr>
          <p:cNvGraphicFramePr>
            <a:graphicFrameLocks noGrp="1"/>
          </p:cNvGraphicFramePr>
          <p:nvPr>
            <p:extLst>
              <p:ext uri="{D42A27DB-BD31-4B8C-83A1-F6EECF244321}">
                <p14:modId xmlns:p14="http://schemas.microsoft.com/office/powerpoint/2010/main" val="1733352627"/>
              </p:ext>
            </p:extLst>
          </p:nvPr>
        </p:nvGraphicFramePr>
        <p:xfrm>
          <a:off x="637250" y="4448443"/>
          <a:ext cx="3714750" cy="1751748"/>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20017918"/>
                    </a:ext>
                  </a:extLst>
                </a:gridCol>
                <a:gridCol w="388007">
                  <a:extLst>
                    <a:ext uri="{9D8B030D-6E8A-4147-A177-3AD203B41FA5}">
                      <a16:colId xmlns:a16="http://schemas.microsoft.com/office/drawing/2014/main" val="2537574579"/>
                    </a:ext>
                  </a:extLst>
                </a:gridCol>
                <a:gridCol w="1325973">
                  <a:extLst>
                    <a:ext uri="{9D8B030D-6E8A-4147-A177-3AD203B41FA5}">
                      <a16:colId xmlns:a16="http://schemas.microsoft.com/office/drawing/2014/main" val="360620615"/>
                    </a:ext>
                  </a:extLst>
                </a:gridCol>
                <a:gridCol w="418373">
                  <a:extLst>
                    <a:ext uri="{9D8B030D-6E8A-4147-A177-3AD203B41FA5}">
                      <a16:colId xmlns:a16="http://schemas.microsoft.com/office/drawing/2014/main" val="4066113991"/>
                    </a:ext>
                  </a:extLst>
                </a:gridCol>
                <a:gridCol w="560081">
                  <a:extLst>
                    <a:ext uri="{9D8B030D-6E8A-4147-A177-3AD203B41FA5}">
                      <a16:colId xmlns:a16="http://schemas.microsoft.com/office/drawing/2014/main" val="4276370660"/>
                    </a:ext>
                  </a:extLst>
                </a:gridCol>
                <a:gridCol w="560081">
                  <a:extLst>
                    <a:ext uri="{9D8B030D-6E8A-4147-A177-3AD203B41FA5}">
                      <a16:colId xmlns:a16="http://schemas.microsoft.com/office/drawing/2014/main" val="1837930917"/>
                    </a:ext>
                  </a:extLst>
                </a:gridCol>
              </a:tblGrid>
              <a:tr h="288894">
                <a:tc gridSpan="6">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proficiency or above</a:t>
                      </a:r>
                      <a:endParaRPr lang="en-US" sz="700" b="1"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6356129"/>
                  </a:ext>
                </a:extLst>
              </a:tr>
              <a:tr h="307278">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33686"/>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1490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5668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4179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35732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10392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3014</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7119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4105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065317"/>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2501</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1626</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07618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0835266"/>
                  </a:ext>
                </a:extLst>
              </a:tr>
            </a:tbl>
          </a:graphicData>
        </a:graphic>
      </p:graphicFrame>
      <p:sp>
        <p:nvSpPr>
          <p:cNvPr id="9" name="Rectangle 8">
            <a:extLst>
              <a:ext uri="{FF2B5EF4-FFF2-40B4-BE49-F238E27FC236}">
                <a16:creationId xmlns:a16="http://schemas.microsoft.com/office/drawing/2014/main" id="{FA954C6D-06E6-7779-A58D-1113118FDB95}"/>
              </a:ext>
            </a:extLst>
          </p:cNvPr>
          <p:cNvSpPr/>
          <p:nvPr/>
        </p:nvSpPr>
        <p:spPr>
          <a:xfrm>
            <a:off x="4941529" y="2052734"/>
            <a:ext cx="6507131" cy="43598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ED2E92E8-049A-96BB-5275-40F09FEC53DD}"/>
              </a:ext>
            </a:extLst>
          </p:cNvPr>
          <p:cNvSpPr/>
          <p:nvPr/>
        </p:nvSpPr>
        <p:spPr>
          <a:xfrm>
            <a:off x="10444290" y="1760739"/>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Charts</a:t>
            </a:r>
            <a:endParaRPr lang="zh-CN" altLang="en-US" b="1" dirty="0">
              <a:latin typeface="Times LT Std" panose="02020603050405020304" pitchFamily="18" charset="0"/>
            </a:endParaRPr>
          </a:p>
        </p:txBody>
      </p:sp>
      <p:sp>
        <p:nvSpPr>
          <p:cNvPr id="18" name="Oval 17">
            <a:extLst>
              <a:ext uri="{FF2B5EF4-FFF2-40B4-BE49-F238E27FC236}">
                <a16:creationId xmlns:a16="http://schemas.microsoft.com/office/drawing/2014/main" id="{92443BFD-E40C-857D-90E5-CD8D0F47BD12}"/>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82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879177733"/>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graphicFrame>
        <p:nvGraphicFramePr>
          <p:cNvPr id="2" name="Table 1">
            <a:extLst>
              <a:ext uri="{FF2B5EF4-FFF2-40B4-BE49-F238E27FC236}">
                <a16:creationId xmlns:a16="http://schemas.microsoft.com/office/drawing/2014/main" id="{07C66A5E-3161-BDD0-4468-89CF04BC3952}"/>
              </a:ext>
            </a:extLst>
          </p:cNvPr>
          <p:cNvGraphicFramePr>
            <a:graphicFrameLocks noGrp="1"/>
          </p:cNvGraphicFramePr>
          <p:nvPr>
            <p:extLst>
              <p:ext uri="{D42A27DB-BD31-4B8C-83A1-F6EECF244321}">
                <p14:modId xmlns:p14="http://schemas.microsoft.com/office/powerpoint/2010/main" val="3189111665"/>
              </p:ext>
            </p:extLst>
          </p:nvPr>
        </p:nvGraphicFramePr>
        <p:xfrm>
          <a:off x="802249" y="5354429"/>
          <a:ext cx="3884052" cy="1117175"/>
        </p:xfrm>
        <a:graphic>
          <a:graphicData uri="http://schemas.openxmlformats.org/drawingml/2006/table">
            <a:tbl>
              <a:tblPr>
                <a:tableStyleId>{5C22544A-7EE6-4342-B048-85BDC9FD1C3A}</a:tableStyleId>
              </a:tblPr>
              <a:tblGrid>
                <a:gridCol w="483302">
                  <a:extLst>
                    <a:ext uri="{9D8B030D-6E8A-4147-A177-3AD203B41FA5}">
                      <a16:colId xmlns:a16="http://schemas.microsoft.com/office/drawing/2014/main" val="2481417929"/>
                    </a:ext>
                  </a:extLst>
                </a:gridCol>
                <a:gridCol w="405691">
                  <a:extLst>
                    <a:ext uri="{9D8B030D-6E8A-4147-A177-3AD203B41FA5}">
                      <a16:colId xmlns:a16="http://schemas.microsoft.com/office/drawing/2014/main" val="217309205"/>
                    </a:ext>
                  </a:extLst>
                </a:gridCol>
                <a:gridCol w="1386405">
                  <a:extLst>
                    <a:ext uri="{9D8B030D-6E8A-4147-A177-3AD203B41FA5}">
                      <a16:colId xmlns:a16="http://schemas.microsoft.com/office/drawing/2014/main" val="49729751"/>
                    </a:ext>
                  </a:extLst>
                </a:gridCol>
                <a:gridCol w="437440">
                  <a:extLst>
                    <a:ext uri="{9D8B030D-6E8A-4147-A177-3AD203B41FA5}">
                      <a16:colId xmlns:a16="http://schemas.microsoft.com/office/drawing/2014/main" val="1314907009"/>
                    </a:ext>
                  </a:extLst>
                </a:gridCol>
                <a:gridCol w="585607">
                  <a:extLst>
                    <a:ext uri="{9D8B030D-6E8A-4147-A177-3AD203B41FA5}">
                      <a16:colId xmlns:a16="http://schemas.microsoft.com/office/drawing/2014/main" val="1195441224"/>
                    </a:ext>
                  </a:extLst>
                </a:gridCol>
                <a:gridCol w="585607">
                  <a:extLst>
                    <a:ext uri="{9D8B030D-6E8A-4147-A177-3AD203B41FA5}">
                      <a16:colId xmlns:a16="http://schemas.microsoft.com/office/drawing/2014/main" val="4067702057"/>
                    </a:ext>
                  </a:extLst>
                </a:gridCol>
              </a:tblGrid>
              <a:tr h="1788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proficiency and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5843710"/>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643025356"/>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5954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4547</a:t>
                      </a:r>
                    </a:p>
                  </a:txBody>
                  <a:tcPr marL="9525" marR="9525" marT="9525" marB="0" anchor="ctr"/>
                </a:tc>
                <a:extLst>
                  <a:ext uri="{0D108BD9-81ED-4DB2-BD59-A6C34878D82A}">
                    <a16:rowId xmlns:a16="http://schemas.microsoft.com/office/drawing/2014/main" val="3793390803"/>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4563</a:t>
                      </a:r>
                    </a:p>
                  </a:txBody>
                  <a:tcPr marL="9525" marR="9525" marT="9525" marB="0" anchor="ctr"/>
                </a:tc>
                <a:extLst>
                  <a:ext uri="{0D108BD9-81ED-4DB2-BD59-A6C34878D82A}">
                    <a16:rowId xmlns:a16="http://schemas.microsoft.com/office/drawing/2014/main" val="2656892082"/>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657437125"/>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726</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588445010"/>
                  </a:ext>
                </a:extLst>
              </a:tr>
            </a:tbl>
          </a:graphicData>
        </a:graphic>
      </p:graphicFrame>
      <p:sp>
        <p:nvSpPr>
          <p:cNvPr id="8" name="Oval 7">
            <a:extLst>
              <a:ext uri="{FF2B5EF4-FFF2-40B4-BE49-F238E27FC236}">
                <a16:creationId xmlns:a16="http://schemas.microsoft.com/office/drawing/2014/main" id="{35D04F89-B827-15AF-3DDD-B993639DB291}"/>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584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2021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2017</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2021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 2017</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graphicFrame>
        <p:nvGraphicFramePr>
          <p:cNvPr id="2" name="Table 1">
            <a:extLst>
              <a:ext uri="{FF2B5EF4-FFF2-40B4-BE49-F238E27FC236}">
                <a16:creationId xmlns:a16="http://schemas.microsoft.com/office/drawing/2014/main" id="{2E90B213-7616-1DFC-BB14-93743CF7EDE7}"/>
              </a:ext>
            </a:extLst>
          </p:cNvPr>
          <p:cNvGraphicFramePr>
            <a:graphicFrameLocks noGrp="1"/>
          </p:cNvGraphicFramePr>
          <p:nvPr>
            <p:extLst>
              <p:ext uri="{D42A27DB-BD31-4B8C-83A1-F6EECF244321}">
                <p14:modId xmlns:p14="http://schemas.microsoft.com/office/powerpoint/2010/main" val="1537786552"/>
              </p:ext>
            </p:extLst>
          </p:nvPr>
        </p:nvGraphicFramePr>
        <p:xfrm>
          <a:off x="704361" y="4686501"/>
          <a:ext cx="3867639" cy="1270635"/>
        </p:xfrm>
        <a:graphic>
          <a:graphicData uri="http://schemas.openxmlformats.org/drawingml/2006/table">
            <a:tbl>
              <a:tblPr>
                <a:tableStyleId>{5C22544A-7EE6-4342-B048-85BDC9FD1C3A}</a:tableStyleId>
              </a:tblPr>
              <a:tblGrid>
                <a:gridCol w="481259">
                  <a:extLst>
                    <a:ext uri="{9D8B030D-6E8A-4147-A177-3AD203B41FA5}">
                      <a16:colId xmlns:a16="http://schemas.microsoft.com/office/drawing/2014/main" val="3242542658"/>
                    </a:ext>
                  </a:extLst>
                </a:gridCol>
                <a:gridCol w="403977">
                  <a:extLst>
                    <a:ext uri="{9D8B030D-6E8A-4147-A177-3AD203B41FA5}">
                      <a16:colId xmlns:a16="http://schemas.microsoft.com/office/drawing/2014/main" val="1516273741"/>
                    </a:ext>
                  </a:extLst>
                </a:gridCol>
                <a:gridCol w="1380547">
                  <a:extLst>
                    <a:ext uri="{9D8B030D-6E8A-4147-A177-3AD203B41FA5}">
                      <a16:colId xmlns:a16="http://schemas.microsoft.com/office/drawing/2014/main" val="1500916773"/>
                    </a:ext>
                  </a:extLst>
                </a:gridCol>
                <a:gridCol w="435592">
                  <a:extLst>
                    <a:ext uri="{9D8B030D-6E8A-4147-A177-3AD203B41FA5}">
                      <a16:colId xmlns:a16="http://schemas.microsoft.com/office/drawing/2014/main" val="215241980"/>
                    </a:ext>
                  </a:extLst>
                </a:gridCol>
                <a:gridCol w="583132">
                  <a:extLst>
                    <a:ext uri="{9D8B030D-6E8A-4147-A177-3AD203B41FA5}">
                      <a16:colId xmlns:a16="http://schemas.microsoft.com/office/drawing/2014/main" val="489030505"/>
                    </a:ext>
                  </a:extLst>
                </a:gridCol>
                <a:gridCol w="583132">
                  <a:extLst>
                    <a:ext uri="{9D8B030D-6E8A-4147-A177-3AD203B41FA5}">
                      <a16:colId xmlns:a16="http://schemas.microsoft.com/office/drawing/2014/main" val="1449414862"/>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passing algebra 1</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66443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Passing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6557075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a:t>
                      </a:r>
                    </a:p>
                  </a:txBody>
                  <a:tcPr marL="9525" marR="9525" marT="9525" marB="0" anchor="ctr"/>
                </a:tc>
                <a:extLst>
                  <a:ext uri="{0D108BD9-81ED-4DB2-BD59-A6C34878D82A}">
                    <a16:rowId xmlns:a16="http://schemas.microsoft.com/office/drawing/2014/main" val="8255934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a:t>
                      </a:r>
                    </a:p>
                  </a:txBody>
                  <a:tcPr marL="9525" marR="9525" marT="9525" marB="0" anchor="ctr"/>
                </a:tc>
                <a:extLst>
                  <a:ext uri="{0D108BD9-81ED-4DB2-BD59-A6C34878D82A}">
                    <a16:rowId xmlns:a16="http://schemas.microsoft.com/office/drawing/2014/main" val="419510776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585906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79995603"/>
                  </a:ext>
                </a:extLst>
              </a:tr>
            </a:tbl>
          </a:graphicData>
        </a:graphic>
      </p:graphicFrame>
      <p:sp>
        <p:nvSpPr>
          <p:cNvPr id="7" name="Oval 6">
            <a:extLst>
              <a:ext uri="{FF2B5EF4-FFF2-40B4-BE49-F238E27FC236}">
                <a16:creationId xmlns:a16="http://schemas.microsoft.com/office/drawing/2014/main" id="{91E20EB3-6EF7-9250-44FD-492A920ED394}"/>
              </a:ext>
            </a:extLst>
          </p:cNvPr>
          <p:cNvSpPr/>
          <p:nvPr/>
        </p:nvSpPr>
        <p:spPr>
          <a:xfrm>
            <a:off x="198128" y="933450"/>
            <a:ext cx="8431522"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511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2021/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graphicFrame>
        <p:nvGraphicFramePr>
          <p:cNvPr id="2" name="Table 1">
            <a:extLst>
              <a:ext uri="{FF2B5EF4-FFF2-40B4-BE49-F238E27FC236}">
                <a16:creationId xmlns:a16="http://schemas.microsoft.com/office/drawing/2014/main" id="{4DB876A5-69AA-EFD1-DD84-0EC637EA8C6A}"/>
              </a:ext>
            </a:extLst>
          </p:cNvPr>
          <p:cNvGraphicFramePr>
            <a:graphicFrameLocks noGrp="1"/>
          </p:cNvGraphicFramePr>
          <p:nvPr>
            <p:extLst>
              <p:ext uri="{D42A27DB-BD31-4B8C-83A1-F6EECF244321}">
                <p14:modId xmlns:p14="http://schemas.microsoft.com/office/powerpoint/2010/main" val="865610366"/>
              </p:ext>
            </p:extLst>
          </p:nvPr>
        </p:nvGraphicFramePr>
        <p:xfrm>
          <a:off x="581025" y="5265883"/>
          <a:ext cx="3825874" cy="1270635"/>
        </p:xfrm>
        <a:graphic>
          <a:graphicData uri="http://schemas.openxmlformats.org/drawingml/2006/table">
            <a:tbl>
              <a:tblPr>
                <a:tableStyleId>{5C22544A-7EE6-4342-B048-85BDC9FD1C3A}</a:tableStyleId>
              </a:tblPr>
              <a:tblGrid>
                <a:gridCol w="476062">
                  <a:extLst>
                    <a:ext uri="{9D8B030D-6E8A-4147-A177-3AD203B41FA5}">
                      <a16:colId xmlns:a16="http://schemas.microsoft.com/office/drawing/2014/main" val="4125428481"/>
                    </a:ext>
                  </a:extLst>
                </a:gridCol>
                <a:gridCol w="399614">
                  <a:extLst>
                    <a:ext uri="{9D8B030D-6E8A-4147-A177-3AD203B41FA5}">
                      <a16:colId xmlns:a16="http://schemas.microsoft.com/office/drawing/2014/main" val="638129045"/>
                    </a:ext>
                  </a:extLst>
                </a:gridCol>
                <a:gridCol w="1365639">
                  <a:extLst>
                    <a:ext uri="{9D8B030D-6E8A-4147-A177-3AD203B41FA5}">
                      <a16:colId xmlns:a16="http://schemas.microsoft.com/office/drawing/2014/main" val="2595025839"/>
                    </a:ext>
                  </a:extLst>
                </a:gridCol>
                <a:gridCol w="430889">
                  <a:extLst>
                    <a:ext uri="{9D8B030D-6E8A-4147-A177-3AD203B41FA5}">
                      <a16:colId xmlns:a16="http://schemas.microsoft.com/office/drawing/2014/main" val="440418127"/>
                    </a:ext>
                  </a:extLst>
                </a:gridCol>
                <a:gridCol w="576835">
                  <a:extLst>
                    <a:ext uri="{9D8B030D-6E8A-4147-A177-3AD203B41FA5}">
                      <a16:colId xmlns:a16="http://schemas.microsoft.com/office/drawing/2014/main" val="3810820998"/>
                    </a:ext>
                  </a:extLst>
                </a:gridCol>
                <a:gridCol w="576835">
                  <a:extLst>
                    <a:ext uri="{9D8B030D-6E8A-4147-A177-3AD203B41FA5}">
                      <a16:colId xmlns:a16="http://schemas.microsoft.com/office/drawing/2014/main" val="3712170103"/>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515106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2691242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1986</a:t>
                      </a:r>
                    </a:p>
                  </a:txBody>
                  <a:tcPr marL="9525" marR="9525" marT="9525" marB="0" anchor="ctr"/>
                </a:tc>
                <a:extLst>
                  <a:ext uri="{0D108BD9-81ED-4DB2-BD59-A6C34878D82A}">
                    <a16:rowId xmlns:a16="http://schemas.microsoft.com/office/drawing/2014/main" val="8535916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2063</a:t>
                      </a:r>
                    </a:p>
                  </a:txBody>
                  <a:tcPr marL="9525" marR="9525" marT="9525" marB="0" anchor="ctr"/>
                </a:tc>
                <a:extLst>
                  <a:ext uri="{0D108BD9-81ED-4DB2-BD59-A6C34878D82A}">
                    <a16:rowId xmlns:a16="http://schemas.microsoft.com/office/drawing/2014/main" val="21775266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2500</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230767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57411036"/>
                  </a:ext>
                </a:extLst>
              </a:tr>
            </a:tbl>
          </a:graphicData>
        </a:graphic>
      </p:graphicFrame>
      <p:sp>
        <p:nvSpPr>
          <p:cNvPr id="8" name="Oval 7">
            <a:extLst>
              <a:ext uri="{FF2B5EF4-FFF2-40B4-BE49-F238E27FC236}">
                <a16:creationId xmlns:a16="http://schemas.microsoft.com/office/drawing/2014/main" id="{E6BC65E5-DFEE-57FC-5A61-4D61EA1DE590}"/>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059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2021/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graphicFrame>
        <p:nvGraphicFramePr>
          <p:cNvPr id="2" name="Table 1">
            <a:extLst>
              <a:ext uri="{FF2B5EF4-FFF2-40B4-BE49-F238E27FC236}">
                <a16:creationId xmlns:a16="http://schemas.microsoft.com/office/drawing/2014/main" id="{20A26E33-C8E7-BFB6-EC35-4969666C9CE3}"/>
              </a:ext>
            </a:extLst>
          </p:cNvPr>
          <p:cNvGraphicFramePr>
            <a:graphicFrameLocks noGrp="1"/>
          </p:cNvGraphicFramePr>
          <p:nvPr>
            <p:extLst>
              <p:ext uri="{D42A27DB-BD31-4B8C-83A1-F6EECF244321}">
                <p14:modId xmlns:p14="http://schemas.microsoft.com/office/powerpoint/2010/main" val="1553822170"/>
              </p:ext>
            </p:extLst>
          </p:nvPr>
        </p:nvGraphicFramePr>
        <p:xfrm>
          <a:off x="581025" y="5422403"/>
          <a:ext cx="3990975" cy="1270635"/>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2263408815"/>
                    </a:ext>
                  </a:extLst>
                </a:gridCol>
                <a:gridCol w="416859">
                  <a:extLst>
                    <a:ext uri="{9D8B030D-6E8A-4147-A177-3AD203B41FA5}">
                      <a16:colId xmlns:a16="http://schemas.microsoft.com/office/drawing/2014/main" val="555805772"/>
                    </a:ext>
                  </a:extLst>
                </a:gridCol>
                <a:gridCol w="1424571">
                  <a:extLst>
                    <a:ext uri="{9D8B030D-6E8A-4147-A177-3AD203B41FA5}">
                      <a16:colId xmlns:a16="http://schemas.microsoft.com/office/drawing/2014/main" val="2792466027"/>
                    </a:ext>
                  </a:extLst>
                </a:gridCol>
                <a:gridCol w="449483">
                  <a:extLst>
                    <a:ext uri="{9D8B030D-6E8A-4147-A177-3AD203B41FA5}">
                      <a16:colId xmlns:a16="http://schemas.microsoft.com/office/drawing/2014/main" val="295361620"/>
                    </a:ext>
                  </a:extLst>
                </a:gridCol>
                <a:gridCol w="601728">
                  <a:extLst>
                    <a:ext uri="{9D8B030D-6E8A-4147-A177-3AD203B41FA5}">
                      <a16:colId xmlns:a16="http://schemas.microsoft.com/office/drawing/2014/main" val="1655034571"/>
                    </a:ext>
                  </a:extLst>
                </a:gridCol>
                <a:gridCol w="601728">
                  <a:extLst>
                    <a:ext uri="{9D8B030D-6E8A-4147-A177-3AD203B41FA5}">
                      <a16:colId xmlns:a16="http://schemas.microsoft.com/office/drawing/2014/main" val="4114558436"/>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3502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7260130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2578</a:t>
                      </a:r>
                    </a:p>
                  </a:txBody>
                  <a:tcPr marL="9525" marR="9525" marT="9525" marB="0" anchor="ctr"/>
                </a:tc>
                <a:extLst>
                  <a:ext uri="{0D108BD9-81ED-4DB2-BD59-A6C34878D82A}">
                    <a16:rowId xmlns:a16="http://schemas.microsoft.com/office/drawing/2014/main" val="23652346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2938</a:t>
                      </a:r>
                    </a:p>
                  </a:txBody>
                  <a:tcPr marL="9525" marR="9525" marT="9525" marB="0" anchor="ctr"/>
                </a:tc>
                <a:extLst>
                  <a:ext uri="{0D108BD9-81ED-4DB2-BD59-A6C34878D82A}">
                    <a16:rowId xmlns:a16="http://schemas.microsoft.com/office/drawing/2014/main" val="9578705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2360402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361111078"/>
                  </a:ext>
                </a:extLst>
              </a:tr>
            </a:tbl>
          </a:graphicData>
        </a:graphic>
      </p:graphicFrame>
      <p:sp>
        <p:nvSpPr>
          <p:cNvPr id="7" name="Oval 6">
            <a:extLst>
              <a:ext uri="{FF2B5EF4-FFF2-40B4-BE49-F238E27FC236}">
                <a16:creationId xmlns:a16="http://schemas.microsoft.com/office/drawing/2014/main" id="{80FABCCB-ACDA-CD77-C48D-245940C9F4F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894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2019 / Total population of 5-17 CHI 2022</a:t>
            </a:r>
          </a:p>
          <a:p>
            <a:r>
              <a:rPr lang="en-US" altLang="zh-CN" sz="1800" dirty="0">
                <a:solidFill>
                  <a:srgbClr val="4A4A4A"/>
                </a:solidFill>
                <a:latin typeface="ITC Officina Sans Std Book" panose="020B0506040203020204" pitchFamily="34" charset="0"/>
              </a:rPr>
              <a:t>Vs. Age 5-17 no internet US 2019 / Total population of 5-17 US 2022</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graphicFrame>
        <p:nvGraphicFramePr>
          <p:cNvPr id="2" name="Table 1">
            <a:extLst>
              <a:ext uri="{FF2B5EF4-FFF2-40B4-BE49-F238E27FC236}">
                <a16:creationId xmlns:a16="http://schemas.microsoft.com/office/drawing/2014/main" id="{CA7F681A-9081-03D9-FF00-26A04AE176AF}"/>
              </a:ext>
            </a:extLst>
          </p:cNvPr>
          <p:cNvGraphicFramePr>
            <a:graphicFrameLocks noGrp="1"/>
          </p:cNvGraphicFramePr>
          <p:nvPr>
            <p:extLst>
              <p:ext uri="{D42A27DB-BD31-4B8C-83A1-F6EECF244321}">
                <p14:modId xmlns:p14="http://schemas.microsoft.com/office/powerpoint/2010/main" val="1766484578"/>
              </p:ext>
            </p:extLst>
          </p:nvPr>
        </p:nvGraphicFramePr>
        <p:xfrm>
          <a:off x="7293591" y="1019081"/>
          <a:ext cx="4470401" cy="1169175"/>
        </p:xfrm>
        <a:graphic>
          <a:graphicData uri="http://schemas.openxmlformats.org/drawingml/2006/table">
            <a:tbl>
              <a:tblPr>
                <a:tableStyleId>{5C22544A-7EE6-4342-B048-85BDC9FD1C3A}</a:tableStyleId>
              </a:tblPr>
              <a:tblGrid>
                <a:gridCol w="556262">
                  <a:extLst>
                    <a:ext uri="{9D8B030D-6E8A-4147-A177-3AD203B41FA5}">
                      <a16:colId xmlns:a16="http://schemas.microsoft.com/office/drawing/2014/main" val="3051522999"/>
                    </a:ext>
                  </a:extLst>
                </a:gridCol>
                <a:gridCol w="466936">
                  <a:extLst>
                    <a:ext uri="{9D8B030D-6E8A-4147-A177-3AD203B41FA5}">
                      <a16:colId xmlns:a16="http://schemas.microsoft.com/office/drawing/2014/main" val="2036092024"/>
                    </a:ext>
                  </a:extLst>
                </a:gridCol>
                <a:gridCol w="1595702">
                  <a:extLst>
                    <a:ext uri="{9D8B030D-6E8A-4147-A177-3AD203B41FA5}">
                      <a16:colId xmlns:a16="http://schemas.microsoft.com/office/drawing/2014/main" val="522333673"/>
                    </a:ext>
                  </a:extLst>
                </a:gridCol>
                <a:gridCol w="503479">
                  <a:extLst>
                    <a:ext uri="{9D8B030D-6E8A-4147-A177-3AD203B41FA5}">
                      <a16:colId xmlns:a16="http://schemas.microsoft.com/office/drawing/2014/main" val="105619592"/>
                    </a:ext>
                  </a:extLst>
                </a:gridCol>
                <a:gridCol w="674011">
                  <a:extLst>
                    <a:ext uri="{9D8B030D-6E8A-4147-A177-3AD203B41FA5}">
                      <a16:colId xmlns:a16="http://schemas.microsoft.com/office/drawing/2014/main" val="2846833185"/>
                    </a:ext>
                  </a:extLst>
                </a:gridCol>
                <a:gridCol w="674011">
                  <a:extLst>
                    <a:ext uri="{9D8B030D-6E8A-4147-A177-3AD203B41FA5}">
                      <a16:colId xmlns:a16="http://schemas.microsoft.com/office/drawing/2014/main" val="2356487826"/>
                    </a:ext>
                  </a:extLst>
                </a:gridCol>
              </a:tblGrid>
              <a:tr h="1892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Students with limited internet access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6482797"/>
                  </a:ext>
                </a:extLst>
              </a:tr>
              <a:tr h="189258">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with limited Internet Access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43887723"/>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18431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9063</a:t>
                      </a:r>
                    </a:p>
                  </a:txBody>
                  <a:tcPr marL="9525" marR="9525" marT="9525" marB="0" anchor="ctr"/>
                </a:tc>
                <a:extLst>
                  <a:ext uri="{0D108BD9-81ED-4DB2-BD59-A6C34878D82A}">
                    <a16:rowId xmlns:a16="http://schemas.microsoft.com/office/drawing/2014/main" val="1236534795"/>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17916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11737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6180</a:t>
                      </a:r>
                    </a:p>
                  </a:txBody>
                  <a:tcPr marL="9525" marR="9525" marT="9525" marB="0" anchor="ctr"/>
                </a:tc>
                <a:extLst>
                  <a:ext uri="{0D108BD9-81ED-4DB2-BD59-A6C34878D82A}">
                    <a16:rowId xmlns:a16="http://schemas.microsoft.com/office/drawing/2014/main" val="1733376982"/>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2828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049024287"/>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1194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91694746"/>
                  </a:ext>
                </a:extLst>
              </a:tr>
            </a:tbl>
          </a:graphicData>
        </a:graphic>
      </p:graphicFrame>
      <p:sp>
        <p:nvSpPr>
          <p:cNvPr id="7" name="Oval 6">
            <a:extLst>
              <a:ext uri="{FF2B5EF4-FFF2-40B4-BE49-F238E27FC236}">
                <a16:creationId xmlns:a16="http://schemas.microsoft.com/office/drawing/2014/main" id="{518D9546-EB6E-9E27-F12E-69B6AFEEE0DD}"/>
              </a:ext>
            </a:extLst>
          </p:cNvPr>
          <p:cNvSpPr/>
          <p:nvPr/>
        </p:nvSpPr>
        <p:spPr>
          <a:xfrm>
            <a:off x="198128" y="933450"/>
            <a:ext cx="7345672"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325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2021 / Total K8 CHI 2022</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graphicFrame>
        <p:nvGraphicFramePr>
          <p:cNvPr id="2" name="Table 1">
            <a:extLst>
              <a:ext uri="{FF2B5EF4-FFF2-40B4-BE49-F238E27FC236}">
                <a16:creationId xmlns:a16="http://schemas.microsoft.com/office/drawing/2014/main" id="{5B4C6489-8658-F32A-C950-E485977D6E12}"/>
              </a:ext>
            </a:extLst>
          </p:cNvPr>
          <p:cNvGraphicFramePr>
            <a:graphicFrameLocks noGrp="1"/>
          </p:cNvGraphicFramePr>
          <p:nvPr>
            <p:extLst>
              <p:ext uri="{D42A27DB-BD31-4B8C-83A1-F6EECF244321}">
                <p14:modId xmlns:p14="http://schemas.microsoft.com/office/powerpoint/2010/main" val="2979185641"/>
              </p:ext>
            </p:extLst>
          </p:nvPr>
        </p:nvGraphicFramePr>
        <p:xfrm>
          <a:off x="581025" y="4679950"/>
          <a:ext cx="3714748"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067557493"/>
                    </a:ext>
                  </a:extLst>
                </a:gridCol>
                <a:gridCol w="388007">
                  <a:extLst>
                    <a:ext uri="{9D8B030D-6E8A-4147-A177-3AD203B41FA5}">
                      <a16:colId xmlns:a16="http://schemas.microsoft.com/office/drawing/2014/main" val="4636427"/>
                    </a:ext>
                  </a:extLst>
                </a:gridCol>
                <a:gridCol w="1325973">
                  <a:extLst>
                    <a:ext uri="{9D8B030D-6E8A-4147-A177-3AD203B41FA5}">
                      <a16:colId xmlns:a16="http://schemas.microsoft.com/office/drawing/2014/main" val="2642655456"/>
                    </a:ext>
                  </a:extLst>
                </a:gridCol>
                <a:gridCol w="418373">
                  <a:extLst>
                    <a:ext uri="{9D8B030D-6E8A-4147-A177-3AD203B41FA5}">
                      <a16:colId xmlns:a16="http://schemas.microsoft.com/office/drawing/2014/main" val="41010107"/>
                    </a:ext>
                  </a:extLst>
                </a:gridCol>
                <a:gridCol w="560080">
                  <a:extLst>
                    <a:ext uri="{9D8B030D-6E8A-4147-A177-3AD203B41FA5}">
                      <a16:colId xmlns:a16="http://schemas.microsoft.com/office/drawing/2014/main" val="3577638771"/>
                    </a:ext>
                  </a:extLst>
                </a:gridCol>
                <a:gridCol w="560080">
                  <a:extLst>
                    <a:ext uri="{9D8B030D-6E8A-4147-A177-3AD203B41FA5}">
                      <a16:colId xmlns:a16="http://schemas.microsoft.com/office/drawing/2014/main" val="205902784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K-8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71341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97994210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62478647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9533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a:t>
                      </a:r>
                    </a:p>
                  </a:txBody>
                  <a:tcPr marL="9525" marR="9525" marT="9525" marB="0" anchor="ctr"/>
                </a:tc>
                <a:extLst>
                  <a:ext uri="{0D108BD9-81ED-4DB2-BD59-A6C34878D82A}">
                    <a16:rowId xmlns:a16="http://schemas.microsoft.com/office/drawing/2014/main" val="372019841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857009005"/>
                  </a:ext>
                </a:extLst>
              </a:tr>
              <a:tr h="209550">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1354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45760182"/>
                  </a:ext>
                </a:extLst>
              </a:tr>
            </a:tbl>
          </a:graphicData>
        </a:graphic>
      </p:graphicFrame>
      <p:sp>
        <p:nvSpPr>
          <p:cNvPr id="7" name="Oval 6">
            <a:extLst>
              <a:ext uri="{FF2B5EF4-FFF2-40B4-BE49-F238E27FC236}">
                <a16:creationId xmlns:a16="http://schemas.microsoft.com/office/drawing/2014/main" id="{AEC412ED-7E8E-759B-614C-C6759BEE0786}"/>
              </a:ext>
            </a:extLst>
          </p:cNvPr>
          <p:cNvSpPr/>
          <p:nvPr/>
        </p:nvSpPr>
        <p:spPr>
          <a:xfrm>
            <a:off x="198128" y="933450"/>
            <a:ext cx="5897872" cy="8917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162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2017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2017/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2022</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graphicFrame>
        <p:nvGraphicFramePr>
          <p:cNvPr id="2" name="Table 1">
            <a:extLst>
              <a:ext uri="{FF2B5EF4-FFF2-40B4-BE49-F238E27FC236}">
                <a16:creationId xmlns:a16="http://schemas.microsoft.com/office/drawing/2014/main" id="{CAD9F80D-10DD-E293-F6EF-BD1423FA9F7F}"/>
              </a:ext>
            </a:extLst>
          </p:cNvPr>
          <p:cNvGraphicFramePr>
            <a:graphicFrameLocks noGrp="1"/>
          </p:cNvGraphicFramePr>
          <p:nvPr>
            <p:extLst>
              <p:ext uri="{D42A27DB-BD31-4B8C-83A1-F6EECF244321}">
                <p14:modId xmlns:p14="http://schemas.microsoft.com/office/powerpoint/2010/main" val="4252654051"/>
              </p:ext>
            </p:extLst>
          </p:nvPr>
        </p:nvGraphicFramePr>
        <p:xfrm>
          <a:off x="581025" y="5626318"/>
          <a:ext cx="3990975" cy="1037620"/>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736201301"/>
                    </a:ext>
                  </a:extLst>
                </a:gridCol>
                <a:gridCol w="416859">
                  <a:extLst>
                    <a:ext uri="{9D8B030D-6E8A-4147-A177-3AD203B41FA5}">
                      <a16:colId xmlns:a16="http://schemas.microsoft.com/office/drawing/2014/main" val="3110158775"/>
                    </a:ext>
                  </a:extLst>
                </a:gridCol>
                <a:gridCol w="1424571">
                  <a:extLst>
                    <a:ext uri="{9D8B030D-6E8A-4147-A177-3AD203B41FA5}">
                      <a16:colId xmlns:a16="http://schemas.microsoft.com/office/drawing/2014/main" val="705614649"/>
                    </a:ext>
                  </a:extLst>
                </a:gridCol>
                <a:gridCol w="449483">
                  <a:extLst>
                    <a:ext uri="{9D8B030D-6E8A-4147-A177-3AD203B41FA5}">
                      <a16:colId xmlns:a16="http://schemas.microsoft.com/office/drawing/2014/main" val="3029112956"/>
                    </a:ext>
                  </a:extLst>
                </a:gridCol>
                <a:gridCol w="601728">
                  <a:extLst>
                    <a:ext uri="{9D8B030D-6E8A-4147-A177-3AD203B41FA5}">
                      <a16:colId xmlns:a16="http://schemas.microsoft.com/office/drawing/2014/main" val="1514447103"/>
                    </a:ext>
                  </a:extLst>
                </a:gridCol>
                <a:gridCol w="601728">
                  <a:extLst>
                    <a:ext uri="{9D8B030D-6E8A-4147-A177-3AD203B41FA5}">
                      <a16:colId xmlns:a16="http://schemas.microsoft.com/office/drawing/2014/main" val="2332326190"/>
                    </a:ext>
                  </a:extLst>
                </a:gridCol>
              </a:tblGrid>
              <a:tr h="162947">
                <a:tc gridSpan="6">
                  <a:txBody>
                    <a:bodyPr/>
                    <a:lstStyle/>
                    <a:p>
                      <a:pPr marL="0" algn="ctr" defTabSz="914400" rtl="0" eaLnBrk="1" fontAlgn="ctr" latinLnBrk="0" hangingPunct="1"/>
                      <a:r>
                        <a:rPr lang="sv-SE"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algebra 1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0754542"/>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886793994"/>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4857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a:t>
                      </a:r>
                    </a:p>
                  </a:txBody>
                  <a:tcPr marL="9525" marR="9525" marT="9525" marB="0" anchor="ctr"/>
                </a:tc>
                <a:extLst>
                  <a:ext uri="{0D108BD9-81ED-4DB2-BD59-A6C34878D82A}">
                    <a16:rowId xmlns:a16="http://schemas.microsoft.com/office/drawing/2014/main" val="652960216"/>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3700</a:t>
                      </a:r>
                    </a:p>
                  </a:txBody>
                  <a:tcPr marL="9525" marR="9525" marT="9525" marB="0" anchor="ctr"/>
                </a:tc>
                <a:extLst>
                  <a:ext uri="{0D108BD9-81ED-4DB2-BD59-A6C34878D82A}">
                    <a16:rowId xmlns:a16="http://schemas.microsoft.com/office/drawing/2014/main" val="1011976520"/>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946396307"/>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368569700"/>
                  </a:ext>
                </a:extLst>
              </a:tr>
            </a:tbl>
          </a:graphicData>
        </a:graphic>
      </p:graphicFrame>
      <p:sp>
        <p:nvSpPr>
          <p:cNvPr id="7" name="Oval 6">
            <a:extLst>
              <a:ext uri="{FF2B5EF4-FFF2-40B4-BE49-F238E27FC236}">
                <a16:creationId xmlns:a16="http://schemas.microsoft.com/office/drawing/2014/main" id="{60F507C1-7714-4AB1-3D30-171915CFCD7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7442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2.1.2 High School</a:t>
            </a:r>
          </a:p>
        </p:txBody>
      </p:sp>
    </p:spTree>
    <p:extLst>
      <p:ext uri="{BB962C8B-B14F-4D97-AF65-F5344CB8AC3E}">
        <p14:creationId xmlns:p14="http://schemas.microsoft.com/office/powerpoint/2010/main" val="2280998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EFC51266-BD03-0FC7-C4A7-92BE2FCF0233}"/>
              </a:ext>
            </a:extLst>
          </p:cNvPr>
          <p:cNvGraphicFramePr>
            <a:graphicFrameLocks noGrp="1"/>
          </p:cNvGraphicFramePr>
          <p:nvPr>
            <p:extLst>
              <p:ext uri="{D42A27DB-BD31-4B8C-83A1-F6EECF244321}">
                <p14:modId xmlns:p14="http://schemas.microsoft.com/office/powerpoint/2010/main" val="3544021670"/>
              </p:ext>
            </p:extLst>
          </p:nvPr>
        </p:nvGraphicFramePr>
        <p:xfrm>
          <a:off x="8280399" y="613281"/>
          <a:ext cx="3714751" cy="1281220"/>
        </p:xfrm>
        <a:graphic>
          <a:graphicData uri="http://schemas.openxmlformats.org/drawingml/2006/table">
            <a:tbl>
              <a:tblPr>
                <a:tableStyleId>{5C22544A-7EE6-4342-B048-85BDC9FD1C3A}</a:tableStyleId>
              </a:tblPr>
              <a:tblGrid>
                <a:gridCol w="491236">
                  <a:extLst>
                    <a:ext uri="{9D8B030D-6E8A-4147-A177-3AD203B41FA5}">
                      <a16:colId xmlns:a16="http://schemas.microsoft.com/office/drawing/2014/main" val="2069072591"/>
                    </a:ext>
                  </a:extLst>
                </a:gridCol>
                <a:gridCol w="412352">
                  <a:extLst>
                    <a:ext uri="{9D8B030D-6E8A-4147-A177-3AD203B41FA5}">
                      <a16:colId xmlns:a16="http://schemas.microsoft.com/office/drawing/2014/main" val="3489203801"/>
                    </a:ext>
                  </a:extLst>
                </a:gridCol>
                <a:gridCol w="1505980">
                  <a:extLst>
                    <a:ext uri="{9D8B030D-6E8A-4147-A177-3AD203B41FA5}">
                      <a16:colId xmlns:a16="http://schemas.microsoft.com/office/drawing/2014/main" val="2646512129"/>
                    </a:ext>
                  </a:extLst>
                </a:gridCol>
                <a:gridCol w="444623">
                  <a:extLst>
                    <a:ext uri="{9D8B030D-6E8A-4147-A177-3AD203B41FA5}">
                      <a16:colId xmlns:a16="http://schemas.microsoft.com/office/drawing/2014/main" val="1911681139"/>
                    </a:ext>
                  </a:extLst>
                </a:gridCol>
                <a:gridCol w="595221">
                  <a:extLst>
                    <a:ext uri="{9D8B030D-6E8A-4147-A177-3AD203B41FA5}">
                      <a16:colId xmlns:a16="http://schemas.microsoft.com/office/drawing/2014/main" val="1649798287"/>
                    </a:ext>
                  </a:extLst>
                </a:gridCol>
                <a:gridCol w="265339">
                  <a:extLst>
                    <a:ext uri="{9D8B030D-6E8A-4147-A177-3AD203B41FA5}">
                      <a16:colId xmlns:a16="http://schemas.microsoft.com/office/drawing/2014/main" val="1690069286"/>
                    </a:ext>
                  </a:extLst>
                </a:gridCol>
              </a:tblGrid>
              <a:tr h="211667">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proficiency or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9889100"/>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866116942"/>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3678</a:t>
                      </a:r>
                    </a:p>
                  </a:txBody>
                  <a:tcPr marL="9525" marR="9525" marT="9525" marB="0" anchor="ctr"/>
                </a:tc>
                <a:extLst>
                  <a:ext uri="{0D108BD9-81ED-4DB2-BD59-A6C34878D82A}">
                    <a16:rowId xmlns:a16="http://schemas.microsoft.com/office/drawing/2014/main" val="3378785396"/>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6640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4470</a:t>
                      </a:r>
                    </a:p>
                  </a:txBody>
                  <a:tcPr marL="9525" marR="9525" marT="9525" marB="0" anchor="ctr"/>
                </a:tc>
                <a:extLst>
                  <a:ext uri="{0D108BD9-81ED-4DB2-BD59-A6C34878D82A}">
                    <a16:rowId xmlns:a16="http://schemas.microsoft.com/office/drawing/2014/main" val="830503414"/>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52728951"/>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84952673"/>
                  </a:ext>
                </a:extLst>
              </a:tr>
            </a:tbl>
          </a:graphicData>
        </a:graphic>
      </p:graphicFrame>
    </p:spTree>
    <p:extLst>
      <p:ext uri="{BB962C8B-B14F-4D97-AF65-F5344CB8AC3E}">
        <p14:creationId xmlns:p14="http://schemas.microsoft.com/office/powerpoint/2010/main" val="363665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1562100"/>
            <a:ext cx="9144000" cy="4140458"/>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gn="l">
              <a:lnSpc>
                <a:spcPct val="150000"/>
              </a:lnSpc>
            </a:pPr>
            <a:r>
              <a:rPr lang="en-US" altLang="zh-CN" sz="4800" b="1" dirty="0">
                <a:solidFill>
                  <a:schemeClr val="tx2"/>
                </a:solidFill>
                <a:latin typeface="Times LT Std" panose="02020603050405020304" pitchFamily="18" charset="0"/>
              </a:rPr>
              <a:t>1. Landing Page</a:t>
            </a:r>
          </a:p>
          <a:p>
            <a:pPr algn="l">
              <a:lnSpc>
                <a:spcPct val="150000"/>
              </a:lnSpc>
            </a:pPr>
            <a:endParaRPr lang="en-US" altLang="zh-CN" sz="2900" b="1" dirty="0">
              <a:solidFill>
                <a:schemeClr val="tx2"/>
              </a:solidFill>
              <a:latin typeface="Times LT Std" panose="02020603050405020304" pitchFamily="18" charset="0"/>
            </a:endParaRPr>
          </a:p>
          <a:p>
            <a:pPr algn="l">
              <a:lnSpc>
                <a:spcPct val="150000"/>
              </a:lnSpc>
            </a:pPr>
            <a:r>
              <a:rPr lang="en-US" altLang="zh-CN" sz="2900" dirty="0">
                <a:solidFill>
                  <a:schemeClr val="tx2"/>
                </a:solidFill>
                <a:latin typeface="Times LT Std" panose="02020603050405020304" pitchFamily="18" charset="0"/>
              </a:rPr>
              <a:t>1.1 The Data</a:t>
            </a:r>
          </a:p>
          <a:p>
            <a:pPr algn="l">
              <a:lnSpc>
                <a:spcPct val="150000"/>
              </a:lnSpc>
            </a:pPr>
            <a:r>
              <a:rPr lang="en-US" altLang="zh-CN" sz="2900" dirty="0">
                <a:solidFill>
                  <a:schemeClr val="tx2"/>
                </a:solidFill>
                <a:latin typeface="Times LT Std" panose="02020603050405020304" pitchFamily="18" charset="0"/>
              </a:rPr>
              <a:t>1.2 Resources</a:t>
            </a:r>
          </a:p>
          <a:p>
            <a:pPr algn="l">
              <a:lnSpc>
                <a:spcPct val="150000"/>
              </a:lnSpc>
            </a:pPr>
            <a:r>
              <a:rPr lang="en-US" altLang="zh-CN" sz="2900" dirty="0">
                <a:solidFill>
                  <a:schemeClr val="tx2"/>
                </a:solidFill>
                <a:latin typeface="Times LT Std" panose="02020603050405020304" pitchFamily="18" charset="0"/>
              </a:rPr>
              <a:t>1.3 About us</a:t>
            </a:r>
          </a:p>
          <a:p>
            <a:pPr algn="l">
              <a:lnSpc>
                <a:spcPct val="150000"/>
              </a:lnSpc>
            </a:pPr>
            <a:r>
              <a:rPr lang="en-US" altLang="zh-CN" sz="2900" dirty="0">
                <a:solidFill>
                  <a:schemeClr val="tx2"/>
                </a:solidFill>
                <a:latin typeface="Times LT Std" panose="02020603050405020304" pitchFamily="18" charset="0"/>
              </a:rPr>
              <a:t>1.4 Contact us</a:t>
            </a:r>
          </a:p>
        </p:txBody>
      </p:sp>
    </p:spTree>
    <p:extLst>
      <p:ext uri="{BB962C8B-B14F-4D97-AF65-F5344CB8AC3E}">
        <p14:creationId xmlns:p14="http://schemas.microsoft.com/office/powerpoint/2010/main" val="4044077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55F1B56C-788B-8A10-5618-B3C75FF5C15C}"/>
              </a:ext>
            </a:extLst>
          </p:cNvPr>
          <p:cNvGraphicFramePr>
            <a:graphicFrameLocks noGrp="1"/>
          </p:cNvGraphicFramePr>
          <p:nvPr>
            <p:extLst>
              <p:ext uri="{D42A27DB-BD31-4B8C-83A1-F6EECF244321}">
                <p14:modId xmlns:p14="http://schemas.microsoft.com/office/powerpoint/2010/main" val="3976211436"/>
              </p:ext>
            </p:extLst>
          </p:nvPr>
        </p:nvGraphicFramePr>
        <p:xfrm>
          <a:off x="7859269" y="512725"/>
          <a:ext cx="4256531" cy="1159928"/>
        </p:xfrm>
        <a:graphic>
          <a:graphicData uri="http://schemas.openxmlformats.org/drawingml/2006/table">
            <a:tbl>
              <a:tblPr>
                <a:tableStyleId>{5C22544A-7EE6-4342-B048-85BDC9FD1C3A}</a:tableStyleId>
              </a:tblPr>
              <a:tblGrid>
                <a:gridCol w="562881">
                  <a:extLst>
                    <a:ext uri="{9D8B030D-6E8A-4147-A177-3AD203B41FA5}">
                      <a16:colId xmlns:a16="http://schemas.microsoft.com/office/drawing/2014/main" val="2952049483"/>
                    </a:ext>
                  </a:extLst>
                </a:gridCol>
                <a:gridCol w="472492">
                  <a:extLst>
                    <a:ext uri="{9D8B030D-6E8A-4147-A177-3AD203B41FA5}">
                      <a16:colId xmlns:a16="http://schemas.microsoft.com/office/drawing/2014/main" val="2179363834"/>
                    </a:ext>
                  </a:extLst>
                </a:gridCol>
                <a:gridCol w="1725621">
                  <a:extLst>
                    <a:ext uri="{9D8B030D-6E8A-4147-A177-3AD203B41FA5}">
                      <a16:colId xmlns:a16="http://schemas.microsoft.com/office/drawing/2014/main" val="3125690320"/>
                    </a:ext>
                  </a:extLst>
                </a:gridCol>
                <a:gridCol w="509469">
                  <a:extLst>
                    <a:ext uri="{9D8B030D-6E8A-4147-A177-3AD203B41FA5}">
                      <a16:colId xmlns:a16="http://schemas.microsoft.com/office/drawing/2014/main" val="3641199084"/>
                    </a:ext>
                  </a:extLst>
                </a:gridCol>
                <a:gridCol w="682031">
                  <a:extLst>
                    <a:ext uri="{9D8B030D-6E8A-4147-A177-3AD203B41FA5}">
                      <a16:colId xmlns:a16="http://schemas.microsoft.com/office/drawing/2014/main" val="1659369585"/>
                    </a:ext>
                  </a:extLst>
                </a:gridCol>
                <a:gridCol w="304037">
                  <a:extLst>
                    <a:ext uri="{9D8B030D-6E8A-4147-A177-3AD203B41FA5}">
                      <a16:colId xmlns:a16="http://schemas.microsoft.com/office/drawing/2014/main" val="2415255976"/>
                    </a:ext>
                  </a:extLst>
                </a:gridCol>
              </a:tblGrid>
              <a:tr h="18077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3 or higher</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0601752"/>
                  </a:ext>
                </a:extLst>
              </a:tr>
              <a:tr h="2560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3 or higher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5076586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199</a:t>
                      </a:r>
                    </a:p>
                  </a:txBody>
                  <a:tcPr marL="9525" marR="9525" marT="9525" marB="0" anchor="ctr"/>
                </a:tc>
                <a:extLst>
                  <a:ext uri="{0D108BD9-81ED-4DB2-BD59-A6C34878D82A}">
                    <a16:rowId xmlns:a16="http://schemas.microsoft.com/office/drawing/2014/main" val="4077965995"/>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a:t>
                      </a:r>
                    </a:p>
                  </a:txBody>
                  <a:tcPr marL="9525" marR="9525" marT="9525" marB="0" anchor="ctr"/>
                </a:tc>
                <a:extLst>
                  <a:ext uri="{0D108BD9-81ED-4DB2-BD59-A6C34878D82A}">
                    <a16:rowId xmlns:a16="http://schemas.microsoft.com/office/drawing/2014/main" val="53713007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18456916"/>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800203359"/>
                  </a:ext>
                </a:extLst>
              </a:tr>
            </a:tbl>
          </a:graphicData>
        </a:graphic>
      </p:graphicFrame>
    </p:spTree>
    <p:extLst>
      <p:ext uri="{BB962C8B-B14F-4D97-AF65-F5344CB8AC3E}">
        <p14:creationId xmlns:p14="http://schemas.microsoft.com/office/powerpoint/2010/main" val="1051509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F6A980C2-1926-CDF6-6B55-FE1D6A74AD3E}"/>
              </a:ext>
            </a:extLst>
          </p:cNvPr>
          <p:cNvGraphicFramePr>
            <a:graphicFrameLocks noGrp="1"/>
          </p:cNvGraphicFramePr>
          <p:nvPr>
            <p:extLst>
              <p:ext uri="{D42A27DB-BD31-4B8C-83A1-F6EECF244321}">
                <p14:modId xmlns:p14="http://schemas.microsoft.com/office/powerpoint/2010/main" val="459447958"/>
              </p:ext>
            </p:extLst>
          </p:nvPr>
        </p:nvGraphicFramePr>
        <p:xfrm>
          <a:off x="8160439" y="367147"/>
          <a:ext cx="3521003" cy="1270635"/>
        </p:xfrm>
        <a:graphic>
          <a:graphicData uri="http://schemas.openxmlformats.org/drawingml/2006/table">
            <a:tbl>
              <a:tblPr>
                <a:tableStyleId>{5C22544A-7EE6-4342-B048-85BDC9FD1C3A}</a:tableStyleId>
              </a:tblPr>
              <a:tblGrid>
                <a:gridCol w="465316">
                  <a:extLst>
                    <a:ext uri="{9D8B030D-6E8A-4147-A177-3AD203B41FA5}">
                      <a16:colId xmlns:a16="http://schemas.microsoft.com/office/drawing/2014/main" val="2681318883"/>
                    </a:ext>
                  </a:extLst>
                </a:gridCol>
                <a:gridCol w="390593">
                  <a:extLst>
                    <a:ext uri="{9D8B030D-6E8A-4147-A177-3AD203B41FA5}">
                      <a16:colId xmlns:a16="http://schemas.microsoft.com/office/drawing/2014/main" val="3528155668"/>
                    </a:ext>
                  </a:extLst>
                </a:gridCol>
                <a:gridCol w="1426516">
                  <a:extLst>
                    <a:ext uri="{9D8B030D-6E8A-4147-A177-3AD203B41FA5}">
                      <a16:colId xmlns:a16="http://schemas.microsoft.com/office/drawing/2014/main" val="756726131"/>
                    </a:ext>
                  </a:extLst>
                </a:gridCol>
                <a:gridCol w="421162">
                  <a:extLst>
                    <a:ext uri="{9D8B030D-6E8A-4147-A177-3AD203B41FA5}">
                      <a16:colId xmlns:a16="http://schemas.microsoft.com/office/drawing/2014/main" val="2547648989"/>
                    </a:ext>
                  </a:extLst>
                </a:gridCol>
                <a:gridCol w="563813">
                  <a:extLst>
                    <a:ext uri="{9D8B030D-6E8A-4147-A177-3AD203B41FA5}">
                      <a16:colId xmlns:a16="http://schemas.microsoft.com/office/drawing/2014/main" val="1206526554"/>
                    </a:ext>
                  </a:extLst>
                </a:gridCol>
                <a:gridCol w="253603">
                  <a:extLst>
                    <a:ext uri="{9D8B030D-6E8A-4147-A177-3AD203B41FA5}">
                      <a16:colId xmlns:a16="http://schemas.microsoft.com/office/drawing/2014/main" val="4154221007"/>
                    </a:ext>
                  </a:extLst>
                </a:gridCol>
              </a:tblGrid>
              <a:tr h="209550">
                <a:tc gridSpan="5">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7304544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4715388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1743</a:t>
                      </a:r>
                    </a:p>
                  </a:txBody>
                  <a:tcPr marL="9525" marR="9525" marT="9525" marB="0" anchor="ctr"/>
                </a:tc>
                <a:extLst>
                  <a:ext uri="{0D108BD9-81ED-4DB2-BD59-A6C34878D82A}">
                    <a16:rowId xmlns:a16="http://schemas.microsoft.com/office/drawing/2014/main" val="24786761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2409</a:t>
                      </a:r>
                    </a:p>
                  </a:txBody>
                  <a:tcPr marL="9525" marR="9525" marT="9525" marB="0" anchor="ctr"/>
                </a:tc>
                <a:extLst>
                  <a:ext uri="{0D108BD9-81ED-4DB2-BD59-A6C34878D82A}">
                    <a16:rowId xmlns:a16="http://schemas.microsoft.com/office/drawing/2014/main" val="410756839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960287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104935979"/>
                  </a:ext>
                </a:extLst>
              </a:tr>
            </a:tbl>
          </a:graphicData>
        </a:graphic>
      </p:graphicFrame>
    </p:spTree>
    <p:extLst>
      <p:ext uri="{BB962C8B-B14F-4D97-AF65-F5344CB8AC3E}">
        <p14:creationId xmlns:p14="http://schemas.microsoft.com/office/powerpoint/2010/main" val="322133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0B60CF68-A8C4-FBDE-224C-BCA73210F9DD}"/>
              </a:ext>
            </a:extLst>
          </p:cNvPr>
          <p:cNvGraphicFramePr>
            <a:graphicFrameLocks noGrp="1"/>
          </p:cNvGraphicFramePr>
          <p:nvPr>
            <p:extLst>
              <p:ext uri="{D42A27DB-BD31-4B8C-83A1-F6EECF244321}">
                <p14:modId xmlns:p14="http://schemas.microsoft.com/office/powerpoint/2010/main" val="3045527795"/>
              </p:ext>
            </p:extLst>
          </p:nvPr>
        </p:nvGraphicFramePr>
        <p:xfrm>
          <a:off x="7315199" y="386396"/>
          <a:ext cx="4216398" cy="1270635"/>
        </p:xfrm>
        <a:graphic>
          <a:graphicData uri="http://schemas.openxmlformats.org/drawingml/2006/table">
            <a:tbl>
              <a:tblPr>
                <a:tableStyleId>{5C22544A-7EE6-4342-B048-85BDC9FD1C3A}</a:tableStyleId>
              </a:tblPr>
              <a:tblGrid>
                <a:gridCol w="557215">
                  <a:extLst>
                    <a:ext uri="{9D8B030D-6E8A-4147-A177-3AD203B41FA5}">
                      <a16:colId xmlns:a16="http://schemas.microsoft.com/office/drawing/2014/main" val="1256908794"/>
                    </a:ext>
                  </a:extLst>
                </a:gridCol>
                <a:gridCol w="467735">
                  <a:extLst>
                    <a:ext uri="{9D8B030D-6E8A-4147-A177-3AD203B41FA5}">
                      <a16:colId xmlns:a16="http://schemas.microsoft.com/office/drawing/2014/main" val="691791863"/>
                    </a:ext>
                  </a:extLst>
                </a:gridCol>
                <a:gridCol w="1708252">
                  <a:extLst>
                    <a:ext uri="{9D8B030D-6E8A-4147-A177-3AD203B41FA5}">
                      <a16:colId xmlns:a16="http://schemas.microsoft.com/office/drawing/2014/main" val="2690979240"/>
                    </a:ext>
                  </a:extLst>
                </a:gridCol>
                <a:gridCol w="504341">
                  <a:extLst>
                    <a:ext uri="{9D8B030D-6E8A-4147-A177-3AD203B41FA5}">
                      <a16:colId xmlns:a16="http://schemas.microsoft.com/office/drawing/2014/main" val="1285924133"/>
                    </a:ext>
                  </a:extLst>
                </a:gridCol>
                <a:gridCol w="675166">
                  <a:extLst>
                    <a:ext uri="{9D8B030D-6E8A-4147-A177-3AD203B41FA5}">
                      <a16:colId xmlns:a16="http://schemas.microsoft.com/office/drawing/2014/main" val="10978501"/>
                    </a:ext>
                  </a:extLst>
                </a:gridCol>
                <a:gridCol w="303689">
                  <a:extLst>
                    <a:ext uri="{9D8B030D-6E8A-4147-A177-3AD203B41FA5}">
                      <a16:colId xmlns:a16="http://schemas.microsoft.com/office/drawing/2014/main" val="3551973493"/>
                    </a:ext>
                  </a:extLst>
                </a:gridCol>
              </a:tblGrid>
              <a:tr h="209550">
                <a:tc gridSpan="5">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5</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3802101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5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3357052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525" marR="9525" marT="9525" marB="0" anchor="ctr"/>
                </a:tc>
                <a:extLst>
                  <a:ext uri="{0D108BD9-81ED-4DB2-BD59-A6C34878D82A}">
                    <a16:rowId xmlns:a16="http://schemas.microsoft.com/office/drawing/2014/main" val="269287402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extLst>
                  <a:ext uri="{0D108BD9-81ED-4DB2-BD59-A6C34878D82A}">
                    <a16:rowId xmlns:a16="http://schemas.microsoft.com/office/drawing/2014/main" val="16005607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6096103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33140001"/>
                  </a:ext>
                </a:extLst>
              </a:tr>
            </a:tbl>
          </a:graphicData>
        </a:graphic>
      </p:graphicFrame>
    </p:spTree>
    <p:extLst>
      <p:ext uri="{BB962C8B-B14F-4D97-AF65-F5344CB8AC3E}">
        <p14:creationId xmlns:p14="http://schemas.microsoft.com/office/powerpoint/2010/main" val="2822855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2021 / Total HS students CHI 2022</a:t>
            </a:r>
          </a:p>
          <a:p>
            <a:r>
              <a:rPr lang="en-US" altLang="zh-CN" sz="1800" dirty="0">
                <a:solidFill>
                  <a:srgbClr val="4A4A4A"/>
                </a:solidFill>
                <a:latin typeface="ITC Officina Sans Std Book" panose="020B0506040203020204" pitchFamily="34" charset="0"/>
              </a:rPr>
              <a:t>Vs. AP CS enrollment US 2021/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C68B05A-F50F-3406-FD20-BC6F7035A437}"/>
              </a:ext>
            </a:extLst>
          </p:cNvPr>
          <p:cNvGraphicFramePr>
            <a:graphicFrameLocks noGrp="1"/>
          </p:cNvGraphicFramePr>
          <p:nvPr>
            <p:extLst>
              <p:ext uri="{D42A27DB-BD31-4B8C-83A1-F6EECF244321}">
                <p14:modId xmlns:p14="http://schemas.microsoft.com/office/powerpoint/2010/main" val="3030939"/>
              </p:ext>
            </p:extLst>
          </p:nvPr>
        </p:nvGraphicFramePr>
        <p:xfrm>
          <a:off x="6095999" y="367147"/>
          <a:ext cx="4647176" cy="1270635"/>
        </p:xfrm>
        <a:graphic>
          <a:graphicData uri="http://schemas.openxmlformats.org/drawingml/2006/table">
            <a:tbl>
              <a:tblPr>
                <a:tableStyleId>{5C22544A-7EE6-4342-B048-85BDC9FD1C3A}</a:tableStyleId>
              </a:tblPr>
              <a:tblGrid>
                <a:gridCol w="614539">
                  <a:extLst>
                    <a:ext uri="{9D8B030D-6E8A-4147-A177-3AD203B41FA5}">
                      <a16:colId xmlns:a16="http://schemas.microsoft.com/office/drawing/2014/main" val="3641465719"/>
                    </a:ext>
                  </a:extLst>
                </a:gridCol>
                <a:gridCol w="515855">
                  <a:extLst>
                    <a:ext uri="{9D8B030D-6E8A-4147-A177-3AD203B41FA5}">
                      <a16:colId xmlns:a16="http://schemas.microsoft.com/office/drawing/2014/main" val="3394824805"/>
                    </a:ext>
                  </a:extLst>
                </a:gridCol>
                <a:gridCol w="1883990">
                  <a:extLst>
                    <a:ext uri="{9D8B030D-6E8A-4147-A177-3AD203B41FA5}">
                      <a16:colId xmlns:a16="http://schemas.microsoft.com/office/drawing/2014/main" val="3723595723"/>
                    </a:ext>
                  </a:extLst>
                </a:gridCol>
                <a:gridCol w="556226">
                  <a:extLst>
                    <a:ext uri="{9D8B030D-6E8A-4147-A177-3AD203B41FA5}">
                      <a16:colId xmlns:a16="http://schemas.microsoft.com/office/drawing/2014/main" val="993263781"/>
                    </a:ext>
                  </a:extLst>
                </a:gridCol>
                <a:gridCol w="744625">
                  <a:extLst>
                    <a:ext uri="{9D8B030D-6E8A-4147-A177-3AD203B41FA5}">
                      <a16:colId xmlns:a16="http://schemas.microsoft.com/office/drawing/2014/main" val="2588163576"/>
                    </a:ext>
                  </a:extLst>
                </a:gridCol>
                <a:gridCol w="331941">
                  <a:extLst>
                    <a:ext uri="{9D8B030D-6E8A-4147-A177-3AD203B41FA5}">
                      <a16:colId xmlns:a16="http://schemas.microsoft.com/office/drawing/2014/main" val="3736865257"/>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7397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21462286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2660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2251</a:t>
                      </a:r>
                    </a:p>
                  </a:txBody>
                  <a:tcPr marL="9525" marR="9525" marT="9525" marB="0" anchor="ctr"/>
                </a:tc>
                <a:extLst>
                  <a:ext uri="{0D108BD9-81ED-4DB2-BD59-A6C34878D82A}">
                    <a16:rowId xmlns:a16="http://schemas.microsoft.com/office/drawing/2014/main" val="244207454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3663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2638</a:t>
                      </a:r>
                    </a:p>
                  </a:txBody>
                  <a:tcPr marL="9525" marR="9525" marT="9525" marB="0" anchor="ctr"/>
                </a:tc>
                <a:extLst>
                  <a:ext uri="{0D108BD9-81ED-4DB2-BD59-A6C34878D82A}">
                    <a16:rowId xmlns:a16="http://schemas.microsoft.com/office/drawing/2014/main" val="34926163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33572693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282328244"/>
                  </a:ext>
                </a:extLst>
              </a:tr>
            </a:tbl>
          </a:graphicData>
        </a:graphic>
      </p:graphicFrame>
      <p:sp>
        <p:nvSpPr>
          <p:cNvPr id="7" name="Oval 6">
            <a:extLst>
              <a:ext uri="{FF2B5EF4-FFF2-40B4-BE49-F238E27FC236}">
                <a16:creationId xmlns:a16="http://schemas.microsoft.com/office/drawing/2014/main" id="{F12EB8CD-720C-D928-80DB-EC94E735984A}"/>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9686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2021 / Total CPS HS Student IL 2022</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graphicFrame>
        <p:nvGraphicFramePr>
          <p:cNvPr id="2" name="Table 1">
            <a:extLst>
              <a:ext uri="{FF2B5EF4-FFF2-40B4-BE49-F238E27FC236}">
                <a16:creationId xmlns:a16="http://schemas.microsoft.com/office/drawing/2014/main" id="{196CF388-15FE-27E3-03FD-F4B1CEB14546}"/>
              </a:ext>
            </a:extLst>
          </p:cNvPr>
          <p:cNvGraphicFramePr>
            <a:graphicFrameLocks noGrp="1"/>
          </p:cNvGraphicFramePr>
          <p:nvPr>
            <p:extLst>
              <p:ext uri="{D42A27DB-BD31-4B8C-83A1-F6EECF244321}">
                <p14:modId xmlns:p14="http://schemas.microsoft.com/office/powerpoint/2010/main" val="1197659631"/>
              </p:ext>
            </p:extLst>
          </p:nvPr>
        </p:nvGraphicFramePr>
        <p:xfrm>
          <a:off x="8782049" y="386396"/>
          <a:ext cx="3057525" cy="1270635"/>
        </p:xfrm>
        <a:graphic>
          <a:graphicData uri="http://schemas.openxmlformats.org/drawingml/2006/table">
            <a:tbl>
              <a:tblPr>
                <a:tableStyleId>{5C22544A-7EE6-4342-B048-85BDC9FD1C3A}</a:tableStyleId>
              </a:tblPr>
              <a:tblGrid>
                <a:gridCol w="404325">
                  <a:extLst>
                    <a:ext uri="{9D8B030D-6E8A-4147-A177-3AD203B41FA5}">
                      <a16:colId xmlns:a16="http://schemas.microsoft.com/office/drawing/2014/main" val="3877042243"/>
                    </a:ext>
                  </a:extLst>
                </a:gridCol>
                <a:gridCol w="339397">
                  <a:extLst>
                    <a:ext uri="{9D8B030D-6E8A-4147-A177-3AD203B41FA5}">
                      <a16:colId xmlns:a16="http://schemas.microsoft.com/office/drawing/2014/main" val="2294708703"/>
                    </a:ext>
                  </a:extLst>
                </a:gridCol>
                <a:gridCol w="1239537">
                  <a:extLst>
                    <a:ext uri="{9D8B030D-6E8A-4147-A177-3AD203B41FA5}">
                      <a16:colId xmlns:a16="http://schemas.microsoft.com/office/drawing/2014/main" val="1292561931"/>
                    </a:ext>
                  </a:extLst>
                </a:gridCol>
                <a:gridCol w="365959">
                  <a:extLst>
                    <a:ext uri="{9D8B030D-6E8A-4147-A177-3AD203B41FA5}">
                      <a16:colId xmlns:a16="http://schemas.microsoft.com/office/drawing/2014/main" val="3466867063"/>
                    </a:ext>
                  </a:extLst>
                </a:gridCol>
                <a:gridCol w="489912">
                  <a:extLst>
                    <a:ext uri="{9D8B030D-6E8A-4147-A177-3AD203B41FA5}">
                      <a16:colId xmlns:a16="http://schemas.microsoft.com/office/drawing/2014/main" val="1894277226"/>
                    </a:ext>
                  </a:extLst>
                </a:gridCol>
                <a:gridCol w="218395">
                  <a:extLst>
                    <a:ext uri="{9D8B030D-6E8A-4147-A177-3AD203B41FA5}">
                      <a16:colId xmlns:a16="http://schemas.microsoft.com/office/drawing/2014/main" val="2338739725"/>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418724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0062653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2939</a:t>
                      </a:r>
                    </a:p>
                  </a:txBody>
                  <a:tcPr marL="9525" marR="9525" marT="9525" marB="0" anchor="ctr"/>
                </a:tc>
                <a:extLst>
                  <a:ext uri="{0D108BD9-81ED-4DB2-BD59-A6C34878D82A}">
                    <a16:rowId xmlns:a16="http://schemas.microsoft.com/office/drawing/2014/main" val="34475343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26932199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85591956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844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0243700"/>
                  </a:ext>
                </a:extLst>
              </a:tr>
            </a:tbl>
          </a:graphicData>
        </a:graphic>
      </p:graphicFrame>
      <p:sp>
        <p:nvSpPr>
          <p:cNvPr id="7" name="Oval 6">
            <a:extLst>
              <a:ext uri="{FF2B5EF4-FFF2-40B4-BE49-F238E27FC236}">
                <a16:creationId xmlns:a16="http://schemas.microsoft.com/office/drawing/2014/main" id="{34DF5215-DF73-3467-95A3-D224F8928921}"/>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1363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2021 / Total HS Student CHI 2022</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348514991"/>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graphicFrame>
        <p:nvGraphicFramePr>
          <p:cNvPr id="2" name="Table 1">
            <a:extLst>
              <a:ext uri="{FF2B5EF4-FFF2-40B4-BE49-F238E27FC236}">
                <a16:creationId xmlns:a16="http://schemas.microsoft.com/office/drawing/2014/main" id="{F671C13E-0BD5-294F-FE16-4306513F67E7}"/>
              </a:ext>
            </a:extLst>
          </p:cNvPr>
          <p:cNvGraphicFramePr>
            <a:graphicFrameLocks noGrp="1"/>
          </p:cNvGraphicFramePr>
          <p:nvPr>
            <p:extLst>
              <p:ext uri="{D42A27DB-BD31-4B8C-83A1-F6EECF244321}">
                <p14:modId xmlns:p14="http://schemas.microsoft.com/office/powerpoint/2010/main" val="3720959739"/>
              </p:ext>
            </p:extLst>
          </p:nvPr>
        </p:nvGraphicFramePr>
        <p:xfrm>
          <a:off x="669924" y="3731962"/>
          <a:ext cx="3625851" cy="2421186"/>
        </p:xfrm>
        <a:graphic>
          <a:graphicData uri="http://schemas.openxmlformats.org/drawingml/2006/table">
            <a:tbl>
              <a:tblPr>
                <a:tableStyleId>{5C22544A-7EE6-4342-B048-85BDC9FD1C3A}</a:tableStyleId>
              </a:tblPr>
              <a:tblGrid>
                <a:gridCol w="479480">
                  <a:extLst>
                    <a:ext uri="{9D8B030D-6E8A-4147-A177-3AD203B41FA5}">
                      <a16:colId xmlns:a16="http://schemas.microsoft.com/office/drawing/2014/main" val="3938665739"/>
                    </a:ext>
                  </a:extLst>
                </a:gridCol>
                <a:gridCol w="402484">
                  <a:extLst>
                    <a:ext uri="{9D8B030D-6E8A-4147-A177-3AD203B41FA5}">
                      <a16:colId xmlns:a16="http://schemas.microsoft.com/office/drawing/2014/main" val="1139316950"/>
                    </a:ext>
                  </a:extLst>
                </a:gridCol>
                <a:gridCol w="1469940">
                  <a:extLst>
                    <a:ext uri="{9D8B030D-6E8A-4147-A177-3AD203B41FA5}">
                      <a16:colId xmlns:a16="http://schemas.microsoft.com/office/drawing/2014/main" val="2770771148"/>
                    </a:ext>
                  </a:extLst>
                </a:gridCol>
                <a:gridCol w="433982">
                  <a:extLst>
                    <a:ext uri="{9D8B030D-6E8A-4147-A177-3AD203B41FA5}">
                      <a16:colId xmlns:a16="http://schemas.microsoft.com/office/drawing/2014/main" val="208079667"/>
                    </a:ext>
                  </a:extLst>
                </a:gridCol>
                <a:gridCol w="580976">
                  <a:extLst>
                    <a:ext uri="{9D8B030D-6E8A-4147-A177-3AD203B41FA5}">
                      <a16:colId xmlns:a16="http://schemas.microsoft.com/office/drawing/2014/main" val="1264648359"/>
                    </a:ext>
                  </a:extLst>
                </a:gridCol>
                <a:gridCol w="258989">
                  <a:extLst>
                    <a:ext uri="{9D8B030D-6E8A-4147-A177-3AD203B41FA5}">
                      <a16:colId xmlns:a16="http://schemas.microsoft.com/office/drawing/2014/main" val="967417057"/>
                    </a:ext>
                  </a:extLst>
                </a:gridCol>
              </a:tblGrid>
              <a:tr h="40353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interested in Computer Science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462812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interested in Computer Science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34355588"/>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2046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8371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6325</a:t>
                      </a:r>
                    </a:p>
                  </a:txBody>
                  <a:tcPr marL="9525" marR="9525" marT="9525" marB="0" anchor="ctr"/>
                </a:tc>
                <a:extLst>
                  <a:ext uri="{0D108BD9-81ED-4DB2-BD59-A6C34878D82A}">
                    <a16:rowId xmlns:a16="http://schemas.microsoft.com/office/drawing/2014/main" val="451903631"/>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4764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11526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6762</a:t>
                      </a:r>
                    </a:p>
                  </a:txBody>
                  <a:tcPr marL="9525" marR="9525" marT="9525" marB="0" anchor="ctr"/>
                </a:tc>
                <a:extLst>
                  <a:ext uri="{0D108BD9-81ED-4DB2-BD59-A6C34878D82A}">
                    <a16:rowId xmlns:a16="http://schemas.microsoft.com/office/drawing/2014/main" val="73970153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1906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77061062"/>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6616334"/>
                  </a:ext>
                </a:extLst>
              </a:tr>
            </a:tbl>
          </a:graphicData>
        </a:graphic>
      </p:graphicFrame>
      <p:sp>
        <p:nvSpPr>
          <p:cNvPr id="7" name="Oval 6">
            <a:extLst>
              <a:ext uri="{FF2B5EF4-FFF2-40B4-BE49-F238E27FC236}">
                <a16:creationId xmlns:a16="http://schemas.microsoft.com/office/drawing/2014/main" id="{EEAD703F-2516-FCC0-C09C-A7D36CFA512E}"/>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8115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2017 / Total HS students CHI 2022</a:t>
            </a:r>
          </a:p>
          <a:p>
            <a:r>
              <a:rPr lang="en-US" altLang="zh-CN" sz="1800" dirty="0">
                <a:solidFill>
                  <a:srgbClr val="4A4A4A"/>
                </a:solidFill>
                <a:latin typeface="ITC Officina Sans Std Book" panose="020B0506040203020204" pitchFamily="34" charset="0"/>
              </a:rPr>
              <a:t>Vs. Adv. Math enrollment US 2017 /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874B70A7-AF50-F5DE-11F7-3E2CBA36EA43}"/>
              </a:ext>
            </a:extLst>
          </p:cNvPr>
          <p:cNvGraphicFramePr>
            <a:graphicFrameLocks noGrp="1"/>
          </p:cNvGraphicFramePr>
          <p:nvPr>
            <p:extLst>
              <p:ext uri="{D42A27DB-BD31-4B8C-83A1-F6EECF244321}">
                <p14:modId xmlns:p14="http://schemas.microsoft.com/office/powerpoint/2010/main" val="4161768771"/>
              </p:ext>
            </p:extLst>
          </p:nvPr>
        </p:nvGraphicFramePr>
        <p:xfrm>
          <a:off x="7743825" y="457200"/>
          <a:ext cx="3867150" cy="1466850"/>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3901727842"/>
                    </a:ext>
                  </a:extLst>
                </a:gridCol>
                <a:gridCol w="429269">
                  <a:extLst>
                    <a:ext uri="{9D8B030D-6E8A-4147-A177-3AD203B41FA5}">
                      <a16:colId xmlns:a16="http://schemas.microsoft.com/office/drawing/2014/main" val="3285870567"/>
                    </a:ext>
                  </a:extLst>
                </a:gridCol>
                <a:gridCol w="1567764">
                  <a:extLst>
                    <a:ext uri="{9D8B030D-6E8A-4147-A177-3AD203B41FA5}">
                      <a16:colId xmlns:a16="http://schemas.microsoft.com/office/drawing/2014/main" val="989287129"/>
                    </a:ext>
                  </a:extLst>
                </a:gridCol>
                <a:gridCol w="462863">
                  <a:extLst>
                    <a:ext uri="{9D8B030D-6E8A-4147-A177-3AD203B41FA5}">
                      <a16:colId xmlns:a16="http://schemas.microsoft.com/office/drawing/2014/main" val="3332423529"/>
                    </a:ext>
                  </a:extLst>
                </a:gridCol>
                <a:gridCol w="619640">
                  <a:extLst>
                    <a:ext uri="{9D8B030D-6E8A-4147-A177-3AD203B41FA5}">
                      <a16:colId xmlns:a16="http://schemas.microsoft.com/office/drawing/2014/main" val="3026267333"/>
                    </a:ext>
                  </a:extLst>
                </a:gridCol>
                <a:gridCol w="276225">
                  <a:extLst>
                    <a:ext uri="{9D8B030D-6E8A-4147-A177-3AD203B41FA5}">
                      <a16:colId xmlns:a16="http://schemas.microsoft.com/office/drawing/2014/main" val="190113881"/>
                    </a:ext>
                  </a:extLst>
                </a:gridCol>
              </a:tblGrid>
              <a:tr h="244475">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enrolled into an advanced math course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686836"/>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an Advanced Math Course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19471953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15179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4241</a:t>
                      </a:r>
                    </a:p>
                  </a:txBody>
                  <a:tcPr marL="9525" marR="9525" marT="9525" marB="0" anchor="ctr"/>
                </a:tc>
                <a:extLst>
                  <a:ext uri="{0D108BD9-81ED-4DB2-BD59-A6C34878D82A}">
                    <a16:rowId xmlns:a16="http://schemas.microsoft.com/office/drawing/2014/main" val="8662529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5635</a:t>
                      </a:r>
                    </a:p>
                  </a:txBody>
                  <a:tcPr marL="9525" marR="9525" marT="9525" marB="0" anchor="ctr"/>
                </a:tc>
                <a:extLst>
                  <a:ext uri="{0D108BD9-81ED-4DB2-BD59-A6C34878D82A}">
                    <a16:rowId xmlns:a16="http://schemas.microsoft.com/office/drawing/2014/main" val="171655116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2983073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191350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EF04E0C-BCCD-4A76-9E00-B4987971A799}"/>
                  </a:ext>
                </a:extLst>
              </p14:cNvPr>
              <p14:cNvContentPartPr/>
              <p14:nvPr/>
            </p14:nvContentPartPr>
            <p14:xfrm>
              <a:off x="8936610" y="4738190"/>
              <a:ext cx="23040" cy="25560"/>
            </p14:xfrm>
          </p:contentPart>
        </mc:Choice>
        <mc:Fallback xmlns="">
          <p:pic>
            <p:nvPicPr>
              <p:cNvPr id="10" name="Ink 9">
                <a:extLst>
                  <a:ext uri="{FF2B5EF4-FFF2-40B4-BE49-F238E27FC236}">
                    <a16:creationId xmlns:a16="http://schemas.microsoft.com/office/drawing/2014/main" id="{EEF04E0C-BCCD-4A76-9E00-B4987971A799}"/>
                  </a:ext>
                </a:extLst>
              </p:cNvPr>
              <p:cNvPicPr/>
              <p:nvPr/>
            </p:nvPicPr>
            <p:blipFill>
              <a:blip r:embed="rId10"/>
              <a:stretch>
                <a:fillRect/>
              </a:stretch>
            </p:blipFill>
            <p:spPr>
              <a:xfrm>
                <a:off x="8927610" y="4729190"/>
                <a:ext cx="40680" cy="43200"/>
              </a:xfrm>
              <a:prstGeom prst="rect">
                <a:avLst/>
              </a:prstGeom>
            </p:spPr>
          </p:pic>
        </mc:Fallback>
      </mc:AlternateContent>
      <p:sp>
        <p:nvSpPr>
          <p:cNvPr id="11" name="Oval 10">
            <a:extLst>
              <a:ext uri="{FF2B5EF4-FFF2-40B4-BE49-F238E27FC236}">
                <a16:creationId xmlns:a16="http://schemas.microsoft.com/office/drawing/2014/main" id="{E3C27FD4-C389-24DA-F02D-41AC392A01E7}"/>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7477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2.1.3 College</a:t>
            </a:r>
          </a:p>
        </p:txBody>
      </p:sp>
    </p:spTree>
    <p:extLst>
      <p:ext uri="{BB962C8B-B14F-4D97-AF65-F5344CB8AC3E}">
        <p14:creationId xmlns:p14="http://schemas.microsoft.com/office/powerpoint/2010/main" val="4156882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Total CS Enrollment IL 2021</a:t>
            </a:r>
          </a:p>
          <a:p>
            <a:r>
              <a:rPr lang="en-US" altLang="zh-CN" sz="1800" dirty="0">
                <a:solidFill>
                  <a:srgbClr val="4A4A4A"/>
                </a:solidFill>
                <a:latin typeface="ITC Officina Sans Std Book" panose="020B0506040203020204" pitchFamily="34" charset="0"/>
              </a:rPr>
              <a:t>Vs. CS Conferral US 2021/ Total CS Enrollment US 2021</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F50373-2A46-E062-0546-9CEFD277D0BA}"/>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in Illinois, the number of students who obtain a diploma in CS is less than 1/3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number of Hispanic and Black students who obtain a diploma in CS is around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Around 1 out of 5 Black and Hispanic students at the universities of Illinois who enrolled in the CS program drop off.</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DBA9A8E-745D-2726-3C68-D4EA8CCE0074}"/>
              </a:ext>
            </a:extLst>
          </p:cNvPr>
          <p:cNvGraphicFramePr>
            <a:graphicFrameLocks noGrp="1"/>
          </p:cNvGraphicFramePr>
          <p:nvPr>
            <p:extLst>
              <p:ext uri="{D42A27DB-BD31-4B8C-83A1-F6EECF244321}">
                <p14:modId xmlns:p14="http://schemas.microsoft.com/office/powerpoint/2010/main" val="2877264289"/>
              </p:ext>
            </p:extLst>
          </p:nvPr>
        </p:nvGraphicFramePr>
        <p:xfrm>
          <a:off x="581026" y="5258809"/>
          <a:ext cx="3714749" cy="1154116"/>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410228742"/>
                    </a:ext>
                  </a:extLst>
                </a:gridCol>
                <a:gridCol w="386253">
                  <a:extLst>
                    <a:ext uri="{9D8B030D-6E8A-4147-A177-3AD203B41FA5}">
                      <a16:colId xmlns:a16="http://schemas.microsoft.com/office/drawing/2014/main" val="1879069959"/>
                    </a:ext>
                  </a:extLst>
                </a:gridCol>
                <a:gridCol w="1645775">
                  <a:extLst>
                    <a:ext uri="{9D8B030D-6E8A-4147-A177-3AD203B41FA5}">
                      <a16:colId xmlns:a16="http://schemas.microsoft.com/office/drawing/2014/main" val="2663385910"/>
                    </a:ext>
                  </a:extLst>
                </a:gridCol>
                <a:gridCol w="416482">
                  <a:extLst>
                    <a:ext uri="{9D8B030D-6E8A-4147-A177-3AD203B41FA5}">
                      <a16:colId xmlns:a16="http://schemas.microsoft.com/office/drawing/2014/main" val="3073228117"/>
                    </a:ext>
                  </a:extLst>
                </a:gridCol>
                <a:gridCol w="557548">
                  <a:extLst>
                    <a:ext uri="{9D8B030D-6E8A-4147-A177-3AD203B41FA5}">
                      <a16:colId xmlns:a16="http://schemas.microsoft.com/office/drawing/2014/main" val="1908709351"/>
                    </a:ext>
                  </a:extLst>
                </a:gridCol>
                <a:gridCol w="248546">
                  <a:extLst>
                    <a:ext uri="{9D8B030D-6E8A-4147-A177-3AD203B41FA5}">
                      <a16:colId xmlns:a16="http://schemas.microsoft.com/office/drawing/2014/main" val="1457850216"/>
                    </a:ext>
                  </a:extLst>
                </a:gridCol>
              </a:tblGrid>
              <a:tr h="186253">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84527128"/>
                  </a:ext>
                </a:extLst>
              </a:tr>
              <a:tr h="21072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154868375"/>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a:t>
                      </a:r>
                    </a:p>
                  </a:txBody>
                  <a:tcPr marL="9491" marR="9491" marT="9491" marB="0" anchor="ctr"/>
                </a:tc>
                <a:extLst>
                  <a:ext uri="{0D108BD9-81ED-4DB2-BD59-A6C34878D82A}">
                    <a16:rowId xmlns:a16="http://schemas.microsoft.com/office/drawing/2014/main" val="3530559983"/>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2134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126</a:t>
                      </a:r>
                    </a:p>
                  </a:txBody>
                  <a:tcPr marL="9491" marR="9491" marT="9491" marB="0" anchor="ctr"/>
                </a:tc>
                <a:extLst>
                  <a:ext uri="{0D108BD9-81ED-4DB2-BD59-A6C34878D82A}">
                    <a16:rowId xmlns:a16="http://schemas.microsoft.com/office/drawing/2014/main" val="638774432"/>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4752976"/>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1663413686"/>
                  </a:ext>
                </a:extLst>
              </a:tr>
            </a:tbl>
          </a:graphicData>
        </a:graphic>
      </p:graphicFrame>
    </p:spTree>
    <p:extLst>
      <p:ext uri="{BB962C8B-B14F-4D97-AF65-F5344CB8AC3E}">
        <p14:creationId xmlns:p14="http://schemas.microsoft.com/office/powerpoint/2010/main" val="1050237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 Total Degree Conferral IL 2020</a:t>
            </a:r>
          </a:p>
          <a:p>
            <a:r>
              <a:rPr lang="en-US" altLang="zh-CN" sz="1800" dirty="0">
                <a:solidFill>
                  <a:srgbClr val="4A4A4A"/>
                </a:solidFill>
                <a:latin typeface="ITC Officina Sans Std Book" panose="020B0506040203020204" pitchFamily="34" charset="0"/>
              </a:rPr>
              <a:t>Vs. CS Conferral US 2021 / Total Degree Conferral US 2021</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CB3E4FA-2B9A-DA19-EF50-20AD7645CC1E}"/>
              </a:ext>
            </a:extLst>
          </p:cNvPr>
          <p:cNvSpPr txBox="1"/>
          <p:nvPr/>
        </p:nvSpPr>
        <p:spPr>
          <a:xfrm>
            <a:off x="581025" y="2190749"/>
            <a:ext cx="3714750" cy="267765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13 out of 100 Asian graduates are CS majors, the ratio is 3 out of 100 for other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Hispanic and Black students who obtained a CS diploma is similar to that of White students but massively lower than Asian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A9891937-6D37-E1A3-E156-2823AF80EA6F}"/>
              </a:ext>
            </a:extLst>
          </p:cNvPr>
          <p:cNvGraphicFramePr>
            <a:graphicFrameLocks noGrp="1"/>
          </p:cNvGraphicFramePr>
          <p:nvPr>
            <p:extLst>
              <p:ext uri="{D42A27DB-BD31-4B8C-83A1-F6EECF244321}">
                <p14:modId xmlns:p14="http://schemas.microsoft.com/office/powerpoint/2010/main" val="1530044792"/>
              </p:ext>
            </p:extLst>
          </p:nvPr>
        </p:nvGraphicFramePr>
        <p:xfrm>
          <a:off x="581025" y="4868405"/>
          <a:ext cx="3952874" cy="1214096"/>
        </p:xfrm>
        <a:graphic>
          <a:graphicData uri="http://schemas.openxmlformats.org/drawingml/2006/table">
            <a:tbl>
              <a:tblPr>
                <a:tableStyleId>{5C22544A-7EE6-4342-B048-85BDC9FD1C3A}</a:tableStyleId>
              </a:tblPr>
              <a:tblGrid>
                <a:gridCol w="489642">
                  <a:extLst>
                    <a:ext uri="{9D8B030D-6E8A-4147-A177-3AD203B41FA5}">
                      <a16:colId xmlns:a16="http://schemas.microsoft.com/office/drawing/2014/main" val="285331353"/>
                    </a:ext>
                  </a:extLst>
                </a:gridCol>
                <a:gridCol w="411013">
                  <a:extLst>
                    <a:ext uri="{9D8B030D-6E8A-4147-A177-3AD203B41FA5}">
                      <a16:colId xmlns:a16="http://schemas.microsoft.com/office/drawing/2014/main" val="2225279576"/>
                    </a:ext>
                  </a:extLst>
                </a:gridCol>
                <a:gridCol w="1751274">
                  <a:extLst>
                    <a:ext uri="{9D8B030D-6E8A-4147-A177-3AD203B41FA5}">
                      <a16:colId xmlns:a16="http://schemas.microsoft.com/office/drawing/2014/main" val="997220152"/>
                    </a:ext>
                  </a:extLst>
                </a:gridCol>
                <a:gridCol w="443179">
                  <a:extLst>
                    <a:ext uri="{9D8B030D-6E8A-4147-A177-3AD203B41FA5}">
                      <a16:colId xmlns:a16="http://schemas.microsoft.com/office/drawing/2014/main" val="113210314"/>
                    </a:ext>
                  </a:extLst>
                </a:gridCol>
                <a:gridCol w="593288">
                  <a:extLst>
                    <a:ext uri="{9D8B030D-6E8A-4147-A177-3AD203B41FA5}">
                      <a16:colId xmlns:a16="http://schemas.microsoft.com/office/drawing/2014/main" val="2066308062"/>
                    </a:ext>
                  </a:extLst>
                </a:gridCol>
                <a:gridCol w="264478">
                  <a:extLst>
                    <a:ext uri="{9D8B030D-6E8A-4147-A177-3AD203B41FA5}">
                      <a16:colId xmlns:a16="http://schemas.microsoft.com/office/drawing/2014/main" val="1099483423"/>
                    </a:ext>
                  </a:extLst>
                </a:gridCol>
              </a:tblGrid>
              <a:tr h="198249">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029803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2779322863"/>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6102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320</a:t>
                      </a:r>
                    </a:p>
                  </a:txBody>
                  <a:tcPr marL="9491" marR="9491" marT="9491" marB="0" anchor="ctr"/>
                </a:tc>
                <a:extLst>
                  <a:ext uri="{0D108BD9-81ED-4DB2-BD59-A6C34878D82A}">
                    <a16:rowId xmlns:a16="http://schemas.microsoft.com/office/drawing/2014/main" val="1668554568"/>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11594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528</a:t>
                      </a:r>
                    </a:p>
                  </a:txBody>
                  <a:tcPr marL="9491" marR="9491" marT="9491" marB="0" anchor="ctr"/>
                </a:tc>
                <a:extLst>
                  <a:ext uri="{0D108BD9-81ED-4DB2-BD59-A6C34878D82A}">
                    <a16:rowId xmlns:a16="http://schemas.microsoft.com/office/drawing/2014/main" val="258125862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920778341"/>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23594692"/>
                  </a:ext>
                </a:extLst>
              </a:tr>
            </a:tbl>
          </a:graphicData>
        </a:graphic>
      </p:graphicFrame>
      <p:sp>
        <p:nvSpPr>
          <p:cNvPr id="8" name="Oval 7">
            <a:extLst>
              <a:ext uri="{FF2B5EF4-FFF2-40B4-BE49-F238E27FC236}">
                <a16:creationId xmlns:a16="http://schemas.microsoft.com/office/drawing/2014/main" id="{CD123A29-F7D2-938D-7953-0ACB2BD2DDAA}"/>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955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1.1 The Data</a:t>
            </a:r>
          </a:p>
        </p:txBody>
      </p:sp>
    </p:spTree>
    <p:extLst>
      <p:ext uri="{BB962C8B-B14F-4D97-AF65-F5344CB8AC3E}">
        <p14:creationId xmlns:p14="http://schemas.microsoft.com/office/powerpoint/2010/main" val="1113780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2021/ Total Enroll IL 2021</a:t>
            </a:r>
          </a:p>
          <a:p>
            <a:r>
              <a:rPr lang="en-US" altLang="zh-CN" sz="1800" dirty="0">
                <a:solidFill>
                  <a:srgbClr val="4A4A4A"/>
                </a:solidFill>
                <a:latin typeface="ITC Officina Sans Std Book" panose="020B0506040203020204" pitchFamily="34" charset="0"/>
              </a:rPr>
              <a:t>Vs. CS Enroll US 2021/ Total Enroll US 2021</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927598-C879-276F-AEA5-309CB022D1B7}"/>
              </a:ext>
            </a:extLst>
          </p:cNvPr>
          <p:cNvSpPr txBox="1"/>
          <p:nvPr/>
        </p:nvSpPr>
        <p:spPr>
          <a:xfrm>
            <a:off x="581025" y="2190749"/>
            <a:ext cx="3714750" cy="249299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17 out of 100 Asian enroll in a CS program, the ratio is 5 out of 100 for White students, 4 out of 100 for Hispanic students, and 3 out of 100 for black students.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program enrolment rate conferral rates in</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9D14166-398C-F0D9-EB59-EF7AFC4AFF4E}"/>
              </a:ext>
            </a:extLst>
          </p:cNvPr>
          <p:cNvGraphicFramePr>
            <a:graphicFrameLocks noGrp="1"/>
          </p:cNvGraphicFramePr>
          <p:nvPr>
            <p:extLst>
              <p:ext uri="{D42A27DB-BD31-4B8C-83A1-F6EECF244321}">
                <p14:modId xmlns:p14="http://schemas.microsoft.com/office/powerpoint/2010/main" val="626237080"/>
              </p:ext>
            </p:extLst>
          </p:nvPr>
        </p:nvGraphicFramePr>
        <p:xfrm>
          <a:off x="581025" y="4683738"/>
          <a:ext cx="4048124" cy="1508106"/>
        </p:xfrm>
        <a:graphic>
          <a:graphicData uri="http://schemas.openxmlformats.org/drawingml/2006/table">
            <a:tbl>
              <a:tblPr>
                <a:tableStyleId>{5C22544A-7EE6-4342-B048-85BDC9FD1C3A}</a:tableStyleId>
              </a:tblPr>
              <a:tblGrid>
                <a:gridCol w="501440">
                  <a:extLst>
                    <a:ext uri="{9D8B030D-6E8A-4147-A177-3AD203B41FA5}">
                      <a16:colId xmlns:a16="http://schemas.microsoft.com/office/drawing/2014/main" val="3505300978"/>
                    </a:ext>
                  </a:extLst>
                </a:gridCol>
                <a:gridCol w="420917">
                  <a:extLst>
                    <a:ext uri="{9D8B030D-6E8A-4147-A177-3AD203B41FA5}">
                      <a16:colId xmlns:a16="http://schemas.microsoft.com/office/drawing/2014/main" val="3393362545"/>
                    </a:ext>
                  </a:extLst>
                </a:gridCol>
                <a:gridCol w="1793473">
                  <a:extLst>
                    <a:ext uri="{9D8B030D-6E8A-4147-A177-3AD203B41FA5}">
                      <a16:colId xmlns:a16="http://schemas.microsoft.com/office/drawing/2014/main" val="1730791517"/>
                    </a:ext>
                  </a:extLst>
                </a:gridCol>
                <a:gridCol w="453858">
                  <a:extLst>
                    <a:ext uri="{9D8B030D-6E8A-4147-A177-3AD203B41FA5}">
                      <a16:colId xmlns:a16="http://schemas.microsoft.com/office/drawing/2014/main" val="3862831272"/>
                    </a:ext>
                  </a:extLst>
                </a:gridCol>
                <a:gridCol w="607585">
                  <a:extLst>
                    <a:ext uri="{9D8B030D-6E8A-4147-A177-3AD203B41FA5}">
                      <a16:colId xmlns:a16="http://schemas.microsoft.com/office/drawing/2014/main" val="2976705139"/>
                    </a:ext>
                  </a:extLst>
                </a:gridCol>
                <a:gridCol w="270851">
                  <a:extLst>
                    <a:ext uri="{9D8B030D-6E8A-4147-A177-3AD203B41FA5}">
                      <a16:colId xmlns:a16="http://schemas.microsoft.com/office/drawing/2014/main" val="2474169216"/>
                    </a:ext>
                  </a:extLst>
                </a:gridCol>
              </a:tblGrid>
              <a:tr h="25135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288999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86309445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a:t>
                      </a:r>
                    </a:p>
                  </a:txBody>
                  <a:tcPr marL="9491" marR="9491" marT="9491" marB="0" anchor="ctr"/>
                </a:tc>
                <a:extLst>
                  <a:ext uri="{0D108BD9-81ED-4DB2-BD59-A6C34878D82A}">
                    <a16:rowId xmlns:a16="http://schemas.microsoft.com/office/drawing/2014/main" val="3245535241"/>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506</a:t>
                      </a:r>
                    </a:p>
                  </a:txBody>
                  <a:tcPr marL="9491" marR="9491" marT="9491" marB="0" anchor="ctr"/>
                </a:tc>
                <a:extLst>
                  <a:ext uri="{0D108BD9-81ED-4DB2-BD59-A6C34878D82A}">
                    <a16:rowId xmlns:a16="http://schemas.microsoft.com/office/drawing/2014/main" val="783757976"/>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93597235"/>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1838</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805310164"/>
                  </a:ext>
                </a:extLst>
              </a:tr>
            </a:tbl>
          </a:graphicData>
        </a:graphic>
      </p:graphicFrame>
    </p:spTree>
    <p:extLst>
      <p:ext uri="{BB962C8B-B14F-4D97-AF65-F5344CB8AC3E}">
        <p14:creationId xmlns:p14="http://schemas.microsoft.com/office/powerpoint/2010/main" val="3406159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C33762A-38F1-ABBD-AA83-C182ABEF6DB6}"/>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the number of Black and Hispanic students who obtain a diploma in CS is only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three top universities in Illinois have a noticeably lower percentage of CS students who persist and obtain a CS diploma.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averaging 1 out of 5 Black and Hispanic students who enrolled in the CS program drop off.</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913F02FD-815A-7C44-244B-C61A982FF396}"/>
              </a:ext>
            </a:extLst>
          </p:cNvPr>
          <p:cNvGraphicFramePr>
            <a:graphicFrameLocks noGrp="1"/>
          </p:cNvGraphicFramePr>
          <p:nvPr>
            <p:extLst>
              <p:ext uri="{D42A27DB-BD31-4B8C-83A1-F6EECF244321}">
                <p14:modId xmlns:p14="http://schemas.microsoft.com/office/powerpoint/2010/main" val="3624420090"/>
              </p:ext>
            </p:extLst>
          </p:nvPr>
        </p:nvGraphicFramePr>
        <p:xfrm>
          <a:off x="510557" y="5547752"/>
          <a:ext cx="3966192" cy="984791"/>
        </p:xfrm>
        <a:graphic>
          <a:graphicData uri="http://schemas.openxmlformats.org/drawingml/2006/table">
            <a:tbl>
              <a:tblPr>
                <a:tableStyleId>{5C22544A-7EE6-4342-B048-85BDC9FD1C3A}</a:tableStyleId>
              </a:tblPr>
              <a:tblGrid>
                <a:gridCol w="491291">
                  <a:extLst>
                    <a:ext uri="{9D8B030D-6E8A-4147-A177-3AD203B41FA5}">
                      <a16:colId xmlns:a16="http://schemas.microsoft.com/office/drawing/2014/main" val="261380122"/>
                    </a:ext>
                  </a:extLst>
                </a:gridCol>
                <a:gridCol w="412398">
                  <a:extLst>
                    <a:ext uri="{9D8B030D-6E8A-4147-A177-3AD203B41FA5}">
                      <a16:colId xmlns:a16="http://schemas.microsoft.com/office/drawing/2014/main" val="4030981318"/>
                    </a:ext>
                  </a:extLst>
                </a:gridCol>
                <a:gridCol w="1757174">
                  <a:extLst>
                    <a:ext uri="{9D8B030D-6E8A-4147-A177-3AD203B41FA5}">
                      <a16:colId xmlns:a16="http://schemas.microsoft.com/office/drawing/2014/main" val="1185193320"/>
                    </a:ext>
                  </a:extLst>
                </a:gridCol>
                <a:gridCol w="444673">
                  <a:extLst>
                    <a:ext uri="{9D8B030D-6E8A-4147-A177-3AD203B41FA5}">
                      <a16:colId xmlns:a16="http://schemas.microsoft.com/office/drawing/2014/main" val="2041125550"/>
                    </a:ext>
                  </a:extLst>
                </a:gridCol>
                <a:gridCol w="595287">
                  <a:extLst>
                    <a:ext uri="{9D8B030D-6E8A-4147-A177-3AD203B41FA5}">
                      <a16:colId xmlns:a16="http://schemas.microsoft.com/office/drawing/2014/main" val="1531457321"/>
                    </a:ext>
                  </a:extLst>
                </a:gridCol>
                <a:gridCol w="265369">
                  <a:extLst>
                    <a:ext uri="{9D8B030D-6E8A-4147-A177-3AD203B41FA5}">
                      <a16:colId xmlns:a16="http://schemas.microsoft.com/office/drawing/2014/main" val="920863538"/>
                    </a:ext>
                  </a:extLst>
                </a:gridCol>
              </a:tblGrid>
              <a:tr h="1523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60726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83550094"/>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extLst>
                  <a:ext uri="{0D108BD9-81ED-4DB2-BD59-A6C34878D82A}">
                    <a16:rowId xmlns:a16="http://schemas.microsoft.com/office/drawing/2014/main" val="341037942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a:t>
                      </a:r>
                    </a:p>
                  </a:txBody>
                  <a:tcPr marL="9491" marR="9491" marT="9491" marB="0" anchor="ctr"/>
                </a:tc>
                <a:extLst>
                  <a:ext uri="{0D108BD9-81ED-4DB2-BD59-A6C34878D82A}">
                    <a16:rowId xmlns:a16="http://schemas.microsoft.com/office/drawing/2014/main" val="2246452456"/>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23666203"/>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144534832"/>
                  </a:ext>
                </a:extLst>
              </a:tr>
            </a:tbl>
          </a:graphicData>
        </a:graphic>
      </p:graphicFrame>
    </p:spTree>
    <p:extLst>
      <p:ext uri="{BB962C8B-B14F-4D97-AF65-F5344CB8AC3E}">
        <p14:creationId xmlns:p14="http://schemas.microsoft.com/office/powerpoint/2010/main" val="4206913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1793D5-FCA5-49DA-B6E5-08328CBF7152}"/>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16 out of 100 Asian graduates are CS majors, the ratio is 5 out of 100 for Hispanic and white graduates, and 3 out of 100 for black graduates.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degree conferral.</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Black students who obtained a CS diploma is remarkably lower than that of Hispanic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6" name="Table 5">
            <a:extLst>
              <a:ext uri="{FF2B5EF4-FFF2-40B4-BE49-F238E27FC236}">
                <a16:creationId xmlns:a16="http://schemas.microsoft.com/office/drawing/2014/main" id="{F008CC20-F123-A404-153C-1B43ABEBAD11}"/>
              </a:ext>
            </a:extLst>
          </p:cNvPr>
          <p:cNvGraphicFramePr>
            <a:graphicFrameLocks noGrp="1"/>
          </p:cNvGraphicFramePr>
          <p:nvPr>
            <p:extLst>
              <p:ext uri="{D42A27DB-BD31-4B8C-83A1-F6EECF244321}">
                <p14:modId xmlns:p14="http://schemas.microsoft.com/office/powerpoint/2010/main" val="2373571963"/>
              </p:ext>
            </p:extLst>
          </p:nvPr>
        </p:nvGraphicFramePr>
        <p:xfrm>
          <a:off x="581025" y="5276938"/>
          <a:ext cx="3895726" cy="1218406"/>
        </p:xfrm>
        <a:graphic>
          <a:graphicData uri="http://schemas.openxmlformats.org/drawingml/2006/table">
            <a:tbl>
              <a:tblPr>
                <a:tableStyleId>{5C22544A-7EE6-4342-B048-85BDC9FD1C3A}</a:tableStyleId>
              </a:tblPr>
              <a:tblGrid>
                <a:gridCol w="482563">
                  <a:extLst>
                    <a:ext uri="{9D8B030D-6E8A-4147-A177-3AD203B41FA5}">
                      <a16:colId xmlns:a16="http://schemas.microsoft.com/office/drawing/2014/main" val="1291877194"/>
                    </a:ext>
                  </a:extLst>
                </a:gridCol>
                <a:gridCol w="405071">
                  <a:extLst>
                    <a:ext uri="{9D8B030D-6E8A-4147-A177-3AD203B41FA5}">
                      <a16:colId xmlns:a16="http://schemas.microsoft.com/office/drawing/2014/main" val="2687272557"/>
                    </a:ext>
                  </a:extLst>
                </a:gridCol>
                <a:gridCol w="1725954">
                  <a:extLst>
                    <a:ext uri="{9D8B030D-6E8A-4147-A177-3AD203B41FA5}">
                      <a16:colId xmlns:a16="http://schemas.microsoft.com/office/drawing/2014/main" val="511695492"/>
                    </a:ext>
                  </a:extLst>
                </a:gridCol>
                <a:gridCol w="436772">
                  <a:extLst>
                    <a:ext uri="{9D8B030D-6E8A-4147-A177-3AD203B41FA5}">
                      <a16:colId xmlns:a16="http://schemas.microsoft.com/office/drawing/2014/main" val="3790866796"/>
                    </a:ext>
                  </a:extLst>
                </a:gridCol>
                <a:gridCol w="584711">
                  <a:extLst>
                    <a:ext uri="{9D8B030D-6E8A-4147-A177-3AD203B41FA5}">
                      <a16:colId xmlns:a16="http://schemas.microsoft.com/office/drawing/2014/main" val="3726744765"/>
                    </a:ext>
                  </a:extLst>
                </a:gridCol>
                <a:gridCol w="260655">
                  <a:extLst>
                    <a:ext uri="{9D8B030D-6E8A-4147-A177-3AD203B41FA5}">
                      <a16:colId xmlns:a16="http://schemas.microsoft.com/office/drawing/2014/main" val="4266731495"/>
                    </a:ext>
                  </a:extLst>
                </a:gridCol>
              </a:tblGrid>
              <a:tr h="19911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3306868"/>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403327467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111</a:t>
                      </a:r>
                    </a:p>
                  </a:txBody>
                  <a:tcPr marL="9491" marR="9491" marT="9491" marB="0" anchor="ctr"/>
                </a:tc>
                <a:extLst>
                  <a:ext uri="{0D108BD9-81ED-4DB2-BD59-A6C34878D82A}">
                    <a16:rowId xmlns:a16="http://schemas.microsoft.com/office/drawing/2014/main" val="3673961121"/>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491" marR="9491" marT="9491" marB="0" anchor="ctr"/>
                </a:tc>
                <a:extLst>
                  <a:ext uri="{0D108BD9-81ED-4DB2-BD59-A6C34878D82A}">
                    <a16:rowId xmlns:a16="http://schemas.microsoft.com/office/drawing/2014/main" val="113974846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991670433"/>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401787002"/>
                  </a:ext>
                </a:extLst>
              </a:tr>
            </a:tbl>
          </a:graphicData>
        </a:graphic>
      </p:graphicFrame>
    </p:spTree>
    <p:extLst>
      <p:ext uri="{BB962C8B-B14F-4D97-AF65-F5344CB8AC3E}">
        <p14:creationId xmlns:p14="http://schemas.microsoft.com/office/powerpoint/2010/main" val="293532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2021 / Total Enrollment IL 2022</a:t>
            </a:r>
          </a:p>
          <a:p>
            <a:r>
              <a:rPr lang="en-US" altLang="zh-CN" sz="1800" dirty="0">
                <a:solidFill>
                  <a:srgbClr val="4A4A4A"/>
                </a:solidFill>
                <a:latin typeface="ITC Officina Sans Std Book" panose="020B0506040203020204" pitchFamily="34" charset="0"/>
              </a:rPr>
              <a:t>Vs. CS Enrollment US 2021 / Total Enrollment US 2021</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4017977802"/>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E11B40-962B-A0FC-BE21-36A63836C68F}"/>
              </a:ext>
            </a:extLst>
          </p:cNvPr>
          <p:cNvSpPr txBox="1"/>
          <p:nvPr/>
        </p:nvSpPr>
        <p:spPr>
          <a:xfrm>
            <a:off x="581025" y="2190749"/>
            <a:ext cx="3714750" cy="230832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67 out of 100 Asian high school graduates chose CS major, the ratio is 15 out of 100 for white graduates, 21 out of 100 for Hispanic students, and 13 out of 100 for black graduates.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B5E9C84-EB07-465F-90A4-2917E9D138CC}"/>
              </a:ext>
            </a:extLst>
          </p:cNvPr>
          <p:cNvGraphicFramePr>
            <a:graphicFrameLocks noGrp="1"/>
          </p:cNvGraphicFramePr>
          <p:nvPr>
            <p:extLst>
              <p:ext uri="{D42A27DB-BD31-4B8C-83A1-F6EECF244321}">
                <p14:modId xmlns:p14="http://schemas.microsoft.com/office/powerpoint/2010/main" val="479379380"/>
              </p:ext>
            </p:extLst>
          </p:nvPr>
        </p:nvGraphicFramePr>
        <p:xfrm>
          <a:off x="581026" y="4468760"/>
          <a:ext cx="3714749" cy="1912992"/>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240953006"/>
                    </a:ext>
                  </a:extLst>
                </a:gridCol>
                <a:gridCol w="386253">
                  <a:extLst>
                    <a:ext uri="{9D8B030D-6E8A-4147-A177-3AD203B41FA5}">
                      <a16:colId xmlns:a16="http://schemas.microsoft.com/office/drawing/2014/main" val="1975493792"/>
                    </a:ext>
                  </a:extLst>
                </a:gridCol>
                <a:gridCol w="1645775">
                  <a:extLst>
                    <a:ext uri="{9D8B030D-6E8A-4147-A177-3AD203B41FA5}">
                      <a16:colId xmlns:a16="http://schemas.microsoft.com/office/drawing/2014/main" val="2193060626"/>
                    </a:ext>
                  </a:extLst>
                </a:gridCol>
                <a:gridCol w="416482">
                  <a:extLst>
                    <a:ext uri="{9D8B030D-6E8A-4147-A177-3AD203B41FA5}">
                      <a16:colId xmlns:a16="http://schemas.microsoft.com/office/drawing/2014/main" val="1536647272"/>
                    </a:ext>
                  </a:extLst>
                </a:gridCol>
                <a:gridCol w="557548">
                  <a:extLst>
                    <a:ext uri="{9D8B030D-6E8A-4147-A177-3AD203B41FA5}">
                      <a16:colId xmlns:a16="http://schemas.microsoft.com/office/drawing/2014/main" val="2394784194"/>
                    </a:ext>
                  </a:extLst>
                </a:gridCol>
                <a:gridCol w="248546">
                  <a:extLst>
                    <a:ext uri="{9D8B030D-6E8A-4147-A177-3AD203B41FA5}">
                      <a16:colId xmlns:a16="http://schemas.microsoft.com/office/drawing/2014/main" val="1782884576"/>
                    </a:ext>
                  </a:extLst>
                </a:gridCol>
              </a:tblGrid>
              <a:tr h="318832">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627120"/>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51320322"/>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27966</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1468</a:t>
                      </a:r>
                    </a:p>
                  </a:txBody>
                  <a:tcPr marL="9491" marR="9491" marT="9491" marB="0" anchor="ctr"/>
                </a:tc>
                <a:extLst>
                  <a:ext uri="{0D108BD9-81ED-4DB2-BD59-A6C34878D82A}">
                    <a16:rowId xmlns:a16="http://schemas.microsoft.com/office/drawing/2014/main" val="2996905056"/>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51271</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4640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2487</a:t>
                      </a:r>
                    </a:p>
                  </a:txBody>
                  <a:tcPr marL="9491" marR="9491" marT="9491" marB="0" anchor="ctr"/>
                </a:tc>
                <a:extLst>
                  <a:ext uri="{0D108BD9-81ED-4DB2-BD59-A6C34878D82A}">
                    <a16:rowId xmlns:a16="http://schemas.microsoft.com/office/drawing/2014/main" val="442812637"/>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130509</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5220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16406769"/>
                  </a:ext>
                </a:extLst>
              </a:tr>
              <a:tr h="318832">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23305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3286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58557893"/>
                  </a:ext>
                </a:extLst>
              </a:tr>
            </a:tbl>
          </a:graphicData>
        </a:graphic>
      </p:graphicFrame>
      <p:sp>
        <p:nvSpPr>
          <p:cNvPr id="7" name="Oval 6">
            <a:extLst>
              <a:ext uri="{FF2B5EF4-FFF2-40B4-BE49-F238E27FC236}">
                <a16:creationId xmlns:a16="http://schemas.microsoft.com/office/drawing/2014/main" id="{88D32BF7-5DC6-C4A4-43B2-671B2B41231F}"/>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4852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2021 Total Enrollment IL / High School Graduates IL 2020</a:t>
            </a:r>
          </a:p>
          <a:p>
            <a:r>
              <a:rPr lang="en-US" altLang="zh-CN" sz="1800" dirty="0">
                <a:solidFill>
                  <a:srgbClr val="4A4A4A"/>
                </a:solidFill>
                <a:latin typeface="ITC Officina Sans Std Book" panose="020B0506040203020204" pitchFamily="34" charset="0"/>
              </a:rPr>
              <a:t>Vs. 2021 Total Enrollment US 2021 / High School Graduates US 2022</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3222041828"/>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1B22F0A1-4FF3-F9B9-6C69-0496C0D55991}"/>
              </a:ext>
            </a:extLst>
          </p:cNvPr>
          <p:cNvGraphicFramePr>
            <a:graphicFrameLocks noGrp="1"/>
          </p:cNvGraphicFramePr>
          <p:nvPr>
            <p:extLst>
              <p:ext uri="{D42A27DB-BD31-4B8C-83A1-F6EECF244321}">
                <p14:modId xmlns:p14="http://schemas.microsoft.com/office/powerpoint/2010/main" val="1586668278"/>
              </p:ext>
            </p:extLst>
          </p:nvPr>
        </p:nvGraphicFramePr>
        <p:xfrm>
          <a:off x="510557" y="3969432"/>
          <a:ext cx="3966194" cy="2240868"/>
        </p:xfrm>
        <a:graphic>
          <a:graphicData uri="http://schemas.openxmlformats.org/drawingml/2006/table">
            <a:tbl>
              <a:tblPr>
                <a:tableStyleId>{5C22544A-7EE6-4342-B048-85BDC9FD1C3A}</a:tableStyleId>
              </a:tblPr>
              <a:tblGrid>
                <a:gridCol w="491292">
                  <a:extLst>
                    <a:ext uri="{9D8B030D-6E8A-4147-A177-3AD203B41FA5}">
                      <a16:colId xmlns:a16="http://schemas.microsoft.com/office/drawing/2014/main" val="4090292215"/>
                    </a:ext>
                  </a:extLst>
                </a:gridCol>
                <a:gridCol w="412398">
                  <a:extLst>
                    <a:ext uri="{9D8B030D-6E8A-4147-A177-3AD203B41FA5}">
                      <a16:colId xmlns:a16="http://schemas.microsoft.com/office/drawing/2014/main" val="2347825034"/>
                    </a:ext>
                  </a:extLst>
                </a:gridCol>
                <a:gridCol w="1757175">
                  <a:extLst>
                    <a:ext uri="{9D8B030D-6E8A-4147-A177-3AD203B41FA5}">
                      <a16:colId xmlns:a16="http://schemas.microsoft.com/office/drawing/2014/main" val="1472293396"/>
                    </a:ext>
                  </a:extLst>
                </a:gridCol>
                <a:gridCol w="444673">
                  <a:extLst>
                    <a:ext uri="{9D8B030D-6E8A-4147-A177-3AD203B41FA5}">
                      <a16:colId xmlns:a16="http://schemas.microsoft.com/office/drawing/2014/main" val="3914689295"/>
                    </a:ext>
                  </a:extLst>
                </a:gridCol>
                <a:gridCol w="595287">
                  <a:extLst>
                    <a:ext uri="{9D8B030D-6E8A-4147-A177-3AD203B41FA5}">
                      <a16:colId xmlns:a16="http://schemas.microsoft.com/office/drawing/2014/main" val="2108708373"/>
                    </a:ext>
                  </a:extLst>
                </a:gridCol>
                <a:gridCol w="265369">
                  <a:extLst>
                    <a:ext uri="{9D8B030D-6E8A-4147-A177-3AD203B41FA5}">
                      <a16:colId xmlns:a16="http://schemas.microsoft.com/office/drawing/2014/main" val="1545034911"/>
                    </a:ext>
                  </a:extLst>
                </a:gridCol>
              </a:tblGrid>
              <a:tr h="37347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Immediate College Enrollment Rates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5424792"/>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immediately enrolled into college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719278073"/>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24399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8003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12931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4929</a:t>
                      </a:r>
                    </a:p>
                  </a:txBody>
                  <a:tcPr marL="9491" marR="9491" marT="9491" marB="0" anchor="ctr"/>
                </a:tc>
                <a:extLst>
                  <a:ext uri="{0D108BD9-81ED-4DB2-BD59-A6C34878D82A}">
                    <a16:rowId xmlns:a16="http://schemas.microsoft.com/office/drawing/2014/main" val="336874970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37382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9981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19812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9831</a:t>
                      </a:r>
                    </a:p>
                  </a:txBody>
                  <a:tcPr marL="9491" marR="9491" marT="9491" marB="0" anchor="ctr"/>
                </a:tc>
                <a:extLst>
                  <a:ext uri="{0D108BD9-81ED-4DB2-BD59-A6C34878D82A}">
                    <a16:rowId xmlns:a16="http://schemas.microsoft.com/office/drawing/2014/main" val="936561014"/>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76460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33489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45879768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4860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46747105"/>
                  </a:ext>
                </a:extLst>
              </a:tr>
            </a:tbl>
          </a:graphicData>
        </a:graphic>
      </p:graphicFrame>
      <p:sp>
        <p:nvSpPr>
          <p:cNvPr id="10" name="Oval 9">
            <a:extLst>
              <a:ext uri="{FF2B5EF4-FFF2-40B4-BE49-F238E27FC236}">
                <a16:creationId xmlns:a16="http://schemas.microsoft.com/office/drawing/2014/main" id="{82ACD77D-9A31-38D0-AB13-CD6CEFBB496F}"/>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209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2.1.4 Employment</a:t>
            </a:r>
          </a:p>
        </p:txBody>
      </p:sp>
    </p:spTree>
    <p:extLst>
      <p:ext uri="{BB962C8B-B14F-4D97-AF65-F5344CB8AC3E}">
        <p14:creationId xmlns:p14="http://schemas.microsoft.com/office/powerpoint/2010/main" val="3051527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highlight>
                  <a:srgbClr val="FAFAFA"/>
                </a:highlight>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2021/ Total degree holders MSA 2022</a:t>
            </a:r>
          </a:p>
          <a:p>
            <a:r>
              <a:rPr lang="en-US" altLang="zh-CN" sz="1800" dirty="0">
                <a:solidFill>
                  <a:srgbClr val="4A4A4A"/>
                </a:solidFill>
                <a:latin typeface="ITC Officina Sans Std Book" panose="020B0506040203020204" pitchFamily="34" charset="0"/>
              </a:rPr>
              <a:t>Vs. Tech job US 2021 / Total degree holders US 2022</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33604076"/>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5B9964-C597-5BDB-BDF9-8E288C6E6A57}"/>
              </a:ext>
            </a:extLst>
          </p:cNvPr>
          <p:cNvSpPr txBox="1"/>
          <p:nvPr/>
        </p:nvSpPr>
        <p:spPr>
          <a:xfrm>
            <a:off x="581025" y="2190749"/>
            <a:ext cx="3714750" cy="378565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the number of tech jobs occupied by Asian workers is 10% of the total number of Asian college graduates. The ratio is 4% for white and Hispanic graduates and 2.5% for black graduates.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ratio of tech job occupations to the number of college graduates in the Metropolitan region of the City of Chicago is slightly lower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Hispanic students have to compete with 100 peer graduates for 4 job opportunities in tech companies, Black students have to compete with 100 peer graduates for 2 job opportunities in tech companies.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27083ECE-4AEB-8831-FDA7-BD0D4D9E54CD}"/>
              </a:ext>
            </a:extLst>
          </p:cNvPr>
          <p:cNvGraphicFramePr>
            <a:graphicFrameLocks noGrp="1"/>
          </p:cNvGraphicFramePr>
          <p:nvPr>
            <p:extLst>
              <p:ext uri="{D42A27DB-BD31-4B8C-83A1-F6EECF244321}">
                <p14:modId xmlns:p14="http://schemas.microsoft.com/office/powerpoint/2010/main" val="2714453612"/>
              </p:ext>
            </p:extLst>
          </p:nvPr>
        </p:nvGraphicFramePr>
        <p:xfrm>
          <a:off x="8439150" y="918580"/>
          <a:ext cx="3307610" cy="1270635"/>
        </p:xfrm>
        <a:graphic>
          <a:graphicData uri="http://schemas.openxmlformats.org/drawingml/2006/table">
            <a:tbl>
              <a:tblPr>
                <a:tableStyleId>{5C22544A-7EE6-4342-B048-85BDC9FD1C3A}</a:tableStyleId>
              </a:tblPr>
              <a:tblGrid>
                <a:gridCol w="446886">
                  <a:extLst>
                    <a:ext uri="{9D8B030D-6E8A-4147-A177-3AD203B41FA5}">
                      <a16:colId xmlns:a16="http://schemas.microsoft.com/office/drawing/2014/main" val="3192765183"/>
                    </a:ext>
                  </a:extLst>
                </a:gridCol>
                <a:gridCol w="375123">
                  <a:extLst>
                    <a:ext uri="{9D8B030D-6E8A-4147-A177-3AD203B41FA5}">
                      <a16:colId xmlns:a16="http://schemas.microsoft.com/office/drawing/2014/main" val="4026617300"/>
                    </a:ext>
                  </a:extLst>
                </a:gridCol>
                <a:gridCol w="1298253">
                  <a:extLst>
                    <a:ext uri="{9D8B030D-6E8A-4147-A177-3AD203B41FA5}">
                      <a16:colId xmlns:a16="http://schemas.microsoft.com/office/drawing/2014/main" val="1489889070"/>
                    </a:ext>
                  </a:extLst>
                </a:gridCol>
                <a:gridCol w="404481">
                  <a:extLst>
                    <a:ext uri="{9D8B030D-6E8A-4147-A177-3AD203B41FA5}">
                      <a16:colId xmlns:a16="http://schemas.microsoft.com/office/drawing/2014/main" val="1810941953"/>
                    </a:ext>
                  </a:extLst>
                </a:gridCol>
                <a:gridCol w="541483">
                  <a:extLst>
                    <a:ext uri="{9D8B030D-6E8A-4147-A177-3AD203B41FA5}">
                      <a16:colId xmlns:a16="http://schemas.microsoft.com/office/drawing/2014/main" val="612240802"/>
                    </a:ext>
                  </a:extLst>
                </a:gridCol>
                <a:gridCol w="241384">
                  <a:extLst>
                    <a:ext uri="{9D8B030D-6E8A-4147-A177-3AD203B41FA5}">
                      <a16:colId xmlns:a16="http://schemas.microsoft.com/office/drawing/2014/main" val="375674847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65977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512017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23471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14713</a:t>
                      </a:r>
                    </a:p>
                  </a:txBody>
                  <a:tcPr marL="9525" marR="9525" marT="9525" marB="0" anchor="ctr"/>
                </a:tc>
                <a:extLst>
                  <a:ext uri="{0D108BD9-81ED-4DB2-BD59-A6C34878D82A}">
                    <a16:rowId xmlns:a16="http://schemas.microsoft.com/office/drawing/2014/main" val="75003328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7920</a:t>
                      </a:r>
                    </a:p>
                  </a:txBody>
                  <a:tcPr marL="9525" marR="9525" marT="9525" marB="0" anchor="ctr"/>
                </a:tc>
                <a:extLst>
                  <a:ext uri="{0D108BD9-81ED-4DB2-BD59-A6C34878D82A}">
                    <a16:rowId xmlns:a16="http://schemas.microsoft.com/office/drawing/2014/main" val="198473785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72285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0718329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33363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946067572"/>
                  </a:ext>
                </a:extLst>
              </a:tr>
            </a:tbl>
          </a:graphicData>
        </a:graphic>
      </p:graphicFrame>
      <p:sp>
        <p:nvSpPr>
          <p:cNvPr id="7" name="Oval 6">
            <a:extLst>
              <a:ext uri="{FF2B5EF4-FFF2-40B4-BE49-F238E27FC236}">
                <a16:creationId xmlns:a16="http://schemas.microsoft.com/office/drawing/2014/main" id="{9E53EA51-23D7-0F5A-9944-94A3C57A4BF2}"/>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9855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TOP3 tech employee demographics</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2021 / Total Tech job MSA 2022</a:t>
            </a:r>
          </a:p>
          <a:p>
            <a:r>
              <a:rPr lang="en-US" altLang="zh-CN" sz="1800" dirty="0">
                <a:solidFill>
                  <a:srgbClr val="4A4A4A"/>
                </a:solidFill>
                <a:latin typeface="ITC Officina Sans Std Book" panose="020B0506040203020204" pitchFamily="34" charset="0"/>
              </a:rPr>
              <a:t>Vs. Top3 Tech job US 2021 / Total Tech job US 2022</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2731794863"/>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926186-6AC0-B48B-5A7A-4500BE45C25C}"/>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out of 1000 Asian workers in tech occupation, 12 of them are computer and information systems managers, computer network architects, or hardware engineers. This ratio is 7 out of 1000 for white and Hispanic workers, and 4 for black workers.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250 black workers can land a top-paid tech job in the Chicago Metropolitan area. That rate for Hispanic workers is 1 out of 150.</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69B8FFBD-D6C1-DFF3-B08C-9C34567DB3A2}"/>
              </a:ext>
            </a:extLst>
          </p:cNvPr>
          <p:cNvGraphicFramePr>
            <a:graphicFrameLocks noGrp="1"/>
          </p:cNvGraphicFramePr>
          <p:nvPr>
            <p:extLst>
              <p:ext uri="{D42A27DB-BD31-4B8C-83A1-F6EECF244321}">
                <p14:modId xmlns:p14="http://schemas.microsoft.com/office/powerpoint/2010/main" val="2124994705"/>
              </p:ext>
            </p:extLst>
          </p:nvPr>
        </p:nvGraphicFramePr>
        <p:xfrm>
          <a:off x="7400922" y="876300"/>
          <a:ext cx="4210053" cy="1317825"/>
        </p:xfrm>
        <a:graphic>
          <a:graphicData uri="http://schemas.openxmlformats.org/drawingml/2006/table">
            <a:tbl>
              <a:tblPr>
                <a:tableStyleId>{5C22544A-7EE6-4342-B048-85BDC9FD1C3A}</a:tableStyleId>
              </a:tblPr>
              <a:tblGrid>
                <a:gridCol w="568814">
                  <a:extLst>
                    <a:ext uri="{9D8B030D-6E8A-4147-A177-3AD203B41FA5}">
                      <a16:colId xmlns:a16="http://schemas.microsoft.com/office/drawing/2014/main" val="444758318"/>
                    </a:ext>
                  </a:extLst>
                </a:gridCol>
                <a:gridCol w="477472">
                  <a:extLst>
                    <a:ext uri="{9D8B030D-6E8A-4147-A177-3AD203B41FA5}">
                      <a16:colId xmlns:a16="http://schemas.microsoft.com/office/drawing/2014/main" val="356475347"/>
                    </a:ext>
                  </a:extLst>
                </a:gridCol>
                <a:gridCol w="1652466">
                  <a:extLst>
                    <a:ext uri="{9D8B030D-6E8A-4147-A177-3AD203B41FA5}">
                      <a16:colId xmlns:a16="http://schemas.microsoft.com/office/drawing/2014/main" val="271342610"/>
                    </a:ext>
                  </a:extLst>
                </a:gridCol>
                <a:gridCol w="514839">
                  <a:extLst>
                    <a:ext uri="{9D8B030D-6E8A-4147-A177-3AD203B41FA5}">
                      <a16:colId xmlns:a16="http://schemas.microsoft.com/office/drawing/2014/main" val="2441728527"/>
                    </a:ext>
                  </a:extLst>
                </a:gridCol>
                <a:gridCol w="689220">
                  <a:extLst>
                    <a:ext uri="{9D8B030D-6E8A-4147-A177-3AD203B41FA5}">
                      <a16:colId xmlns:a16="http://schemas.microsoft.com/office/drawing/2014/main" val="209711597"/>
                    </a:ext>
                  </a:extLst>
                </a:gridCol>
                <a:gridCol w="307242">
                  <a:extLst>
                    <a:ext uri="{9D8B030D-6E8A-4147-A177-3AD203B41FA5}">
                      <a16:colId xmlns:a16="http://schemas.microsoft.com/office/drawing/2014/main" val="2710838669"/>
                    </a:ext>
                  </a:extLst>
                </a:gridCol>
              </a:tblGrid>
              <a:tr h="2189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 for top 3 jobs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85687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 in top 3 jobs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74339511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1927</a:t>
                      </a:r>
                    </a:p>
                  </a:txBody>
                  <a:tcPr marL="9525" marR="9525" marT="9525" marB="0" anchor="ctr"/>
                </a:tc>
                <a:extLst>
                  <a:ext uri="{0D108BD9-81ED-4DB2-BD59-A6C34878D82A}">
                    <a16:rowId xmlns:a16="http://schemas.microsoft.com/office/drawing/2014/main" val="4270962652"/>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639</a:t>
                      </a:r>
                    </a:p>
                  </a:txBody>
                  <a:tcPr marL="9525" marR="9525" marT="9525" marB="0" anchor="ctr"/>
                </a:tc>
                <a:extLst>
                  <a:ext uri="{0D108BD9-81ED-4DB2-BD59-A6C34878D82A}">
                    <a16:rowId xmlns:a16="http://schemas.microsoft.com/office/drawing/2014/main" val="3378712660"/>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14055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39816098"/>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60492466"/>
                  </a:ext>
                </a:extLst>
              </a:tr>
            </a:tbl>
          </a:graphicData>
        </a:graphic>
      </p:graphicFrame>
      <p:sp>
        <p:nvSpPr>
          <p:cNvPr id="7" name="Oval 6">
            <a:extLst>
              <a:ext uri="{FF2B5EF4-FFF2-40B4-BE49-F238E27FC236}">
                <a16:creationId xmlns:a16="http://schemas.microsoft.com/office/drawing/2014/main" id="{1DF4F5CA-974B-3CBD-727A-30C9BCE5CAC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6958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2.2 Other stuffs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for press coverage</a:t>
            </a:r>
          </a:p>
        </p:txBody>
      </p:sp>
    </p:spTree>
    <p:extLst>
      <p:ext uri="{BB962C8B-B14F-4D97-AF65-F5344CB8AC3E}">
        <p14:creationId xmlns:p14="http://schemas.microsoft.com/office/powerpoint/2010/main" val="364566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33023-5F3B-F3A5-45FB-E1424F2A1095}"/>
              </a:ext>
            </a:extLst>
          </p:cNvPr>
          <p:cNvSpPr txBox="1"/>
          <p:nvPr/>
        </p:nvSpPr>
        <p:spPr>
          <a:xfrm>
            <a:off x="709127" y="914400"/>
            <a:ext cx="10552922" cy="923330"/>
          </a:xfrm>
          <a:prstGeom prst="rect">
            <a:avLst/>
          </a:prstGeom>
          <a:noFill/>
        </p:spPr>
        <p:txBody>
          <a:bodyPr wrap="square" rtlCol="0">
            <a:spAutoFit/>
          </a:bodyPr>
          <a:lstStyle/>
          <a:p>
            <a:r>
              <a:rPr lang="en-US" altLang="zh-CN" dirty="0"/>
              <a:t>Matt</a:t>
            </a:r>
          </a:p>
          <a:p>
            <a:endParaRPr lang="en-US" altLang="zh-CN" dirty="0"/>
          </a:p>
          <a:p>
            <a:r>
              <a:rPr lang="en-US" altLang="zh-CN" dirty="0"/>
              <a:t>Build conclusions around absolute values: </a:t>
            </a:r>
            <a:endParaRPr lang="zh-CN" altLang="en-US" dirty="0"/>
          </a:p>
        </p:txBody>
      </p:sp>
    </p:spTree>
    <p:extLst>
      <p:ext uri="{BB962C8B-B14F-4D97-AF65-F5344CB8AC3E}">
        <p14:creationId xmlns:p14="http://schemas.microsoft.com/office/powerpoint/2010/main" val="145993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1.2 Resources</a:t>
            </a:r>
          </a:p>
        </p:txBody>
      </p:sp>
    </p:spTree>
    <p:extLst>
      <p:ext uri="{BB962C8B-B14F-4D97-AF65-F5344CB8AC3E}">
        <p14:creationId xmlns:p14="http://schemas.microsoft.com/office/powerpoint/2010/main" val="3504115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8" y="710009"/>
            <a:ext cx="1675737" cy="5523656"/>
            <a:chOff x="3298411" y="530643"/>
            <a:chExt cx="1834633"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gradFill>
                <a:gsLst>
                  <a:gs pos="0">
                    <a:srgbClr val="F6AB7F"/>
                  </a:gs>
                  <a:gs pos="100000">
                    <a:srgbClr val="F09366"/>
                  </a:gs>
                </a:gsLst>
                <a:lin ang="10200000" scaled="0"/>
              </a:gradFill>
              <a:ln w="3810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gradFill>
                <a:gsLst>
                  <a:gs pos="0">
                    <a:srgbClr val="FEE8D0"/>
                  </a:gs>
                  <a:gs pos="100000">
                    <a:srgbClr val="FEE7CD"/>
                  </a:gs>
                </a:gsLst>
                <a:lin ang="13800000" scaled="0"/>
              </a:gradFill>
              <a:ln w="3810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gradFill>
                <a:gsLst>
                  <a:gs pos="0">
                    <a:srgbClr val="EB8154"/>
                  </a:gs>
                  <a:gs pos="100000">
                    <a:srgbClr val="F87845"/>
                  </a:gs>
                </a:gsLst>
                <a:lin ang="13800000" scaled="0"/>
              </a:gradFill>
              <a:ln w="3810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olidFill>
                <a:srgbClr val="EE7138"/>
              </a:solidFill>
              <a:ln w="3810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olidFill>
                <a:srgbClr val="FFC7A3"/>
              </a:solidFill>
              <a:ln w="3810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1" y="530643"/>
              <a:ext cx="1832965" cy="1631650"/>
              <a:chOff x="5227321"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1" y="998220"/>
                <a:ext cx="746760" cy="1325880"/>
              </a:xfrm>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gradFill>
                <a:gsLst>
                  <a:gs pos="87000">
                    <a:srgbClr val="8D261D"/>
                  </a:gs>
                  <a:gs pos="0">
                    <a:schemeClr val="tx1"/>
                  </a:gs>
                  <a:gs pos="100000">
                    <a:srgbClr val="8B231A"/>
                  </a:gs>
                </a:gsLst>
                <a:lin ang="5400000" scaled="0"/>
              </a:gradFill>
              <a:ln w="3810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1" y="998220"/>
                <a:ext cx="822960" cy="1325880"/>
              </a:xfrm>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gradFill>
                <a:gsLst>
                  <a:gs pos="54000">
                    <a:srgbClr val="601912"/>
                  </a:gs>
                  <a:gs pos="45000">
                    <a:srgbClr val="51160F"/>
                  </a:gs>
                  <a:gs pos="0">
                    <a:srgbClr val="42120B"/>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gradFill>
                <a:gsLst>
                  <a:gs pos="0">
                    <a:srgbClr val="FECDA6"/>
                  </a:gs>
                  <a:gs pos="100000">
                    <a:srgbClr val="FFC8A5"/>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gradFill>
                <a:gsLst>
                  <a:gs pos="0">
                    <a:srgbClr val="EF6D34"/>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gradFill>
                <a:gsLst>
                  <a:gs pos="0">
                    <a:srgbClr val="EE7543"/>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gradFill>
                <a:gsLst>
                  <a:gs pos="100000">
                    <a:srgbClr val="F3A06D"/>
                  </a:gs>
                  <a:gs pos="0">
                    <a:srgbClr val="F79D6E"/>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gradFill>
                <a:gsLst>
                  <a:gs pos="100000">
                    <a:srgbClr val="F06A37"/>
                  </a:gs>
                  <a:gs pos="0">
                    <a:srgbClr val="E6672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gradFill>
                <a:gsLst>
                  <a:gs pos="0">
                    <a:srgbClr val="D44F2A"/>
                  </a:gs>
                  <a:gs pos="100000">
                    <a:srgbClr val="CB4E2D"/>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gradFill>
                <a:gsLst>
                  <a:gs pos="100000">
                    <a:srgbClr val="F26634"/>
                  </a:gs>
                  <a:gs pos="0">
                    <a:srgbClr val="F87E4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gradFill>
                <a:gsLst>
                  <a:gs pos="0">
                    <a:srgbClr val="831E11"/>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gradFill>
                <a:gsLst>
                  <a:gs pos="0">
                    <a:srgbClr val="D24928"/>
                  </a:gs>
                  <a:gs pos="29000">
                    <a:srgbClr val="BD3D26"/>
                  </a:gs>
                  <a:gs pos="100000">
                    <a:srgbClr val="A73024"/>
                  </a:gs>
                </a:gsLst>
                <a:lin ang="10800000" scaled="0"/>
              </a:gradFill>
              <a:ln w="444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gradFill>
                <a:gsLst>
                  <a:gs pos="0">
                    <a:srgbClr val="D24928"/>
                  </a:gs>
                  <a:gs pos="100000">
                    <a:srgbClr val="D54B29"/>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gradFill>
                <a:gsLst>
                  <a:gs pos="50000">
                    <a:srgbClr val="FACEB2"/>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978248048">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1617256088">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gradFill>
                <a:gsLst>
                  <a:gs pos="50000">
                    <a:srgbClr val="FFEADC"/>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809068511">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grpFill/>
              <a:ln w="22225">
                <a:solidFill>
                  <a:srgbClr val="E6E6E6"/>
                </a:solidFill>
                <a:extLst>
                  <a:ext uri="{C807C97D-BFC1-408E-A445-0C87EB9F89A2}">
                    <ask:lineSketchStyleProps xmlns:ask="http://schemas.microsoft.com/office/drawing/2018/sketchyshapes" sd="2091018771">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205943"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4697169" y="1737209"/>
            <a:ext cx="264303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453158" y="3213412"/>
            <a:ext cx="281812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117500" cy="30491"/>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59691" y="3931113"/>
            <a:ext cx="284499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441530" cy="1809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819650" y="5112482"/>
            <a:ext cx="241230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870256"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398436" y="6118588"/>
            <a:ext cx="3682501" cy="14418"/>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999263"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339208"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702347" y="5028908"/>
            <a:ext cx="974015"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387993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4082937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7" y="710009"/>
            <a:ext cx="1675738" cy="5523656"/>
            <a:chOff x="3298410" y="530643"/>
            <a:chExt cx="1834634"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gradFill>
                <a:gsLst>
                  <a:gs pos="0">
                    <a:srgbClr val="F6AB7F"/>
                  </a:gs>
                  <a:gs pos="100000">
                    <a:srgbClr val="F09366"/>
                  </a:gs>
                </a:gsLst>
                <a:lin ang="10200000" scaled="0"/>
              </a:gradFill>
              <a:ln w="1905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gradFill>
                <a:gsLst>
                  <a:gs pos="0">
                    <a:srgbClr val="FEE8D0"/>
                  </a:gs>
                  <a:gs pos="100000">
                    <a:srgbClr val="FEE7CD"/>
                  </a:gs>
                </a:gsLst>
                <a:lin ang="13800000" scaled="0"/>
              </a:gradFill>
              <a:ln w="1905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gradFill>
                <a:gsLst>
                  <a:gs pos="0">
                    <a:srgbClr val="EB8154"/>
                  </a:gs>
                  <a:gs pos="100000">
                    <a:srgbClr val="F87845"/>
                  </a:gs>
                </a:gsLst>
                <a:lin ang="13800000" scaled="0"/>
              </a:gradFill>
              <a:ln w="1905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olidFill>
                <a:srgbClr val="EE7138"/>
              </a:solidFill>
              <a:ln w="1905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olidFill>
                <a:srgbClr val="FFC7A3"/>
              </a:solidFill>
              <a:ln w="1905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0" y="530643"/>
              <a:ext cx="1832965" cy="1631650"/>
              <a:chOff x="5227320"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0" y="998220"/>
                <a:ext cx="746760" cy="1325880"/>
              </a:xfrm>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gradFill>
                <a:gsLst>
                  <a:gs pos="87000">
                    <a:srgbClr val="8D261D"/>
                  </a:gs>
                  <a:gs pos="0">
                    <a:schemeClr val="tx1"/>
                  </a:gs>
                  <a:gs pos="100000">
                    <a:srgbClr val="8B231A"/>
                  </a:gs>
                </a:gsLst>
                <a:lin ang="5400000" scaled="0"/>
              </a:gradFill>
              <a:ln w="1905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0" y="998220"/>
                <a:ext cx="822960" cy="1325880"/>
              </a:xfrm>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gradFill>
                <a:gsLst>
                  <a:gs pos="54000">
                    <a:srgbClr val="601912"/>
                  </a:gs>
                  <a:gs pos="45000">
                    <a:srgbClr val="51160F"/>
                  </a:gs>
                  <a:gs pos="0">
                    <a:srgbClr val="42120B"/>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gradFill>
                <a:gsLst>
                  <a:gs pos="0">
                    <a:srgbClr val="FECDA6"/>
                  </a:gs>
                  <a:gs pos="100000">
                    <a:srgbClr val="FFC8A5"/>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gradFill>
                <a:gsLst>
                  <a:gs pos="0">
                    <a:srgbClr val="EF6D34"/>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gradFill>
                <a:gsLst>
                  <a:gs pos="0">
                    <a:srgbClr val="EE7543"/>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gradFill>
                <a:gsLst>
                  <a:gs pos="100000">
                    <a:srgbClr val="F3A06D"/>
                  </a:gs>
                  <a:gs pos="0">
                    <a:srgbClr val="F79D6E"/>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gradFill>
                <a:gsLst>
                  <a:gs pos="100000">
                    <a:srgbClr val="F06A37"/>
                  </a:gs>
                  <a:gs pos="0">
                    <a:srgbClr val="E6672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gradFill>
                <a:gsLst>
                  <a:gs pos="0">
                    <a:srgbClr val="D44F2A"/>
                  </a:gs>
                  <a:gs pos="100000">
                    <a:srgbClr val="CB4E2D"/>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gradFill>
                <a:gsLst>
                  <a:gs pos="100000">
                    <a:srgbClr val="F26634"/>
                  </a:gs>
                  <a:gs pos="0">
                    <a:srgbClr val="F87E4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gradFill>
                <a:gsLst>
                  <a:gs pos="0">
                    <a:srgbClr val="831E11"/>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gradFill>
                <a:gsLst>
                  <a:gs pos="0">
                    <a:srgbClr val="D24928"/>
                  </a:gs>
                  <a:gs pos="29000">
                    <a:srgbClr val="BD3D26"/>
                  </a:gs>
                  <a:gs pos="100000">
                    <a:srgbClr val="A73024"/>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gradFill>
                <a:gsLst>
                  <a:gs pos="0">
                    <a:srgbClr val="D24928"/>
                  </a:gs>
                  <a:gs pos="100000">
                    <a:srgbClr val="D54B29"/>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gradFill>
                <a:gsLst>
                  <a:gs pos="50000">
                    <a:srgbClr val="FACEB2"/>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978248048">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1617256088">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gradFill>
                <a:gsLst>
                  <a:gs pos="50000">
                    <a:srgbClr val="FFEADC"/>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809068511">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grpFill/>
              <a:ln w="19050">
                <a:solidFill>
                  <a:srgbClr val="E6E6E6"/>
                </a:solidFill>
                <a:extLst>
                  <a:ext uri="{C807C97D-BFC1-408E-A445-0C87EB9F89A2}">
                    <ask:lineSketchStyleProps xmlns:ask="http://schemas.microsoft.com/office/drawing/2018/sketchyshapes" sd="2091018771">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3" name="Group 2">
            <a:extLst>
              <a:ext uri="{FF2B5EF4-FFF2-40B4-BE49-F238E27FC236}">
                <a16:creationId xmlns:a16="http://schemas.microsoft.com/office/drawing/2014/main" id="{AD5080E7-72BA-47D0-544C-F2F8B5524915}"/>
              </a:ext>
            </a:extLst>
          </p:cNvPr>
          <p:cNvGrpSpPr/>
          <p:nvPr/>
        </p:nvGrpSpPr>
        <p:grpSpPr>
          <a:xfrm>
            <a:off x="4339208" y="1737209"/>
            <a:ext cx="6885754" cy="4395797"/>
            <a:chOff x="4339208" y="1737209"/>
            <a:chExt cx="6885754" cy="4395797"/>
          </a:xfrm>
        </p:grpSpPr>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497150"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5050428" y="1737209"/>
              <a:ext cx="228977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339208" y="3213412"/>
              <a:ext cx="2932074"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441530" cy="35157"/>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39208" y="3931113"/>
              <a:ext cx="2865477"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655412" cy="2262"/>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657725" y="5112482"/>
              <a:ext cx="257422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715782"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440506" y="6118753"/>
              <a:ext cx="3640431" cy="14253"/>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706238"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967587"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395636" y="5028908"/>
            <a:ext cx="824676"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444050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130824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reeform: Shape 160">
            <a:extLst>
              <a:ext uri="{FF2B5EF4-FFF2-40B4-BE49-F238E27FC236}">
                <a16:creationId xmlns:a16="http://schemas.microsoft.com/office/drawing/2014/main" id="{1CDDE971-7C76-324F-3F16-D91CE11A0A59}"/>
              </a:ext>
            </a:extLst>
          </p:cNvPr>
          <p:cNvSpPr/>
          <p:nvPr/>
        </p:nvSpPr>
        <p:spPr>
          <a:xfrm>
            <a:off x="571500" y="-65632"/>
            <a:ext cx="11754547" cy="6945021"/>
          </a:xfrm>
          <a:custGeom>
            <a:avLst/>
            <a:gdLst>
              <a:gd name="connsiteX0" fmla="*/ 3071840 w 11754547"/>
              <a:gd name="connsiteY0" fmla="*/ 0 h 6945021"/>
              <a:gd name="connsiteX1" fmla="*/ 11754547 w 11754547"/>
              <a:gd name="connsiteY1" fmla="*/ 0 h 6945021"/>
              <a:gd name="connsiteX2" fmla="*/ 11754547 w 11754547"/>
              <a:gd name="connsiteY2" fmla="*/ 6945021 h 6945021"/>
              <a:gd name="connsiteX3" fmla="*/ 403075 w 11754547"/>
              <a:gd name="connsiteY3" fmla="*/ 6945021 h 6945021"/>
              <a:gd name="connsiteX4" fmla="*/ 395937 w 11754547"/>
              <a:gd name="connsiteY4" fmla="*/ 6931837 h 6945021"/>
              <a:gd name="connsiteX5" fmla="*/ 113447 w 11754547"/>
              <a:gd name="connsiteY5" fmla="*/ 4731591 h 6945021"/>
              <a:gd name="connsiteX6" fmla="*/ 3509790 w 11754547"/>
              <a:gd name="connsiteY6" fmla="*/ 1596506 h 6945021"/>
              <a:gd name="connsiteX7" fmla="*/ 3158726 w 11754547"/>
              <a:gd name="connsiteY7" fmla="*/ 126934 h 694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4547" h="6945021">
                <a:moveTo>
                  <a:pt x="3071840" y="0"/>
                </a:moveTo>
                <a:lnTo>
                  <a:pt x="11754547" y="0"/>
                </a:lnTo>
                <a:lnTo>
                  <a:pt x="11754547" y="6945021"/>
                </a:lnTo>
                <a:lnTo>
                  <a:pt x="403075" y="6945021"/>
                </a:lnTo>
                <a:lnTo>
                  <a:pt x="395937" y="6931837"/>
                </a:lnTo>
                <a:cubicBezTo>
                  <a:pt x="43333" y="6233857"/>
                  <a:pt x="-129970" y="5395317"/>
                  <a:pt x="113447" y="4731591"/>
                </a:cubicBezTo>
                <a:cubicBezTo>
                  <a:pt x="502914" y="3669629"/>
                  <a:pt x="3132419" y="2544773"/>
                  <a:pt x="3509790" y="1596506"/>
                </a:cubicBezTo>
                <a:cubicBezTo>
                  <a:pt x="3698476" y="1122373"/>
                  <a:pt x="3464433" y="592601"/>
                  <a:pt x="3158726" y="126934"/>
                </a:cubicBezTo>
                <a:close/>
              </a:path>
            </a:pathLst>
          </a:custGeom>
          <a:solidFill>
            <a:srgbClr val="ECEEE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5" name="TextBox 154">
            <a:extLst>
              <a:ext uri="{FF2B5EF4-FFF2-40B4-BE49-F238E27FC236}">
                <a16:creationId xmlns:a16="http://schemas.microsoft.com/office/drawing/2014/main" id="{EBD09EE1-1178-966F-DF83-3ECEFCAD79EA}"/>
              </a:ext>
            </a:extLst>
          </p:cNvPr>
          <p:cNvSpPr txBox="1"/>
          <p:nvPr/>
        </p:nvSpPr>
        <p:spPr>
          <a:xfrm>
            <a:off x="204344" y="415785"/>
            <a:ext cx="3274592" cy="1384995"/>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Reveals </a:t>
            </a:r>
            <a:endParaRPr lang="zh-CN" altLang="en-US" sz="2800" dirty="0">
              <a:solidFill>
                <a:schemeClr val="tx2"/>
              </a:solidFill>
              <a:latin typeface="Antique Olive Std Compact" panose="020B0904030504040204" pitchFamily="34" charset="0"/>
              <a:cs typeface="Tahoma" panose="020B0604030504040204" pitchFamily="34" charset="0"/>
            </a:endParaRP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Disparity</a:t>
            </a:r>
          </a:p>
        </p:txBody>
      </p:sp>
      <p:grpSp>
        <p:nvGrpSpPr>
          <p:cNvPr id="30" name="Group 29">
            <a:extLst>
              <a:ext uri="{FF2B5EF4-FFF2-40B4-BE49-F238E27FC236}">
                <a16:creationId xmlns:a16="http://schemas.microsoft.com/office/drawing/2014/main" id="{8E66C327-8C79-9C2A-B24F-F57C40548F3B}"/>
              </a:ext>
            </a:extLst>
          </p:cNvPr>
          <p:cNvGrpSpPr/>
          <p:nvPr/>
        </p:nvGrpSpPr>
        <p:grpSpPr>
          <a:xfrm>
            <a:off x="598688" y="351748"/>
            <a:ext cx="11593312" cy="6154504"/>
            <a:chOff x="107964" y="-134698"/>
            <a:chExt cx="12326920" cy="6543952"/>
          </a:xfrm>
        </p:grpSpPr>
        <p:grpSp>
          <p:nvGrpSpPr>
            <p:cNvPr id="10" name="Group 9">
              <a:extLst>
                <a:ext uri="{FF2B5EF4-FFF2-40B4-BE49-F238E27FC236}">
                  <a16:creationId xmlns:a16="http://schemas.microsoft.com/office/drawing/2014/main" id="{F24B8EB7-9219-C30F-455F-1920F9DBC93E}"/>
                </a:ext>
              </a:extLst>
            </p:cNvPr>
            <p:cNvGrpSpPr/>
            <p:nvPr/>
          </p:nvGrpSpPr>
          <p:grpSpPr>
            <a:xfrm>
              <a:off x="2269527" y="20703"/>
              <a:ext cx="7643357" cy="6270671"/>
              <a:chOff x="2269527" y="-148185"/>
              <a:chExt cx="7643357" cy="6270671"/>
            </a:xfrm>
          </p:grpSpPr>
          <p:cxnSp>
            <p:nvCxnSpPr>
              <p:cNvPr id="129" name="Straight Connector 128">
                <a:extLst>
                  <a:ext uri="{FF2B5EF4-FFF2-40B4-BE49-F238E27FC236}">
                    <a16:creationId xmlns:a16="http://schemas.microsoft.com/office/drawing/2014/main" id="{50B57388-2917-8DB4-54FD-8D15FCC73ED2}"/>
                  </a:ext>
                </a:extLst>
              </p:cNvPr>
              <p:cNvCxnSpPr>
                <a:cxnSpLocks/>
              </p:cNvCxnSpPr>
              <p:nvPr/>
            </p:nvCxnSpPr>
            <p:spPr>
              <a:xfrm>
                <a:off x="8051287" y="2615762"/>
                <a:ext cx="0" cy="1325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DFBEA3B-7095-9C97-956D-8C478D591B09}"/>
                  </a:ext>
                </a:extLst>
              </p:cNvPr>
              <p:cNvCxnSpPr>
                <a:cxnSpLocks/>
              </p:cNvCxnSpPr>
              <p:nvPr/>
            </p:nvCxnSpPr>
            <p:spPr>
              <a:xfrm>
                <a:off x="8315057" y="2615762"/>
                <a:ext cx="0" cy="11034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C869C1-FC3E-FDC0-3E83-60D6C21E22CD}"/>
                  </a:ext>
                </a:extLst>
              </p:cNvPr>
              <p:cNvCxnSpPr>
                <a:cxnSpLocks/>
              </p:cNvCxnSpPr>
              <p:nvPr/>
            </p:nvCxnSpPr>
            <p:spPr>
              <a:xfrm>
                <a:off x="8575022" y="2615762"/>
                <a:ext cx="0" cy="86001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7A9423B-A498-103B-85CD-E3BBB57344BE}"/>
                  </a:ext>
                </a:extLst>
              </p:cNvPr>
              <p:cNvCxnSpPr>
                <a:cxnSpLocks/>
              </p:cNvCxnSpPr>
              <p:nvPr/>
            </p:nvCxnSpPr>
            <p:spPr>
              <a:xfrm>
                <a:off x="6001454" y="2933439"/>
                <a:ext cx="0" cy="318904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91E1E88-7984-1B61-2B74-2A403B4946B7}"/>
                  </a:ext>
                </a:extLst>
              </p:cNvPr>
              <p:cNvCxnSpPr>
                <a:cxnSpLocks/>
              </p:cNvCxnSpPr>
              <p:nvPr/>
            </p:nvCxnSpPr>
            <p:spPr>
              <a:xfrm>
                <a:off x="4986515" y="3240144"/>
                <a:ext cx="0" cy="20937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F266A7-F662-F583-76E1-799FAD36BB22}"/>
                  </a:ext>
                </a:extLst>
              </p:cNvPr>
              <p:cNvCxnSpPr>
                <a:cxnSpLocks/>
              </p:cNvCxnSpPr>
              <p:nvPr/>
            </p:nvCxnSpPr>
            <p:spPr>
              <a:xfrm>
                <a:off x="5258798" y="3820422"/>
                <a:ext cx="0" cy="17283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3555489-9753-9359-5444-A68F27157183}"/>
                  </a:ext>
                </a:extLst>
              </p:cNvPr>
              <p:cNvCxnSpPr>
                <a:cxnSpLocks/>
              </p:cNvCxnSpPr>
              <p:nvPr/>
            </p:nvCxnSpPr>
            <p:spPr>
              <a:xfrm>
                <a:off x="5521830" y="3068423"/>
                <a:ext cx="0" cy="272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8F5835D-4C91-95CC-6854-A1292E949E87}"/>
                  </a:ext>
                </a:extLst>
              </p:cNvPr>
              <p:cNvCxnSpPr>
                <a:cxnSpLocks/>
              </p:cNvCxnSpPr>
              <p:nvPr/>
            </p:nvCxnSpPr>
            <p:spPr>
              <a:xfrm>
                <a:off x="4507817" y="2944869"/>
                <a:ext cx="0" cy="170843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66490F-FA5A-0551-BE24-01386204A941}"/>
                  </a:ext>
                </a:extLst>
              </p:cNvPr>
              <p:cNvCxnSpPr>
                <a:cxnSpLocks/>
              </p:cNvCxnSpPr>
              <p:nvPr/>
            </p:nvCxnSpPr>
            <p:spPr>
              <a:xfrm>
                <a:off x="3081338" y="3719158"/>
                <a:ext cx="37955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FE135-C9E1-1FED-6760-B0867AFBC35C}"/>
                  </a:ext>
                </a:extLst>
              </p:cNvPr>
              <p:cNvCxnSpPr>
                <a:cxnSpLocks/>
              </p:cNvCxnSpPr>
              <p:nvPr/>
            </p:nvCxnSpPr>
            <p:spPr>
              <a:xfrm>
                <a:off x="3460897" y="3068423"/>
                <a:ext cx="0" cy="6507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2747A0-3330-2D53-86BB-72946C09048F}"/>
                  </a:ext>
                </a:extLst>
              </p:cNvPr>
              <p:cNvCxnSpPr>
                <a:cxnSpLocks/>
              </p:cNvCxnSpPr>
              <p:nvPr/>
            </p:nvCxnSpPr>
            <p:spPr>
              <a:xfrm>
                <a:off x="3716032" y="3068423"/>
                <a:ext cx="0" cy="8990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AE4F10-FDAA-9DA6-9AD7-CE2751A867B2}"/>
                  </a:ext>
                </a:extLst>
              </p:cNvPr>
              <p:cNvCxnSpPr>
                <a:cxnSpLocks/>
              </p:cNvCxnSpPr>
              <p:nvPr/>
            </p:nvCxnSpPr>
            <p:spPr>
              <a:xfrm>
                <a:off x="3976357" y="3068423"/>
                <a:ext cx="0" cy="1158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460830-7F82-47F3-FD23-EB3099E20DBD}"/>
                  </a:ext>
                </a:extLst>
              </p:cNvPr>
              <p:cNvCxnSpPr>
                <a:cxnSpLocks/>
              </p:cNvCxnSpPr>
              <p:nvPr/>
            </p:nvCxnSpPr>
            <p:spPr>
              <a:xfrm>
                <a:off x="4245270" y="3068423"/>
                <a:ext cx="0" cy="135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700999-A41D-000B-FF6D-F023F3D09991}"/>
                  </a:ext>
                </a:extLst>
              </p:cNvPr>
              <p:cNvCxnSpPr>
                <a:cxnSpLocks/>
              </p:cNvCxnSpPr>
              <p:nvPr/>
            </p:nvCxnSpPr>
            <p:spPr>
              <a:xfrm>
                <a:off x="2729185" y="3965473"/>
                <a:ext cx="983184"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0BD1F3-C198-6965-DB6B-2C979F00EE89}"/>
                  </a:ext>
                </a:extLst>
              </p:cNvPr>
              <p:cNvCxnSpPr>
                <a:cxnSpLocks/>
              </p:cNvCxnSpPr>
              <p:nvPr/>
            </p:nvCxnSpPr>
            <p:spPr>
              <a:xfrm>
                <a:off x="2454739" y="4214070"/>
                <a:ext cx="151875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79FBE07-97C5-0242-3ECE-5DE6FF3045E1}"/>
                  </a:ext>
                </a:extLst>
              </p:cNvPr>
              <p:cNvCxnSpPr>
                <a:cxnSpLocks/>
              </p:cNvCxnSpPr>
              <p:nvPr/>
            </p:nvCxnSpPr>
            <p:spPr>
              <a:xfrm>
                <a:off x="2269527" y="4415938"/>
                <a:ext cx="197383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E7BC51F-1E5D-09A6-9754-607F359236BF}"/>
                  </a:ext>
                </a:extLst>
              </p:cNvPr>
              <p:cNvCxnSpPr>
                <a:cxnSpLocks/>
              </p:cNvCxnSpPr>
              <p:nvPr/>
            </p:nvCxnSpPr>
            <p:spPr>
              <a:xfrm>
                <a:off x="2729185" y="4654868"/>
                <a:ext cx="177863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694CA03-F731-C6D7-B6D7-FABB24DAAD08}"/>
                  </a:ext>
                </a:extLst>
              </p:cNvPr>
              <p:cNvCxnSpPr>
                <a:cxnSpLocks/>
              </p:cNvCxnSpPr>
              <p:nvPr/>
            </p:nvCxnSpPr>
            <p:spPr>
              <a:xfrm>
                <a:off x="4584609" y="5333897"/>
                <a:ext cx="401906"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6D21-5CC5-E987-C980-B3CB246EE05A}"/>
                  </a:ext>
                </a:extLst>
              </p:cNvPr>
              <p:cNvCxnSpPr>
                <a:cxnSpLocks/>
              </p:cNvCxnSpPr>
              <p:nvPr/>
            </p:nvCxnSpPr>
            <p:spPr>
              <a:xfrm flipV="1">
                <a:off x="4387522" y="5548807"/>
                <a:ext cx="871276" cy="6502"/>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775672-4FB4-2FBB-B284-C5A4CAAAD4A5}"/>
                  </a:ext>
                </a:extLst>
              </p:cNvPr>
              <p:cNvCxnSpPr>
                <a:cxnSpLocks/>
              </p:cNvCxnSpPr>
              <p:nvPr/>
            </p:nvCxnSpPr>
            <p:spPr>
              <a:xfrm flipV="1">
                <a:off x="4650554" y="5782496"/>
                <a:ext cx="871276" cy="650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67C0E6A-10D6-15BB-99E1-543F50E59101}"/>
                  </a:ext>
                </a:extLst>
              </p:cNvPr>
              <p:cNvCxnSpPr>
                <a:cxnSpLocks/>
              </p:cNvCxnSpPr>
              <p:nvPr/>
            </p:nvCxnSpPr>
            <p:spPr>
              <a:xfrm>
                <a:off x="6262320" y="2967750"/>
                <a:ext cx="0" cy="29338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73CFA01-98DE-4DD7-B6BC-2FA49989D313}"/>
                  </a:ext>
                </a:extLst>
              </p:cNvPr>
              <p:cNvCxnSpPr>
                <a:cxnSpLocks/>
              </p:cNvCxnSpPr>
              <p:nvPr/>
            </p:nvCxnSpPr>
            <p:spPr>
              <a:xfrm>
                <a:off x="6515040" y="2967750"/>
                <a:ext cx="0" cy="2691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B441407-A0E5-4847-C46A-D328E3FF1BD9}"/>
                  </a:ext>
                </a:extLst>
              </p:cNvPr>
              <p:cNvCxnSpPr>
                <a:cxnSpLocks/>
              </p:cNvCxnSpPr>
              <p:nvPr/>
            </p:nvCxnSpPr>
            <p:spPr>
              <a:xfrm>
                <a:off x="6784267" y="2967750"/>
                <a:ext cx="0" cy="246889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3BC06A-11AD-516B-8E63-F1D7D1BD4459}"/>
                  </a:ext>
                </a:extLst>
              </p:cNvPr>
              <p:cNvCxnSpPr>
                <a:cxnSpLocks/>
              </p:cNvCxnSpPr>
              <p:nvPr/>
            </p:nvCxnSpPr>
            <p:spPr>
              <a:xfrm>
                <a:off x="7054532" y="2974100"/>
                <a:ext cx="0" cy="2214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EB5074-C1A6-1932-BB95-02E84F115417}"/>
                  </a:ext>
                </a:extLst>
              </p:cNvPr>
              <p:cNvCxnSpPr>
                <a:cxnSpLocks/>
              </p:cNvCxnSpPr>
              <p:nvPr/>
            </p:nvCxnSpPr>
            <p:spPr>
              <a:xfrm>
                <a:off x="7311159" y="2974100"/>
                <a:ext cx="0" cy="19631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153A4CE-4C9D-0272-E1E6-8E9FF145C4C3}"/>
                  </a:ext>
                </a:extLst>
              </p:cNvPr>
              <p:cNvCxnSpPr>
                <a:cxnSpLocks/>
              </p:cNvCxnSpPr>
              <p:nvPr/>
            </p:nvCxnSpPr>
            <p:spPr>
              <a:xfrm>
                <a:off x="7578267" y="2974100"/>
                <a:ext cx="0" cy="17190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ADF8835-88A0-1E80-5550-81247557FF32}"/>
                  </a:ext>
                </a:extLst>
              </p:cNvPr>
              <p:cNvCxnSpPr>
                <a:cxnSpLocks/>
              </p:cNvCxnSpPr>
              <p:nvPr/>
            </p:nvCxnSpPr>
            <p:spPr>
              <a:xfrm flipH="1">
                <a:off x="8575022" y="3475776"/>
                <a:ext cx="133786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1B04117-6697-C830-6DB5-B48B8CD903CA}"/>
                  </a:ext>
                </a:extLst>
              </p:cNvPr>
              <p:cNvCxnSpPr>
                <a:cxnSpLocks/>
              </p:cNvCxnSpPr>
              <p:nvPr/>
            </p:nvCxnSpPr>
            <p:spPr>
              <a:xfrm flipH="1">
                <a:off x="8321727" y="3722187"/>
                <a:ext cx="123926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C1294C-391D-0974-3892-8BA9265A0640}"/>
                  </a:ext>
                </a:extLst>
              </p:cNvPr>
              <p:cNvCxnSpPr>
                <a:cxnSpLocks/>
              </p:cNvCxnSpPr>
              <p:nvPr/>
            </p:nvCxnSpPr>
            <p:spPr>
              <a:xfrm flipH="1">
                <a:off x="8053388" y="3943180"/>
                <a:ext cx="12811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0C64727-8437-DC4E-2ADE-1E2D8058F85D}"/>
                  </a:ext>
                </a:extLst>
              </p:cNvPr>
              <p:cNvCxnSpPr>
                <a:cxnSpLocks/>
              </p:cNvCxnSpPr>
              <p:nvPr/>
            </p:nvCxnSpPr>
            <p:spPr>
              <a:xfrm flipH="1">
                <a:off x="6262320" y="5901556"/>
                <a:ext cx="107528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C0892C3-5489-4F7B-1B12-E0D5CBFD04A4}"/>
                  </a:ext>
                </a:extLst>
              </p:cNvPr>
              <p:cNvCxnSpPr>
                <a:cxnSpLocks/>
              </p:cNvCxnSpPr>
              <p:nvPr/>
            </p:nvCxnSpPr>
            <p:spPr>
              <a:xfrm flipH="1">
                <a:off x="6510119" y="5659295"/>
                <a:ext cx="37671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C47AB5B-7A7A-15E5-32C9-ED32EBA3F641}"/>
                  </a:ext>
                </a:extLst>
              </p:cNvPr>
              <p:cNvCxnSpPr>
                <a:cxnSpLocks/>
              </p:cNvCxnSpPr>
              <p:nvPr/>
            </p:nvCxnSpPr>
            <p:spPr>
              <a:xfrm flipH="1">
                <a:off x="6784267" y="5434663"/>
                <a:ext cx="553341"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A172D33-6E6D-8C11-0EE6-7FBACCDE7B68}"/>
                  </a:ext>
                </a:extLst>
              </p:cNvPr>
              <p:cNvCxnSpPr>
                <a:cxnSpLocks/>
              </p:cNvCxnSpPr>
              <p:nvPr/>
            </p:nvCxnSpPr>
            <p:spPr>
              <a:xfrm flipH="1">
                <a:off x="7054532" y="5188499"/>
                <a:ext cx="463074"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61ABE6A-CE54-EE5B-7E5A-FF5CB51761E3}"/>
                  </a:ext>
                </a:extLst>
              </p:cNvPr>
              <p:cNvCxnSpPr>
                <a:cxnSpLocks/>
              </p:cNvCxnSpPr>
              <p:nvPr/>
            </p:nvCxnSpPr>
            <p:spPr>
              <a:xfrm flipH="1">
                <a:off x="7311159" y="4937240"/>
                <a:ext cx="93272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6B5D6A5-353E-1B32-C485-BACE2C5D1C7D}"/>
                  </a:ext>
                </a:extLst>
              </p:cNvPr>
              <p:cNvCxnSpPr>
                <a:cxnSpLocks/>
              </p:cNvCxnSpPr>
              <p:nvPr/>
            </p:nvCxnSpPr>
            <p:spPr>
              <a:xfrm flipH="1">
                <a:off x="7578267" y="4693172"/>
                <a:ext cx="834213"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9E99099-6028-81FB-BE83-681D753F6BA9}"/>
                  </a:ext>
                </a:extLst>
              </p:cNvPr>
              <p:cNvCxnSpPr>
                <a:cxnSpLocks/>
              </p:cNvCxnSpPr>
              <p:nvPr/>
            </p:nvCxnSpPr>
            <p:spPr>
              <a:xfrm flipH="1">
                <a:off x="5993370" y="6122486"/>
                <a:ext cx="1017030"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4657D6-2705-4D3D-0DE9-88405A2A1315}"/>
                  </a:ext>
                </a:extLst>
              </p:cNvPr>
              <p:cNvCxnSpPr>
                <a:cxnSpLocks/>
              </p:cNvCxnSpPr>
              <p:nvPr/>
            </p:nvCxnSpPr>
            <p:spPr>
              <a:xfrm>
                <a:off x="5521830" y="266535"/>
                <a:ext cx="0" cy="3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81C4DB8-8DCF-345D-2D81-CE72DDE1A6D3}"/>
                  </a:ext>
                </a:extLst>
              </p:cNvPr>
              <p:cNvCxnSpPr>
                <a:cxnSpLocks/>
              </p:cNvCxnSpPr>
              <p:nvPr/>
            </p:nvCxnSpPr>
            <p:spPr>
              <a:xfrm flipH="1">
                <a:off x="5520298" y="268916"/>
                <a:ext cx="44974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17C4384-CA20-E417-A8DE-A71BC435F55F}"/>
                  </a:ext>
                </a:extLst>
              </p:cNvPr>
              <p:cNvCxnSpPr>
                <a:cxnSpLocks/>
              </p:cNvCxnSpPr>
              <p:nvPr/>
            </p:nvCxnSpPr>
            <p:spPr>
              <a:xfrm>
                <a:off x="7060937" y="738444"/>
                <a:ext cx="0" cy="1364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BDF238-95BC-E374-85FF-67B4D0FD4944}"/>
                  </a:ext>
                </a:extLst>
              </p:cNvPr>
              <p:cNvCxnSpPr>
                <a:cxnSpLocks/>
              </p:cNvCxnSpPr>
              <p:nvPr/>
            </p:nvCxnSpPr>
            <p:spPr>
              <a:xfrm flipH="1">
                <a:off x="7059405" y="738444"/>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06DD81-37FF-FC0F-8025-BF3B03FD5BA8}"/>
                  </a:ext>
                </a:extLst>
              </p:cNvPr>
              <p:cNvCxnSpPr>
                <a:cxnSpLocks/>
                <a:endCxn id="109" idx="0"/>
              </p:cNvCxnSpPr>
              <p:nvPr/>
            </p:nvCxnSpPr>
            <p:spPr>
              <a:xfrm>
                <a:off x="8069336" y="1230572"/>
                <a:ext cx="0" cy="485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5EAE1CA-F940-F20D-1C70-FBC119F1582D}"/>
                  </a:ext>
                </a:extLst>
              </p:cNvPr>
              <p:cNvCxnSpPr>
                <a:cxnSpLocks/>
              </p:cNvCxnSpPr>
              <p:nvPr/>
            </p:nvCxnSpPr>
            <p:spPr>
              <a:xfrm flipH="1">
                <a:off x="8069336" y="1230572"/>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E097B96-03D0-AAD3-E6BC-ABD0A5B90082}"/>
                  </a:ext>
                </a:extLst>
              </p:cNvPr>
              <p:cNvCxnSpPr>
                <a:cxnSpLocks/>
              </p:cNvCxnSpPr>
              <p:nvPr/>
            </p:nvCxnSpPr>
            <p:spPr>
              <a:xfrm flipH="1">
                <a:off x="4234539" y="-148185"/>
                <a:ext cx="50074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3395BAB-18C5-FA21-5B41-5698451DBDC0}"/>
                  </a:ext>
                </a:extLst>
              </p:cNvPr>
              <p:cNvCxnSpPr>
                <a:cxnSpLocks/>
              </p:cNvCxnSpPr>
              <p:nvPr/>
            </p:nvCxnSpPr>
            <p:spPr>
              <a:xfrm>
                <a:off x="4237966" y="-148185"/>
                <a:ext cx="0" cy="1207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DCA5467A-27C0-36C9-64A5-47D71A6C9734}"/>
                </a:ext>
              </a:extLst>
            </p:cNvPr>
            <p:cNvGrpSpPr/>
            <p:nvPr/>
          </p:nvGrpSpPr>
          <p:grpSpPr>
            <a:xfrm>
              <a:off x="3168686" y="791312"/>
              <a:ext cx="5699792" cy="2168733"/>
              <a:chOff x="3166795" y="530965"/>
              <a:chExt cx="5699792" cy="2168733"/>
            </a:xfrm>
          </p:grpSpPr>
          <p:sp>
            <p:nvSpPr>
              <p:cNvPr id="74" name="TextBox 73">
                <a:extLst>
                  <a:ext uri="{FF2B5EF4-FFF2-40B4-BE49-F238E27FC236}">
                    <a16:creationId xmlns:a16="http://schemas.microsoft.com/office/drawing/2014/main" id="{2203EFB8-33A8-FEC5-A754-21C98FC87764}"/>
                  </a:ext>
                </a:extLst>
              </p:cNvPr>
              <p:cNvSpPr txBox="1"/>
              <p:nvPr/>
            </p:nvSpPr>
            <p:spPr>
              <a:xfrm>
                <a:off x="3166795" y="2151965"/>
                <a:ext cx="548296" cy="278164"/>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35" name="TextBox 34">
                <a:extLst>
                  <a:ext uri="{FF2B5EF4-FFF2-40B4-BE49-F238E27FC236}">
                    <a16:creationId xmlns:a16="http://schemas.microsoft.com/office/drawing/2014/main" id="{FA1B03FB-C33A-93EB-F034-61CF5B832A66}"/>
                  </a:ext>
                </a:extLst>
              </p:cNvPr>
              <p:cNvSpPr txBox="1"/>
              <p:nvPr/>
            </p:nvSpPr>
            <p:spPr>
              <a:xfrm>
                <a:off x="3440943" y="2046315"/>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1" name="TextBox 90">
                <a:extLst>
                  <a:ext uri="{FF2B5EF4-FFF2-40B4-BE49-F238E27FC236}">
                    <a16:creationId xmlns:a16="http://schemas.microsoft.com/office/drawing/2014/main" id="{A95ED500-4DAC-D4C5-5BD2-D2DA051BAABE}"/>
                  </a:ext>
                </a:extLst>
              </p:cNvPr>
              <p:cNvSpPr txBox="1"/>
              <p:nvPr/>
            </p:nvSpPr>
            <p:spPr>
              <a:xfrm>
                <a:off x="3695066" y="118892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2" name="TextBox 91">
                <a:extLst>
                  <a:ext uri="{FF2B5EF4-FFF2-40B4-BE49-F238E27FC236}">
                    <a16:creationId xmlns:a16="http://schemas.microsoft.com/office/drawing/2014/main" id="{56106493-B406-0C31-BE9D-A16605E9F037}"/>
                  </a:ext>
                </a:extLst>
              </p:cNvPr>
              <p:cNvSpPr txBox="1"/>
              <p:nvPr/>
            </p:nvSpPr>
            <p:spPr>
              <a:xfrm>
                <a:off x="3969214" y="938064"/>
                <a:ext cx="548296" cy="338554"/>
              </a:xfrm>
              <a:prstGeom prst="rect">
                <a:avLst/>
              </a:prstGeom>
              <a:noFill/>
            </p:spPr>
            <p:txBody>
              <a:bodyPr wrap="square" rtlCol="0">
                <a:spAutoFit/>
              </a:bodyPr>
              <a:lstStyle/>
              <a:p>
                <a:pPr algn="ctr"/>
                <a:r>
                  <a:rPr lang="en-US" altLang="zh-CN" sz="1400" dirty="0">
                    <a:latin typeface="MetaPro-Black" panose="02000503050000020004" pitchFamily="50" charset="0"/>
                    <a:ea typeface="Tahoma" panose="020B0604030504040204" pitchFamily="34" charset="0"/>
                    <a:cs typeface="Tahoma" panose="020B0604030504040204" pitchFamily="34" charset="0"/>
                  </a:rPr>
                  <a:t>18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94" name="TextBox 93">
                <a:extLst>
                  <a:ext uri="{FF2B5EF4-FFF2-40B4-BE49-F238E27FC236}">
                    <a16:creationId xmlns:a16="http://schemas.microsoft.com/office/drawing/2014/main" id="{93F8BD8A-0BF6-7BD8-D641-5E552059081B}"/>
                  </a:ext>
                </a:extLst>
              </p:cNvPr>
              <p:cNvSpPr txBox="1"/>
              <p:nvPr/>
            </p:nvSpPr>
            <p:spPr>
              <a:xfrm>
                <a:off x="4710476" y="2031475"/>
                <a:ext cx="548296" cy="294527"/>
              </a:xfrm>
              <a:prstGeom prst="rect">
                <a:avLst/>
              </a:prstGeom>
              <a:noFill/>
            </p:spPr>
            <p:txBody>
              <a:bodyPr wrap="square" rtlCol="0">
                <a:spAutoFit/>
              </a:bodyPr>
              <a:lstStyle>
                <a:defPPr>
                  <a:defRPr lang="zh-CN"/>
                </a:defPPr>
                <a:lvl1pPr algn="ctr">
                  <a:defRPr sz="120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defRPr>
                </a:lvl1pPr>
              </a:lstStyle>
              <a:p>
                <a:r>
                  <a:rPr lang="en-US" altLang="zh-CN" dirty="0"/>
                  <a:t>6</a:t>
                </a:r>
                <a:r>
                  <a:rPr lang="en-US" altLang="zh-CN" sz="800" dirty="0"/>
                  <a:t>X</a:t>
                </a:r>
                <a:endParaRPr lang="zh-CN" altLang="en-US" sz="800" dirty="0"/>
              </a:p>
            </p:txBody>
          </p:sp>
          <p:sp>
            <p:nvSpPr>
              <p:cNvPr id="97" name="TextBox 96">
                <a:extLst>
                  <a:ext uri="{FF2B5EF4-FFF2-40B4-BE49-F238E27FC236}">
                    <a16:creationId xmlns:a16="http://schemas.microsoft.com/office/drawing/2014/main" id="{7284E8AA-FEAE-5F34-C392-18FB05EA1BAD}"/>
                  </a:ext>
                </a:extLst>
              </p:cNvPr>
              <p:cNvSpPr txBox="1"/>
              <p:nvPr/>
            </p:nvSpPr>
            <p:spPr>
              <a:xfrm>
                <a:off x="4970311" y="801473"/>
                <a:ext cx="548296" cy="369332"/>
              </a:xfrm>
              <a:prstGeom prst="rect">
                <a:avLst/>
              </a:prstGeom>
              <a:noFill/>
            </p:spPr>
            <p:txBody>
              <a:bodyPr wrap="square" rtlCol="0">
                <a:spAutoFit/>
              </a:bodyPr>
              <a:lstStyle/>
              <a:p>
                <a:pPr algn="ctr"/>
                <a:r>
                  <a:rPr lang="en-US" altLang="zh-CN" sz="16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20</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9" name="TextBox 98">
                <a:extLst>
                  <a:ext uri="{FF2B5EF4-FFF2-40B4-BE49-F238E27FC236}">
                    <a16:creationId xmlns:a16="http://schemas.microsoft.com/office/drawing/2014/main" id="{DF9FA48B-94CB-0BA9-6B3F-970748336FA7}"/>
                  </a:ext>
                </a:extLst>
              </p:cNvPr>
              <p:cNvSpPr txBox="1"/>
              <p:nvPr/>
            </p:nvSpPr>
            <p:spPr>
              <a:xfrm>
                <a:off x="4236075" y="2325021"/>
                <a:ext cx="548296" cy="253916"/>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3</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0" name="TextBox 99">
                <a:extLst>
                  <a:ext uri="{FF2B5EF4-FFF2-40B4-BE49-F238E27FC236}">
                    <a16:creationId xmlns:a16="http://schemas.microsoft.com/office/drawing/2014/main" id="{3D9DCCA7-FAC7-74AB-520F-950F65C1AE78}"/>
                  </a:ext>
                </a:extLst>
              </p:cNvPr>
              <p:cNvSpPr txBox="1"/>
              <p:nvPr/>
            </p:nvSpPr>
            <p:spPr>
              <a:xfrm>
                <a:off x="5255370" y="530965"/>
                <a:ext cx="597074" cy="400110"/>
              </a:xfrm>
              <a:prstGeom prst="rect">
                <a:avLst/>
              </a:prstGeom>
              <a:noFill/>
            </p:spPr>
            <p:txBody>
              <a:bodyPr wrap="square" rtlCol="0">
                <a:spAutoFit/>
              </a:bodyPr>
              <a:lstStyle/>
              <a:p>
                <a:pPr algn="ctr"/>
                <a:r>
                  <a:rPr lang="en-US" altLang="zh-CN" dirty="0">
                    <a:latin typeface="MetaPro-Black" panose="02000503050000020004" pitchFamily="50" charset="0"/>
                    <a:ea typeface="Tahoma" panose="020B0604030504040204" pitchFamily="34" charset="0"/>
                    <a:cs typeface="Tahoma" panose="020B0604030504040204" pitchFamily="34" charset="0"/>
                  </a:rPr>
                  <a:t>22</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400" dirty="0">
                  <a:latin typeface="MetaPro-Black" panose="02000503050000020004" pitchFamily="50" charset="0"/>
                  <a:cs typeface="Tahoma" panose="020B0604030504040204" pitchFamily="34" charset="0"/>
                </a:endParaRPr>
              </a:p>
            </p:txBody>
          </p:sp>
          <p:sp>
            <p:nvSpPr>
              <p:cNvPr id="101" name="TextBox 100">
                <a:extLst>
                  <a:ext uri="{FF2B5EF4-FFF2-40B4-BE49-F238E27FC236}">
                    <a16:creationId xmlns:a16="http://schemas.microsoft.com/office/drawing/2014/main" id="{1ACD8738-9524-5786-D82A-49BE246CD616}"/>
                  </a:ext>
                </a:extLst>
              </p:cNvPr>
              <p:cNvSpPr txBox="1"/>
              <p:nvPr/>
            </p:nvSpPr>
            <p:spPr>
              <a:xfrm>
                <a:off x="5795711" y="2395735"/>
                <a:ext cx="385792" cy="246221"/>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2" name="TextBox 101">
                <a:extLst>
                  <a:ext uri="{FF2B5EF4-FFF2-40B4-BE49-F238E27FC236}">
                    <a16:creationId xmlns:a16="http://schemas.microsoft.com/office/drawing/2014/main" id="{ACA15DFD-4B61-4DF5-D90E-AF741D3DC7CE}"/>
                  </a:ext>
                </a:extLst>
              </p:cNvPr>
              <p:cNvSpPr txBox="1"/>
              <p:nvPr/>
            </p:nvSpPr>
            <p:spPr>
              <a:xfrm>
                <a:off x="5965771" y="2179981"/>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3" name="TextBox 102">
                <a:extLst>
                  <a:ext uri="{FF2B5EF4-FFF2-40B4-BE49-F238E27FC236}">
                    <a16:creationId xmlns:a16="http://schemas.microsoft.com/office/drawing/2014/main" id="{9089255C-2CFB-535C-3C4A-FB8FD1DA3C0D}"/>
                  </a:ext>
                </a:extLst>
              </p:cNvPr>
              <p:cNvSpPr txBox="1"/>
              <p:nvPr/>
            </p:nvSpPr>
            <p:spPr>
              <a:xfrm>
                <a:off x="6239919" y="2470621"/>
                <a:ext cx="548296" cy="229077"/>
              </a:xfrm>
              <a:prstGeom prst="rect">
                <a:avLst/>
              </a:prstGeom>
              <a:noFill/>
            </p:spPr>
            <p:txBody>
              <a:bodyPr wrap="square" rtlCol="0">
                <a:spAutoFit/>
              </a:bodyPr>
              <a:lstStyle/>
              <a:p>
                <a:pPr algn="ctr"/>
                <a:r>
                  <a:rPr lang="en-US" altLang="zh-CN" sz="7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4" name="TextBox 103">
                <a:extLst>
                  <a:ext uri="{FF2B5EF4-FFF2-40B4-BE49-F238E27FC236}">
                    <a16:creationId xmlns:a16="http://schemas.microsoft.com/office/drawing/2014/main" id="{17A01184-5754-9B5F-1063-41D70A4F7C9E}"/>
                  </a:ext>
                </a:extLst>
              </p:cNvPr>
              <p:cNvSpPr txBox="1"/>
              <p:nvPr/>
            </p:nvSpPr>
            <p:spPr>
              <a:xfrm>
                <a:off x="6510119" y="2075983"/>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5" name="TextBox 104">
                <a:extLst>
                  <a:ext uri="{FF2B5EF4-FFF2-40B4-BE49-F238E27FC236}">
                    <a16:creationId xmlns:a16="http://schemas.microsoft.com/office/drawing/2014/main" id="{74229BE3-D002-728E-7B74-4EEBBE791F33}"/>
                  </a:ext>
                </a:extLst>
              </p:cNvPr>
              <p:cNvSpPr txBox="1"/>
              <p:nvPr/>
            </p:nvSpPr>
            <p:spPr>
              <a:xfrm>
                <a:off x="6784266" y="2014778"/>
                <a:ext cx="548296" cy="294527"/>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6</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06" name="TextBox 105">
                <a:extLst>
                  <a:ext uri="{FF2B5EF4-FFF2-40B4-BE49-F238E27FC236}">
                    <a16:creationId xmlns:a16="http://schemas.microsoft.com/office/drawing/2014/main" id="{8200CAFB-DD4A-977A-2D0C-2EB0A0A232B6}"/>
                  </a:ext>
                </a:extLst>
              </p:cNvPr>
              <p:cNvSpPr txBox="1"/>
              <p:nvPr/>
            </p:nvSpPr>
            <p:spPr>
              <a:xfrm>
                <a:off x="7029971" y="2231910"/>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7" name="TextBox 106">
                <a:extLst>
                  <a:ext uri="{FF2B5EF4-FFF2-40B4-BE49-F238E27FC236}">
                    <a16:creationId xmlns:a16="http://schemas.microsoft.com/office/drawing/2014/main" id="{33496E4A-BE15-8342-BC47-416DD6BEDA84}"/>
                  </a:ext>
                </a:extLst>
              </p:cNvPr>
              <p:cNvSpPr txBox="1"/>
              <p:nvPr/>
            </p:nvSpPr>
            <p:spPr>
              <a:xfrm>
                <a:off x="7304734" y="1614597"/>
                <a:ext cx="548296" cy="292388"/>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8</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9" name="TextBox 108">
                <a:extLst>
                  <a:ext uri="{FF2B5EF4-FFF2-40B4-BE49-F238E27FC236}">
                    <a16:creationId xmlns:a16="http://schemas.microsoft.com/office/drawing/2014/main" id="{2ACAD572-F467-B6E6-0D23-8F64450D7735}"/>
                  </a:ext>
                </a:extLst>
              </p:cNvPr>
              <p:cNvSpPr txBox="1"/>
              <p:nvPr/>
            </p:nvSpPr>
            <p:spPr>
              <a:xfrm>
                <a:off x="7793297" y="1624809"/>
                <a:ext cx="548296" cy="292388"/>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10" name="TextBox 109">
                <a:extLst>
                  <a:ext uri="{FF2B5EF4-FFF2-40B4-BE49-F238E27FC236}">
                    <a16:creationId xmlns:a16="http://schemas.microsoft.com/office/drawing/2014/main" id="{9D6BCFD0-4468-4364-B8EC-729817BB1CE3}"/>
                  </a:ext>
                </a:extLst>
              </p:cNvPr>
              <p:cNvSpPr txBox="1"/>
              <p:nvPr/>
            </p:nvSpPr>
            <p:spPr>
              <a:xfrm>
                <a:off x="8024835" y="201788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11" name="TextBox 110">
                <a:extLst>
                  <a:ext uri="{FF2B5EF4-FFF2-40B4-BE49-F238E27FC236}">
                    <a16:creationId xmlns:a16="http://schemas.microsoft.com/office/drawing/2014/main" id="{B4D34142-E0AB-CAC5-1F1A-8BE627DAAB04}"/>
                  </a:ext>
                </a:extLst>
              </p:cNvPr>
              <p:cNvSpPr txBox="1"/>
              <p:nvPr/>
            </p:nvSpPr>
            <p:spPr>
              <a:xfrm>
                <a:off x="8318291" y="1679654"/>
                <a:ext cx="548296" cy="261610"/>
              </a:xfrm>
              <a:prstGeom prst="rect">
                <a:avLst/>
              </a:prstGeom>
              <a:noFill/>
            </p:spPr>
            <p:txBody>
              <a:bodyPr wrap="square" rtlCol="0">
                <a:spAutoFit/>
              </a:bodyPr>
              <a:lstStyle/>
              <a:p>
                <a:pPr algn="ct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TBC</a:t>
                </a:r>
                <a:endParaRPr lang="zh-CN" altLang="en-US" sz="1000" dirty="0">
                  <a:solidFill>
                    <a:schemeClr val="bg1">
                      <a:lumMod val="25000"/>
                    </a:schemeClr>
                  </a:solidFill>
                  <a:latin typeface="MetaPro-Black" panose="02000503050000020004" pitchFamily="50" charset="0"/>
                  <a:cs typeface="Tahoma" panose="020B0604030504040204" pitchFamily="34" charset="0"/>
                </a:endParaRPr>
              </a:p>
            </p:txBody>
          </p:sp>
        </p:grpSp>
        <p:pic>
          <p:nvPicPr>
            <p:cNvPr id="24" name="Picture 23" descr="So-called 'good' suburban schools often require trade-offs for Latino  students">
              <a:extLst>
                <a:ext uri="{FF2B5EF4-FFF2-40B4-BE49-F238E27FC236}">
                  <a16:creationId xmlns:a16="http://schemas.microsoft.com/office/drawing/2014/main" id="{B9E3002D-06AF-DCFB-1801-A7C0F8C7CC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12000"/>
                      </a14:imgEffect>
                      <a14:imgEffect>
                        <a14:brightnessContrast bright="15000"/>
                      </a14:imgEffect>
                    </a14:imgLayer>
                  </a14:imgProps>
                </a:ext>
                <a:ext uri="{28A0092B-C50C-407E-A947-70E740481C1C}">
                  <a14:useLocalDpi xmlns:a14="http://schemas.microsoft.com/office/drawing/2010/main" val="0"/>
                </a:ext>
              </a:extLst>
            </a:blip>
            <a:srcRect l="6867" t="5161" r="4972" b="11294"/>
            <a:stretch>
              <a:fillRect/>
            </a:stretch>
          </p:blipFill>
          <p:spPr bwMode="auto">
            <a:xfrm>
              <a:off x="3390052" y="1244850"/>
              <a:ext cx="5257060" cy="3518689"/>
            </a:xfrm>
            <a:custGeom>
              <a:avLst/>
              <a:gdLst>
                <a:gd name="connsiteX0" fmla="*/ 3059116 w 5257060"/>
                <a:gd name="connsiteY0" fmla="*/ 1668881 h 3472313"/>
                <a:gd name="connsiteX1" fmla="*/ 3198106 w 5257060"/>
                <a:gd name="connsiteY1" fmla="*/ 1668881 h 3472313"/>
                <a:gd name="connsiteX2" fmla="*/ 3198106 w 5257060"/>
                <a:gd name="connsiteY2" fmla="*/ 1803431 h 3472313"/>
                <a:gd name="connsiteX3" fmla="*/ 3059116 w 5257060"/>
                <a:gd name="connsiteY3" fmla="*/ 1803431 h 3472313"/>
                <a:gd name="connsiteX4" fmla="*/ 2542057 w 5257060"/>
                <a:gd name="connsiteY4" fmla="*/ 1622807 h 3472313"/>
                <a:gd name="connsiteX5" fmla="*/ 2681047 w 5257060"/>
                <a:gd name="connsiteY5" fmla="*/ 1622807 h 3472313"/>
                <a:gd name="connsiteX6" fmla="*/ 2681047 w 5257060"/>
                <a:gd name="connsiteY6" fmla="*/ 1849506 h 3472313"/>
                <a:gd name="connsiteX7" fmla="*/ 2542057 w 5257060"/>
                <a:gd name="connsiteY7" fmla="*/ 1849506 h 3472313"/>
                <a:gd name="connsiteX8" fmla="*/ 1050463 w 5257060"/>
                <a:gd name="connsiteY8" fmla="*/ 1583303 h 3472313"/>
                <a:gd name="connsiteX9" fmla="*/ 1189453 w 5257060"/>
                <a:gd name="connsiteY9" fmla="*/ 1583303 h 3472313"/>
                <a:gd name="connsiteX10" fmla="*/ 1189453 w 5257060"/>
                <a:gd name="connsiteY10" fmla="*/ 1889008 h 3472313"/>
                <a:gd name="connsiteX11" fmla="*/ 1050463 w 5257060"/>
                <a:gd name="connsiteY11" fmla="*/ 1889008 h 3472313"/>
                <a:gd name="connsiteX12" fmla="*/ 3855541 w 5257060"/>
                <a:gd name="connsiteY12" fmla="*/ 1522725 h 3472313"/>
                <a:gd name="connsiteX13" fmla="*/ 3994531 w 5257060"/>
                <a:gd name="connsiteY13" fmla="*/ 1522725 h 3472313"/>
                <a:gd name="connsiteX14" fmla="*/ 3994531 w 5257060"/>
                <a:gd name="connsiteY14" fmla="*/ 1949587 h 3472313"/>
                <a:gd name="connsiteX15" fmla="*/ 3855541 w 5257060"/>
                <a:gd name="connsiteY15" fmla="*/ 1949587 h 3472313"/>
                <a:gd name="connsiteX16" fmla="*/ 2804127 w 5257060"/>
                <a:gd name="connsiteY16" fmla="*/ 1480919 h 3472313"/>
                <a:gd name="connsiteX17" fmla="*/ 2943117 w 5257060"/>
                <a:gd name="connsiteY17" fmla="*/ 1480919 h 3472313"/>
                <a:gd name="connsiteX18" fmla="*/ 2943117 w 5257060"/>
                <a:gd name="connsiteY18" fmla="*/ 1991394 h 3472313"/>
                <a:gd name="connsiteX19" fmla="*/ 2804127 w 5257060"/>
                <a:gd name="connsiteY19" fmla="*/ 1991394 h 3472313"/>
                <a:gd name="connsiteX20" fmla="*/ 0 w 5257060"/>
                <a:gd name="connsiteY20" fmla="*/ 1438514 h 3472313"/>
                <a:gd name="connsiteX21" fmla="*/ 138990 w 5257060"/>
                <a:gd name="connsiteY21" fmla="*/ 1438514 h 3472313"/>
                <a:gd name="connsiteX22" fmla="*/ 138990 w 5257060"/>
                <a:gd name="connsiteY22" fmla="*/ 2033798 h 3472313"/>
                <a:gd name="connsiteX23" fmla="*/ 0 w 5257060"/>
                <a:gd name="connsiteY23" fmla="*/ 2033798 h 3472313"/>
                <a:gd name="connsiteX24" fmla="*/ 255348 w 5257060"/>
                <a:gd name="connsiteY24" fmla="*/ 1363431 h 3472313"/>
                <a:gd name="connsiteX25" fmla="*/ 394338 w 5257060"/>
                <a:gd name="connsiteY25" fmla="*/ 1363431 h 3472313"/>
                <a:gd name="connsiteX26" fmla="*/ 394338 w 5257060"/>
                <a:gd name="connsiteY26" fmla="*/ 2108882 h 3472313"/>
                <a:gd name="connsiteX27" fmla="*/ 255348 w 5257060"/>
                <a:gd name="connsiteY27" fmla="*/ 2108882 h 3472313"/>
                <a:gd name="connsiteX28" fmla="*/ 3324334 w 5257060"/>
                <a:gd name="connsiteY28" fmla="*/ 1362030 h 3472313"/>
                <a:gd name="connsiteX29" fmla="*/ 3463324 w 5257060"/>
                <a:gd name="connsiteY29" fmla="*/ 1362030 h 3472313"/>
                <a:gd name="connsiteX30" fmla="*/ 3463324 w 5257060"/>
                <a:gd name="connsiteY30" fmla="*/ 2110281 h 3472313"/>
                <a:gd name="connsiteX31" fmla="*/ 3324334 w 5257060"/>
                <a:gd name="connsiteY31" fmla="*/ 2110281 h 3472313"/>
                <a:gd name="connsiteX32" fmla="*/ 4856171 w 5257060"/>
                <a:gd name="connsiteY32" fmla="*/ 1295174 h 3472313"/>
                <a:gd name="connsiteX33" fmla="*/ 4995161 w 5257060"/>
                <a:gd name="connsiteY33" fmla="*/ 1295174 h 3472313"/>
                <a:gd name="connsiteX34" fmla="*/ 4995161 w 5257060"/>
                <a:gd name="connsiteY34" fmla="*/ 2177138 h 3472313"/>
                <a:gd name="connsiteX35" fmla="*/ 4856171 w 5257060"/>
                <a:gd name="connsiteY35" fmla="*/ 2177138 h 3472313"/>
                <a:gd name="connsiteX36" fmla="*/ 3593927 w 5257060"/>
                <a:gd name="connsiteY36" fmla="*/ 1295174 h 3472313"/>
                <a:gd name="connsiteX37" fmla="*/ 3732917 w 5257060"/>
                <a:gd name="connsiteY37" fmla="*/ 1295174 h 3472313"/>
                <a:gd name="connsiteX38" fmla="*/ 3732917 w 5257060"/>
                <a:gd name="connsiteY38" fmla="*/ 2177138 h 3472313"/>
                <a:gd name="connsiteX39" fmla="*/ 3593927 w 5257060"/>
                <a:gd name="connsiteY39" fmla="*/ 2177138 h 3472313"/>
                <a:gd name="connsiteX40" fmla="*/ 1529807 w 5257060"/>
                <a:gd name="connsiteY40" fmla="*/ 1295173 h 3472313"/>
                <a:gd name="connsiteX41" fmla="*/ 1668797 w 5257060"/>
                <a:gd name="connsiteY41" fmla="*/ 1295173 h 3472313"/>
                <a:gd name="connsiteX42" fmla="*/ 1668797 w 5257060"/>
                <a:gd name="connsiteY42" fmla="*/ 2177138 h 3472313"/>
                <a:gd name="connsiteX43" fmla="*/ 1529807 w 5257060"/>
                <a:gd name="connsiteY43" fmla="*/ 2177138 h 3472313"/>
                <a:gd name="connsiteX44" fmla="*/ 5118070 w 5257060"/>
                <a:gd name="connsiteY44" fmla="*/ 1181406 h 3472313"/>
                <a:gd name="connsiteX45" fmla="*/ 5257060 w 5257060"/>
                <a:gd name="connsiteY45" fmla="*/ 1181406 h 3472313"/>
                <a:gd name="connsiteX46" fmla="*/ 5257060 w 5257060"/>
                <a:gd name="connsiteY46" fmla="*/ 2290907 h 3472313"/>
                <a:gd name="connsiteX47" fmla="*/ 5118070 w 5257060"/>
                <a:gd name="connsiteY47" fmla="*/ 2290907 h 3472313"/>
                <a:gd name="connsiteX48" fmla="*/ 4596498 w 5257060"/>
                <a:gd name="connsiteY48" fmla="*/ 906110 h 3472313"/>
                <a:gd name="connsiteX49" fmla="*/ 4735488 w 5257060"/>
                <a:gd name="connsiteY49" fmla="*/ 906110 h 3472313"/>
                <a:gd name="connsiteX50" fmla="*/ 4735488 w 5257060"/>
                <a:gd name="connsiteY50" fmla="*/ 2566203 h 3472313"/>
                <a:gd name="connsiteX51" fmla="*/ 4596498 w 5257060"/>
                <a:gd name="connsiteY51" fmla="*/ 2566203 h 3472313"/>
                <a:gd name="connsiteX52" fmla="*/ 4117155 w 5257060"/>
                <a:gd name="connsiteY52" fmla="*/ 906110 h 3472313"/>
                <a:gd name="connsiteX53" fmla="*/ 4256145 w 5257060"/>
                <a:gd name="connsiteY53" fmla="*/ 906110 h 3472313"/>
                <a:gd name="connsiteX54" fmla="*/ 4256145 w 5257060"/>
                <a:gd name="connsiteY54" fmla="*/ 2566203 h 3472313"/>
                <a:gd name="connsiteX55" fmla="*/ 4117155 w 5257060"/>
                <a:gd name="connsiteY55" fmla="*/ 2566203 h 3472313"/>
                <a:gd name="connsiteX56" fmla="*/ 517247 w 5257060"/>
                <a:gd name="connsiteY56" fmla="*/ 522165 h 3472313"/>
                <a:gd name="connsiteX57" fmla="*/ 656237 w 5257060"/>
                <a:gd name="connsiteY57" fmla="*/ 522165 h 3472313"/>
                <a:gd name="connsiteX58" fmla="*/ 656237 w 5257060"/>
                <a:gd name="connsiteY58" fmla="*/ 2950147 h 3472313"/>
                <a:gd name="connsiteX59" fmla="*/ 517247 w 5257060"/>
                <a:gd name="connsiteY59" fmla="*/ 2950147 h 3472313"/>
                <a:gd name="connsiteX60" fmla="*/ 786624 w 5257060"/>
                <a:gd name="connsiteY60" fmla="*/ 312274 h 3472313"/>
                <a:gd name="connsiteX61" fmla="*/ 925614 w 5257060"/>
                <a:gd name="connsiteY61" fmla="*/ 312274 h 3472313"/>
                <a:gd name="connsiteX62" fmla="*/ 925614 w 5257060"/>
                <a:gd name="connsiteY62" fmla="*/ 3160038 h 3472313"/>
                <a:gd name="connsiteX63" fmla="*/ 786624 w 5257060"/>
                <a:gd name="connsiteY63" fmla="*/ 3160038 h 3472313"/>
                <a:gd name="connsiteX64" fmla="*/ 1793649 w 5257060"/>
                <a:gd name="connsiteY64" fmla="*/ 160147 h 3472313"/>
                <a:gd name="connsiteX65" fmla="*/ 1932639 w 5257060"/>
                <a:gd name="connsiteY65" fmla="*/ 160147 h 3472313"/>
                <a:gd name="connsiteX66" fmla="*/ 1932639 w 5257060"/>
                <a:gd name="connsiteY66" fmla="*/ 3312164 h 3472313"/>
                <a:gd name="connsiteX67" fmla="*/ 1793649 w 5257060"/>
                <a:gd name="connsiteY67" fmla="*/ 3312164 h 3472313"/>
                <a:gd name="connsiteX68" fmla="*/ 2062713 w 5257060"/>
                <a:gd name="connsiteY68" fmla="*/ 0 h 3472313"/>
                <a:gd name="connsiteX69" fmla="*/ 2201703 w 5257060"/>
                <a:gd name="connsiteY69" fmla="*/ 0 h 3472313"/>
                <a:gd name="connsiteX70" fmla="*/ 2201703 w 5257060"/>
                <a:gd name="connsiteY70" fmla="*/ 3472313 h 3472313"/>
                <a:gd name="connsiteX71" fmla="*/ 2062713 w 5257060"/>
                <a:gd name="connsiteY71" fmla="*/ 3472313 h 347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257060" h="3472313">
                  <a:moveTo>
                    <a:pt x="3059116" y="1668881"/>
                  </a:moveTo>
                  <a:lnTo>
                    <a:pt x="3198106" y="1668881"/>
                  </a:lnTo>
                  <a:lnTo>
                    <a:pt x="3198106" y="1803431"/>
                  </a:lnTo>
                  <a:lnTo>
                    <a:pt x="3059116" y="1803431"/>
                  </a:lnTo>
                  <a:close/>
                  <a:moveTo>
                    <a:pt x="2542057" y="1622807"/>
                  </a:moveTo>
                  <a:lnTo>
                    <a:pt x="2681047" y="1622807"/>
                  </a:lnTo>
                  <a:lnTo>
                    <a:pt x="2681047" y="1849506"/>
                  </a:lnTo>
                  <a:lnTo>
                    <a:pt x="2542057" y="1849506"/>
                  </a:lnTo>
                  <a:close/>
                  <a:moveTo>
                    <a:pt x="1050463" y="1583303"/>
                  </a:moveTo>
                  <a:lnTo>
                    <a:pt x="1189453" y="1583303"/>
                  </a:lnTo>
                  <a:lnTo>
                    <a:pt x="1189453" y="1889008"/>
                  </a:lnTo>
                  <a:lnTo>
                    <a:pt x="1050463" y="1889008"/>
                  </a:lnTo>
                  <a:close/>
                  <a:moveTo>
                    <a:pt x="3855541" y="1522725"/>
                  </a:moveTo>
                  <a:lnTo>
                    <a:pt x="3994531" y="1522725"/>
                  </a:lnTo>
                  <a:lnTo>
                    <a:pt x="3994531" y="1949587"/>
                  </a:lnTo>
                  <a:lnTo>
                    <a:pt x="3855541" y="1949587"/>
                  </a:lnTo>
                  <a:close/>
                  <a:moveTo>
                    <a:pt x="2804127" y="1480919"/>
                  </a:moveTo>
                  <a:lnTo>
                    <a:pt x="2943117" y="1480919"/>
                  </a:lnTo>
                  <a:lnTo>
                    <a:pt x="2943117" y="1991394"/>
                  </a:lnTo>
                  <a:lnTo>
                    <a:pt x="2804127" y="1991394"/>
                  </a:lnTo>
                  <a:close/>
                  <a:moveTo>
                    <a:pt x="0" y="1438514"/>
                  </a:moveTo>
                  <a:lnTo>
                    <a:pt x="138990" y="1438514"/>
                  </a:lnTo>
                  <a:lnTo>
                    <a:pt x="138990" y="2033798"/>
                  </a:lnTo>
                  <a:lnTo>
                    <a:pt x="0" y="2033798"/>
                  </a:lnTo>
                  <a:close/>
                  <a:moveTo>
                    <a:pt x="255348" y="1363431"/>
                  </a:moveTo>
                  <a:lnTo>
                    <a:pt x="394338" y="1363431"/>
                  </a:lnTo>
                  <a:lnTo>
                    <a:pt x="394338" y="2108882"/>
                  </a:lnTo>
                  <a:lnTo>
                    <a:pt x="255348" y="2108882"/>
                  </a:lnTo>
                  <a:close/>
                  <a:moveTo>
                    <a:pt x="3324334" y="1362030"/>
                  </a:moveTo>
                  <a:lnTo>
                    <a:pt x="3463324" y="1362030"/>
                  </a:lnTo>
                  <a:lnTo>
                    <a:pt x="3463324" y="2110281"/>
                  </a:lnTo>
                  <a:lnTo>
                    <a:pt x="3324334" y="2110281"/>
                  </a:lnTo>
                  <a:close/>
                  <a:moveTo>
                    <a:pt x="4856171" y="1295174"/>
                  </a:moveTo>
                  <a:lnTo>
                    <a:pt x="4995161" y="1295174"/>
                  </a:lnTo>
                  <a:lnTo>
                    <a:pt x="4995161" y="2177138"/>
                  </a:lnTo>
                  <a:lnTo>
                    <a:pt x="4856171" y="2177138"/>
                  </a:lnTo>
                  <a:close/>
                  <a:moveTo>
                    <a:pt x="3593927" y="1295174"/>
                  </a:moveTo>
                  <a:lnTo>
                    <a:pt x="3732917" y="1295174"/>
                  </a:lnTo>
                  <a:lnTo>
                    <a:pt x="3732917" y="2177138"/>
                  </a:lnTo>
                  <a:lnTo>
                    <a:pt x="3593927" y="2177138"/>
                  </a:lnTo>
                  <a:close/>
                  <a:moveTo>
                    <a:pt x="1529807" y="1295173"/>
                  </a:moveTo>
                  <a:lnTo>
                    <a:pt x="1668797" y="1295173"/>
                  </a:lnTo>
                  <a:lnTo>
                    <a:pt x="1668797" y="2177138"/>
                  </a:lnTo>
                  <a:lnTo>
                    <a:pt x="1529807" y="2177138"/>
                  </a:lnTo>
                  <a:close/>
                  <a:moveTo>
                    <a:pt x="5118070" y="1181406"/>
                  </a:moveTo>
                  <a:lnTo>
                    <a:pt x="5257060" y="1181406"/>
                  </a:lnTo>
                  <a:lnTo>
                    <a:pt x="5257060" y="2290907"/>
                  </a:lnTo>
                  <a:lnTo>
                    <a:pt x="5118070" y="2290907"/>
                  </a:lnTo>
                  <a:close/>
                  <a:moveTo>
                    <a:pt x="4596498" y="906110"/>
                  </a:moveTo>
                  <a:lnTo>
                    <a:pt x="4735488" y="906110"/>
                  </a:lnTo>
                  <a:lnTo>
                    <a:pt x="4735488" y="2566203"/>
                  </a:lnTo>
                  <a:lnTo>
                    <a:pt x="4596498" y="2566203"/>
                  </a:lnTo>
                  <a:close/>
                  <a:moveTo>
                    <a:pt x="4117155" y="906110"/>
                  </a:moveTo>
                  <a:lnTo>
                    <a:pt x="4256145" y="906110"/>
                  </a:lnTo>
                  <a:lnTo>
                    <a:pt x="4256145" y="2566203"/>
                  </a:lnTo>
                  <a:lnTo>
                    <a:pt x="4117155" y="2566203"/>
                  </a:lnTo>
                  <a:close/>
                  <a:moveTo>
                    <a:pt x="517247" y="522165"/>
                  </a:moveTo>
                  <a:lnTo>
                    <a:pt x="656237" y="522165"/>
                  </a:lnTo>
                  <a:lnTo>
                    <a:pt x="656237" y="2950147"/>
                  </a:lnTo>
                  <a:lnTo>
                    <a:pt x="517247" y="2950147"/>
                  </a:lnTo>
                  <a:close/>
                  <a:moveTo>
                    <a:pt x="786624" y="312274"/>
                  </a:moveTo>
                  <a:lnTo>
                    <a:pt x="925614" y="312274"/>
                  </a:lnTo>
                  <a:lnTo>
                    <a:pt x="925614" y="3160038"/>
                  </a:lnTo>
                  <a:lnTo>
                    <a:pt x="786624" y="3160038"/>
                  </a:lnTo>
                  <a:close/>
                  <a:moveTo>
                    <a:pt x="1793649" y="160147"/>
                  </a:moveTo>
                  <a:lnTo>
                    <a:pt x="1932639" y="160147"/>
                  </a:lnTo>
                  <a:lnTo>
                    <a:pt x="1932639" y="3312164"/>
                  </a:lnTo>
                  <a:lnTo>
                    <a:pt x="1793649" y="3312164"/>
                  </a:lnTo>
                  <a:close/>
                  <a:moveTo>
                    <a:pt x="2062713" y="0"/>
                  </a:moveTo>
                  <a:lnTo>
                    <a:pt x="2201703" y="0"/>
                  </a:lnTo>
                  <a:lnTo>
                    <a:pt x="2201703" y="3472313"/>
                  </a:lnTo>
                  <a:lnTo>
                    <a:pt x="2062713" y="3472313"/>
                  </a:lnTo>
                  <a:close/>
                </a:path>
              </a:pathLst>
            </a:cu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036812E-C915-FAAB-6572-1E51C9F3EBF9}"/>
                </a:ext>
              </a:extLst>
            </p:cNvPr>
            <p:cNvGrpSpPr/>
            <p:nvPr/>
          </p:nvGrpSpPr>
          <p:grpSpPr>
            <a:xfrm>
              <a:off x="107964" y="3531712"/>
              <a:ext cx="11629911" cy="2877542"/>
              <a:chOff x="107964" y="6574722"/>
              <a:chExt cx="11629911" cy="2877542"/>
            </a:xfrm>
          </p:grpSpPr>
          <p:sp>
            <p:nvSpPr>
              <p:cNvPr id="108" name="TextBox 107">
                <a:extLst>
                  <a:ext uri="{FF2B5EF4-FFF2-40B4-BE49-F238E27FC236}">
                    <a16:creationId xmlns:a16="http://schemas.microsoft.com/office/drawing/2014/main" id="{F0095DEC-0BFE-C56F-351D-78E40F3FBB43}"/>
                  </a:ext>
                </a:extLst>
              </p:cNvPr>
              <p:cNvSpPr txBox="1"/>
              <p:nvPr/>
            </p:nvSpPr>
            <p:spPr>
              <a:xfrm>
                <a:off x="913691" y="6811294"/>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2" name="TextBox 111">
                <a:extLst>
                  <a:ext uri="{FF2B5EF4-FFF2-40B4-BE49-F238E27FC236}">
                    <a16:creationId xmlns:a16="http://schemas.microsoft.com/office/drawing/2014/main" id="{4A3A14E3-8506-0F1D-3662-960D32D35EC7}"/>
                  </a:ext>
                </a:extLst>
              </p:cNvPr>
              <p:cNvSpPr txBox="1"/>
              <p:nvPr/>
            </p:nvSpPr>
            <p:spPr>
              <a:xfrm>
                <a:off x="536390" y="7042126"/>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3" name="TextBox 112">
                <a:extLst>
                  <a:ext uri="{FF2B5EF4-FFF2-40B4-BE49-F238E27FC236}">
                    <a16:creationId xmlns:a16="http://schemas.microsoft.com/office/drawing/2014/main" id="{CF8D67F4-9A09-3FD4-C256-F4CB19B1D7C7}"/>
                  </a:ext>
                </a:extLst>
              </p:cNvPr>
              <p:cNvSpPr txBox="1"/>
              <p:nvPr/>
            </p:nvSpPr>
            <p:spPr>
              <a:xfrm>
                <a:off x="269523" y="727776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4" name="TextBox 113">
                <a:extLst>
                  <a:ext uri="{FF2B5EF4-FFF2-40B4-BE49-F238E27FC236}">
                    <a16:creationId xmlns:a16="http://schemas.microsoft.com/office/drawing/2014/main" id="{6DA8BED1-C8B7-418D-1A40-37EE356A745C}"/>
                  </a:ext>
                </a:extLst>
              </p:cNvPr>
              <p:cNvSpPr txBox="1"/>
              <p:nvPr/>
            </p:nvSpPr>
            <p:spPr>
              <a:xfrm>
                <a:off x="107964" y="7511901"/>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8" name="TextBox 117">
                <a:extLst>
                  <a:ext uri="{FF2B5EF4-FFF2-40B4-BE49-F238E27FC236}">
                    <a16:creationId xmlns:a16="http://schemas.microsoft.com/office/drawing/2014/main" id="{77B88C40-ABD0-AB6C-C767-EDC5C57737CF}"/>
                  </a:ext>
                </a:extLst>
              </p:cNvPr>
              <p:cNvSpPr txBox="1"/>
              <p:nvPr/>
            </p:nvSpPr>
            <p:spPr>
              <a:xfrm>
                <a:off x="540774" y="7752383"/>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3" name="TextBox 142">
                <a:extLst>
                  <a:ext uri="{FF2B5EF4-FFF2-40B4-BE49-F238E27FC236}">
                    <a16:creationId xmlns:a16="http://schemas.microsoft.com/office/drawing/2014/main" id="{8D27D568-4857-D992-4687-45BB206DA67E}"/>
                  </a:ext>
                </a:extLst>
              </p:cNvPr>
              <p:cNvSpPr txBox="1"/>
              <p:nvPr/>
            </p:nvSpPr>
            <p:spPr>
              <a:xfrm>
                <a:off x="2106999" y="8910922"/>
                <a:ext cx="2477610"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Highschool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4" name="TextBox 143">
                <a:extLst>
                  <a:ext uri="{FF2B5EF4-FFF2-40B4-BE49-F238E27FC236}">
                    <a16:creationId xmlns:a16="http://schemas.microsoft.com/office/drawing/2014/main" id="{1249C4F1-2365-140B-7535-641FAA870650}"/>
                  </a:ext>
                </a:extLst>
              </p:cNvPr>
              <p:cNvSpPr txBox="1"/>
              <p:nvPr/>
            </p:nvSpPr>
            <p:spPr>
              <a:xfrm>
                <a:off x="2222241" y="8649025"/>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advanced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5" name="TextBox 144">
                <a:extLst>
                  <a:ext uri="{FF2B5EF4-FFF2-40B4-BE49-F238E27FC236}">
                    <a16:creationId xmlns:a16="http://schemas.microsoft.com/office/drawing/2014/main" id="{6DAAA677-CA4F-F945-88CB-ADC633777F8F}"/>
                  </a:ext>
                </a:extLst>
              </p:cNvPr>
              <p:cNvSpPr txBox="1"/>
              <p:nvPr/>
            </p:nvSpPr>
            <p:spPr>
              <a:xfrm>
                <a:off x="2407852" y="843470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Proficient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8" name="TextBox 137">
                <a:extLst>
                  <a:ext uri="{FF2B5EF4-FFF2-40B4-BE49-F238E27FC236}">
                    <a16:creationId xmlns:a16="http://schemas.microsoft.com/office/drawing/2014/main" id="{DE0A038C-53EC-DAD3-ADDC-4EA1C6254E0A}"/>
                  </a:ext>
                </a:extLst>
              </p:cNvPr>
              <p:cNvSpPr txBox="1"/>
              <p:nvPr/>
            </p:nvSpPr>
            <p:spPr>
              <a:xfrm>
                <a:off x="9948510" y="6574722"/>
                <a:ext cx="887130"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TMD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9" name="TextBox 138">
                <a:extLst>
                  <a:ext uri="{FF2B5EF4-FFF2-40B4-BE49-F238E27FC236}">
                    <a16:creationId xmlns:a16="http://schemas.microsoft.com/office/drawing/2014/main" id="{5DBE758E-BA0A-E4AB-AD11-B9A358F961D7}"/>
                  </a:ext>
                </a:extLst>
              </p:cNvPr>
              <p:cNvSpPr txBox="1"/>
              <p:nvPr/>
            </p:nvSpPr>
            <p:spPr>
              <a:xfrm>
                <a:off x="9595351" y="6811681"/>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3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0" name="TextBox 139">
                <a:extLst>
                  <a:ext uri="{FF2B5EF4-FFF2-40B4-BE49-F238E27FC236}">
                    <a16:creationId xmlns:a16="http://schemas.microsoft.com/office/drawing/2014/main" id="{739082EB-D5D1-5349-5ACE-9D2CBA12E9EB}"/>
                  </a:ext>
                </a:extLst>
              </p:cNvPr>
              <p:cNvSpPr txBox="1"/>
              <p:nvPr/>
            </p:nvSpPr>
            <p:spPr>
              <a:xfrm>
                <a:off x="9387239" y="7047126"/>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11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2" name="TextBox 171">
                <a:extLst>
                  <a:ext uri="{FF2B5EF4-FFF2-40B4-BE49-F238E27FC236}">
                    <a16:creationId xmlns:a16="http://schemas.microsoft.com/office/drawing/2014/main" id="{B4DFC06B-574E-7246-ECDD-39F228BB8190}"/>
                  </a:ext>
                </a:extLst>
              </p:cNvPr>
              <p:cNvSpPr txBox="1"/>
              <p:nvPr/>
            </p:nvSpPr>
            <p:spPr>
              <a:xfrm>
                <a:off x="8297744" y="8027186"/>
                <a:ext cx="3146046"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3" name="TextBox 172">
                <a:extLst>
                  <a:ext uri="{FF2B5EF4-FFF2-40B4-BE49-F238E27FC236}">
                    <a16:creationId xmlns:a16="http://schemas.microsoft.com/office/drawing/2014/main" id="{7D368218-B4A5-C4F9-1E61-C3E8A8314462}"/>
                  </a:ext>
                </a:extLst>
              </p:cNvPr>
              <p:cNvSpPr txBox="1"/>
              <p:nvPr/>
            </p:nvSpPr>
            <p:spPr>
              <a:xfrm>
                <a:off x="8426990" y="7787257"/>
                <a:ext cx="30167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18-24 years old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4" name="TextBox 173">
                <a:extLst>
                  <a:ext uri="{FF2B5EF4-FFF2-40B4-BE49-F238E27FC236}">
                    <a16:creationId xmlns:a16="http://schemas.microsoft.com/office/drawing/2014/main" id="{D666CFDD-B567-F667-78B4-A3F15564EE2E}"/>
                  </a:ext>
                </a:extLst>
              </p:cNvPr>
              <p:cNvSpPr txBox="1"/>
              <p:nvPr/>
            </p:nvSpPr>
            <p:spPr>
              <a:xfrm>
                <a:off x="7405237" y="8528088"/>
                <a:ext cx="31378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5" name="TextBox 174">
                <a:extLst>
                  <a:ext uri="{FF2B5EF4-FFF2-40B4-BE49-F238E27FC236}">
                    <a16:creationId xmlns:a16="http://schemas.microsoft.com/office/drawing/2014/main" id="{9DB4D185-7E39-A023-6F04-E78407EA37B1}"/>
                  </a:ext>
                </a:extLst>
              </p:cNvPr>
              <p:cNvSpPr txBox="1"/>
              <p:nvPr/>
            </p:nvSpPr>
            <p:spPr>
              <a:xfrm>
                <a:off x="7557996" y="8288897"/>
                <a:ext cx="31379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6" name="TextBox 175">
                <a:extLst>
                  <a:ext uri="{FF2B5EF4-FFF2-40B4-BE49-F238E27FC236}">
                    <a16:creationId xmlns:a16="http://schemas.microsoft.com/office/drawing/2014/main" id="{BAE024A5-B247-7DA2-D202-57D444FB596B}"/>
                  </a:ext>
                </a:extLst>
              </p:cNvPr>
              <p:cNvSpPr txBox="1"/>
              <p:nvPr/>
            </p:nvSpPr>
            <p:spPr>
              <a:xfrm>
                <a:off x="7405238" y="8991556"/>
                <a:ext cx="33161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7" name="TextBox 176">
                <a:extLst>
                  <a:ext uri="{FF2B5EF4-FFF2-40B4-BE49-F238E27FC236}">
                    <a16:creationId xmlns:a16="http://schemas.microsoft.com/office/drawing/2014/main" id="{19B6C6BF-7DFE-A9C4-8057-44168E43629B}"/>
                  </a:ext>
                </a:extLst>
              </p:cNvPr>
              <p:cNvSpPr txBox="1"/>
              <p:nvPr/>
            </p:nvSpPr>
            <p:spPr>
              <a:xfrm>
                <a:off x="6933761" y="8758241"/>
                <a:ext cx="339062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9" name="TextBox 178">
                <a:extLst>
                  <a:ext uri="{FF2B5EF4-FFF2-40B4-BE49-F238E27FC236}">
                    <a16:creationId xmlns:a16="http://schemas.microsoft.com/office/drawing/2014/main" id="{8569AD72-5FEA-24A0-91EF-C7885E7CF216}"/>
                  </a:ext>
                </a:extLst>
              </p:cNvPr>
              <p:cNvSpPr txBox="1"/>
              <p:nvPr/>
            </p:nvSpPr>
            <p:spPr>
              <a:xfrm>
                <a:off x="7013835" y="9221432"/>
                <a:ext cx="2542728"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89" name="TextBox 88">
              <a:extLst>
                <a:ext uri="{FF2B5EF4-FFF2-40B4-BE49-F238E27FC236}">
                  <a16:creationId xmlns:a16="http://schemas.microsoft.com/office/drawing/2014/main" id="{04FEE46E-9B5E-AC74-F826-7FF55C86297A}"/>
                </a:ext>
              </a:extLst>
            </p:cNvPr>
            <p:cNvSpPr txBox="1"/>
            <p:nvPr/>
          </p:nvSpPr>
          <p:spPr>
            <a:xfrm>
              <a:off x="5990498" y="298825"/>
              <a:ext cx="6004663"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22</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to STEM Magnet School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0" name="TextBox 89">
              <a:extLst>
                <a:ext uri="{FF2B5EF4-FFF2-40B4-BE49-F238E27FC236}">
                  <a16:creationId xmlns:a16="http://schemas.microsoft.com/office/drawing/2014/main" id="{9375FDCF-2B8D-B0B4-C322-F836C80FD0A3}"/>
                </a:ext>
              </a:extLst>
            </p:cNvPr>
            <p:cNvSpPr txBox="1"/>
            <p:nvPr/>
          </p:nvSpPr>
          <p:spPr>
            <a:xfrm>
              <a:off x="4722399" y="-134698"/>
              <a:ext cx="3871931" cy="269983"/>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18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score excellence on 8th-grade math</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3" name="TextBox 92">
              <a:extLst>
                <a:ext uri="{FF2B5EF4-FFF2-40B4-BE49-F238E27FC236}">
                  <a16:creationId xmlns:a16="http://schemas.microsoft.com/office/drawing/2014/main" id="{C3CC1468-DEB2-8283-2D48-A94F0F884855}"/>
                </a:ext>
              </a:extLst>
            </p:cNvPr>
            <p:cNvSpPr txBox="1"/>
            <p:nvPr/>
          </p:nvSpPr>
          <p:spPr>
            <a:xfrm>
              <a:off x="8349266" y="1284044"/>
              <a:ext cx="4085618"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White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find a tech job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1" name="TextBox 140">
              <a:extLst>
                <a:ext uri="{FF2B5EF4-FFF2-40B4-BE49-F238E27FC236}">
                  <a16:creationId xmlns:a16="http://schemas.microsoft.com/office/drawing/2014/main" id="{ADE4FD75-1E2B-CEC4-338B-3B5DA680B485}"/>
                </a:ext>
              </a:extLst>
            </p:cNvPr>
            <p:cNvSpPr txBox="1"/>
            <p:nvPr/>
          </p:nvSpPr>
          <p:spPr>
            <a:xfrm>
              <a:off x="7334454" y="788829"/>
              <a:ext cx="4109335"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6</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in top CS programs in Illinois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165" name="TextBox 164">
            <a:extLst>
              <a:ext uri="{FF2B5EF4-FFF2-40B4-BE49-F238E27FC236}">
                <a16:creationId xmlns:a16="http://schemas.microsoft.com/office/drawing/2014/main" id="{C0A98189-BC4E-4E08-D546-1602047094C4}"/>
              </a:ext>
            </a:extLst>
          </p:cNvPr>
          <p:cNvSpPr txBox="1"/>
          <p:nvPr/>
        </p:nvSpPr>
        <p:spPr>
          <a:xfrm>
            <a:off x="204344" y="1872247"/>
            <a:ext cx="2969126" cy="584775"/>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The Gap btw the </a:t>
            </a:r>
          </a:p>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best and worst</a:t>
            </a:r>
          </a:p>
        </p:txBody>
      </p:sp>
      <p:sp>
        <p:nvSpPr>
          <p:cNvPr id="166" name="TextBox 165">
            <a:extLst>
              <a:ext uri="{FF2B5EF4-FFF2-40B4-BE49-F238E27FC236}">
                <a16:creationId xmlns:a16="http://schemas.microsoft.com/office/drawing/2014/main" id="{F981E43F-EA65-0E9D-B265-C31F88FDE7D6}"/>
              </a:ext>
            </a:extLst>
          </p:cNvPr>
          <p:cNvSpPr txBox="1"/>
          <p:nvPr/>
        </p:nvSpPr>
        <p:spPr>
          <a:xfrm>
            <a:off x="204344" y="2320314"/>
            <a:ext cx="2675595" cy="1215717"/>
          </a:xfrm>
          <a:prstGeom prst="rect">
            <a:avLst/>
          </a:prstGeom>
          <a:noFill/>
        </p:spPr>
        <p:txBody>
          <a:bodyPr wrap="square" rtlCol="0">
            <a:spAutoFit/>
          </a:bodyPr>
          <a:lstStyle/>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#x evaluates the gap between the ethnic groups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with the best and the worst stats.</a:t>
            </a:r>
          </a:p>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Example: 4X in 4th-grade math proficiency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indicates the proportion of Asian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students proficient in 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-grade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math is 4 times greater than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of Black students.</a:t>
            </a:r>
          </a:p>
        </p:txBody>
      </p:sp>
    </p:spTree>
    <p:extLst>
      <p:ext uri="{BB962C8B-B14F-4D97-AF65-F5344CB8AC3E}">
        <p14:creationId xmlns:p14="http://schemas.microsoft.com/office/powerpoint/2010/main" val="2226720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CC91A7-29B5-DCA7-A8EF-D59B76443A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5961" r="10916" b="21275"/>
          <a:stretch/>
        </p:blipFill>
        <p:spPr bwMode="auto">
          <a:xfrm>
            <a:off x="3899971" y="1300444"/>
            <a:ext cx="3172859" cy="4769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2F7896D-D4FC-0919-8B57-20E3F7578E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8285" r="14742" b="22223"/>
          <a:stretch/>
        </p:blipFill>
        <p:spPr bwMode="auto">
          <a:xfrm>
            <a:off x="4869587" y="2969261"/>
            <a:ext cx="1233625" cy="186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227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B0ADB09-66ED-88FB-9A62-CE1884FF9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81000"/>
            <a:ext cx="4333875"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49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C162DA5-8652-B449-AD54-5A27BFC97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0"/>
            <a:ext cx="4071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34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AC7D613-6DC5-DA12-DDBB-920E1A301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73" y="742950"/>
            <a:ext cx="337185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FE4E425-B1E8-DD38-80FA-1681CCFD3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728" y="0"/>
            <a:ext cx="5141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88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Group of people outline">
            <a:extLst>
              <a:ext uri="{FF2B5EF4-FFF2-40B4-BE49-F238E27FC236}">
                <a16:creationId xmlns:a16="http://schemas.microsoft.com/office/drawing/2014/main" id="{D7B702CE-8DBC-846E-C442-C8464E1DFA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3338544"/>
            <a:ext cx="914400" cy="914400"/>
          </a:xfrm>
          <a:prstGeom prst="rect">
            <a:avLst/>
          </a:prstGeom>
        </p:spPr>
      </p:pic>
      <p:pic>
        <p:nvPicPr>
          <p:cNvPr id="4" name="Graphic 3" descr="Group of people outline">
            <a:extLst>
              <a:ext uri="{FF2B5EF4-FFF2-40B4-BE49-F238E27FC236}">
                <a16:creationId xmlns:a16="http://schemas.microsoft.com/office/drawing/2014/main" id="{9114CA87-7A09-2A4D-3939-04D224D58C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3338544"/>
            <a:ext cx="914400" cy="914400"/>
          </a:xfrm>
          <a:prstGeom prst="rect">
            <a:avLst/>
          </a:prstGeom>
        </p:spPr>
      </p:pic>
      <p:pic>
        <p:nvPicPr>
          <p:cNvPr id="5" name="Graphic 4" descr="Group of people outline">
            <a:extLst>
              <a:ext uri="{FF2B5EF4-FFF2-40B4-BE49-F238E27FC236}">
                <a16:creationId xmlns:a16="http://schemas.microsoft.com/office/drawing/2014/main" id="{787E2C3E-46ED-F460-DAA3-E3BD0811E7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1530" y="3338544"/>
            <a:ext cx="914400" cy="914400"/>
          </a:xfrm>
          <a:prstGeom prst="rect">
            <a:avLst/>
          </a:prstGeom>
        </p:spPr>
      </p:pic>
      <p:pic>
        <p:nvPicPr>
          <p:cNvPr id="6" name="Graphic 5" descr="Group of people outline">
            <a:extLst>
              <a:ext uri="{FF2B5EF4-FFF2-40B4-BE49-F238E27FC236}">
                <a16:creationId xmlns:a16="http://schemas.microsoft.com/office/drawing/2014/main" id="{9998F7D3-8FD5-2748-298D-F4A187CA70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35630" y="3338544"/>
            <a:ext cx="914400" cy="914400"/>
          </a:xfrm>
          <a:prstGeom prst="rect">
            <a:avLst/>
          </a:prstGeom>
        </p:spPr>
      </p:pic>
      <p:sp>
        <p:nvSpPr>
          <p:cNvPr id="7" name="Rectangle 6">
            <a:extLst>
              <a:ext uri="{FF2B5EF4-FFF2-40B4-BE49-F238E27FC236}">
                <a16:creationId xmlns:a16="http://schemas.microsoft.com/office/drawing/2014/main" id="{FC4E6A18-AC21-F335-FAB4-04154DF5B34B}"/>
              </a:ext>
            </a:extLst>
          </p:cNvPr>
          <p:cNvSpPr/>
          <p:nvPr/>
        </p:nvSpPr>
        <p:spPr>
          <a:xfrm>
            <a:off x="3582955" y="1979644"/>
            <a:ext cx="5309118" cy="115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Enrollment</a:t>
            </a:r>
            <a:endParaRPr lang="zh-CN" altLang="en-US" dirty="0"/>
          </a:p>
        </p:txBody>
      </p:sp>
      <p:pic>
        <p:nvPicPr>
          <p:cNvPr id="8" name="Graphic 7" descr="Group of people outline">
            <a:extLst>
              <a:ext uri="{FF2B5EF4-FFF2-40B4-BE49-F238E27FC236}">
                <a16:creationId xmlns:a16="http://schemas.microsoft.com/office/drawing/2014/main" id="{12D556D3-6BD9-7922-AEB0-B94D7D48FE4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r="39931" b="49826"/>
          <a:stretch/>
        </p:blipFill>
        <p:spPr>
          <a:xfrm>
            <a:off x="4298755" y="1439894"/>
            <a:ext cx="549275" cy="458788"/>
          </a:xfrm>
          <a:prstGeom prst="rect">
            <a:avLst/>
          </a:prstGeom>
        </p:spPr>
      </p:pic>
      <p:pic>
        <p:nvPicPr>
          <p:cNvPr id="9" name="Graphic 8" descr="Group of people outline">
            <a:extLst>
              <a:ext uri="{FF2B5EF4-FFF2-40B4-BE49-F238E27FC236}">
                <a16:creationId xmlns:a16="http://schemas.microsoft.com/office/drawing/2014/main" id="{B418FE60-C2D3-20F7-8BA7-52263476716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399"/>
          <a:stretch/>
        </p:blipFill>
        <p:spPr>
          <a:xfrm>
            <a:off x="5127430" y="1417700"/>
            <a:ext cx="914400" cy="480982"/>
          </a:xfrm>
          <a:prstGeom prst="rect">
            <a:avLst/>
          </a:prstGeom>
        </p:spPr>
      </p:pic>
      <p:pic>
        <p:nvPicPr>
          <p:cNvPr id="10" name="Graphic 9" descr="Group of people outline">
            <a:extLst>
              <a:ext uri="{FF2B5EF4-FFF2-40B4-BE49-F238E27FC236}">
                <a16:creationId xmlns:a16="http://schemas.microsoft.com/office/drawing/2014/main" id="{615B3ABD-2B99-75DB-236F-8EDBFC4D3F1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7399"/>
          <a:stretch/>
        </p:blipFill>
        <p:spPr>
          <a:xfrm>
            <a:off x="6181530" y="1417700"/>
            <a:ext cx="914400" cy="480982"/>
          </a:xfrm>
          <a:prstGeom prst="rect">
            <a:avLst/>
          </a:prstGeom>
        </p:spPr>
      </p:pic>
      <p:pic>
        <p:nvPicPr>
          <p:cNvPr id="11" name="Graphic 10" descr="Group of people outline">
            <a:extLst>
              <a:ext uri="{FF2B5EF4-FFF2-40B4-BE49-F238E27FC236}">
                <a16:creationId xmlns:a16="http://schemas.microsoft.com/office/drawing/2014/main" id="{64E827E9-F2F5-5963-94D1-DA7B6C8D1B82}"/>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49656"/>
          <a:stretch/>
        </p:blipFill>
        <p:spPr>
          <a:xfrm>
            <a:off x="7235630" y="1417700"/>
            <a:ext cx="914400" cy="460344"/>
          </a:xfrm>
          <a:prstGeom prst="rect">
            <a:avLst/>
          </a:prstGeom>
        </p:spPr>
      </p:pic>
      <p:pic>
        <p:nvPicPr>
          <p:cNvPr id="12" name="Graphic 11" descr="Group of people outline">
            <a:extLst>
              <a:ext uri="{FF2B5EF4-FFF2-40B4-BE49-F238E27FC236}">
                <a16:creationId xmlns:a16="http://schemas.microsoft.com/office/drawing/2014/main" id="{E8253FB2-2255-20A4-C845-7F18C4BD17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3338544"/>
            <a:ext cx="914400" cy="914400"/>
          </a:xfrm>
          <a:prstGeom prst="rect">
            <a:avLst/>
          </a:prstGeom>
        </p:spPr>
      </p:pic>
      <p:pic>
        <p:nvPicPr>
          <p:cNvPr id="13" name="Graphic 12" descr="Group of people outline">
            <a:extLst>
              <a:ext uri="{FF2B5EF4-FFF2-40B4-BE49-F238E27FC236}">
                <a16:creationId xmlns:a16="http://schemas.microsoft.com/office/drawing/2014/main" id="{D84DB02C-E1EB-6FC5-FFC4-1B410E952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4232468"/>
            <a:ext cx="914400" cy="914400"/>
          </a:xfrm>
          <a:prstGeom prst="rect">
            <a:avLst/>
          </a:prstGeom>
        </p:spPr>
      </p:pic>
      <p:pic>
        <p:nvPicPr>
          <p:cNvPr id="14" name="Graphic 13" descr="Group of people outline">
            <a:extLst>
              <a:ext uri="{FF2B5EF4-FFF2-40B4-BE49-F238E27FC236}">
                <a16:creationId xmlns:a16="http://schemas.microsoft.com/office/drawing/2014/main" id="{1D4EF711-DFB0-ACA0-306A-7B875E3F8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4232468"/>
            <a:ext cx="914400" cy="914400"/>
          </a:xfrm>
          <a:prstGeom prst="rect">
            <a:avLst/>
          </a:prstGeom>
        </p:spPr>
      </p:pic>
      <p:pic>
        <p:nvPicPr>
          <p:cNvPr id="15" name="Graphic 14" descr="Group of people outline">
            <a:extLst>
              <a:ext uri="{FF2B5EF4-FFF2-40B4-BE49-F238E27FC236}">
                <a16:creationId xmlns:a16="http://schemas.microsoft.com/office/drawing/2014/main" id="{6C019ED8-4195-2EE8-1DD2-071139C5DB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4232468"/>
            <a:ext cx="914400" cy="914400"/>
          </a:xfrm>
          <a:prstGeom prst="rect">
            <a:avLst/>
          </a:prstGeom>
        </p:spPr>
      </p:pic>
      <p:pic>
        <p:nvPicPr>
          <p:cNvPr id="16" name="Graphic 15" descr="Group of people outline">
            <a:extLst>
              <a:ext uri="{FF2B5EF4-FFF2-40B4-BE49-F238E27FC236}">
                <a16:creationId xmlns:a16="http://schemas.microsoft.com/office/drawing/2014/main" id="{D72BF00F-B9C3-BF96-B4C0-595BC9E5327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49802"/>
          <a:stretch/>
        </p:blipFill>
        <p:spPr>
          <a:xfrm>
            <a:off x="6181530" y="4252944"/>
            <a:ext cx="914400" cy="459015"/>
          </a:xfrm>
          <a:prstGeom prst="rect">
            <a:avLst/>
          </a:prstGeom>
        </p:spPr>
      </p:pic>
      <p:pic>
        <p:nvPicPr>
          <p:cNvPr id="17" name="Graphic 16" descr="Group of people outline">
            <a:extLst>
              <a:ext uri="{FF2B5EF4-FFF2-40B4-BE49-F238E27FC236}">
                <a16:creationId xmlns:a16="http://schemas.microsoft.com/office/drawing/2014/main" id="{B90B3625-1880-7665-E101-B7D7D92EA1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5167344"/>
            <a:ext cx="914400" cy="914400"/>
          </a:xfrm>
          <a:prstGeom prst="rect">
            <a:avLst/>
          </a:prstGeom>
        </p:spPr>
      </p:pic>
    </p:spTree>
    <p:extLst>
      <p:ext uri="{BB962C8B-B14F-4D97-AF65-F5344CB8AC3E}">
        <p14:creationId xmlns:p14="http://schemas.microsoft.com/office/powerpoint/2010/main" val="881115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ky&#10;&#10;Description automatically generated">
            <a:extLst>
              <a:ext uri="{FF2B5EF4-FFF2-40B4-BE49-F238E27FC236}">
                <a16:creationId xmlns:a16="http://schemas.microsoft.com/office/drawing/2014/main" id="{4F96BA9F-9E7A-2E1D-5FDF-D2CC21347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025"/>
            <a:ext cx="12192000" cy="6457950"/>
          </a:xfrm>
          <a:prstGeom prst="rect">
            <a:avLst/>
          </a:prstGeom>
        </p:spPr>
      </p:pic>
    </p:spTree>
    <p:extLst>
      <p:ext uri="{BB962C8B-B14F-4D97-AF65-F5344CB8AC3E}">
        <p14:creationId xmlns:p14="http://schemas.microsoft.com/office/powerpoint/2010/main" val="222714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1.3 About us</a:t>
            </a:r>
          </a:p>
        </p:txBody>
      </p:sp>
    </p:spTree>
    <p:extLst>
      <p:ext uri="{BB962C8B-B14F-4D97-AF65-F5344CB8AC3E}">
        <p14:creationId xmlns:p14="http://schemas.microsoft.com/office/powerpoint/2010/main" val="350498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1.4 Contact us</a:t>
            </a:r>
          </a:p>
        </p:txBody>
      </p:sp>
    </p:spTree>
    <p:extLst>
      <p:ext uri="{BB962C8B-B14F-4D97-AF65-F5344CB8AC3E}">
        <p14:creationId xmlns:p14="http://schemas.microsoft.com/office/powerpoint/2010/main" val="397639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1833051"/>
            <a:ext cx="9144000" cy="3191898"/>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gn="l">
              <a:lnSpc>
                <a:spcPct val="150000"/>
              </a:lnSpc>
            </a:pPr>
            <a:r>
              <a:rPr lang="en-US" altLang="zh-CN" sz="4800" b="1" dirty="0">
                <a:solidFill>
                  <a:schemeClr val="tx2"/>
                </a:solidFill>
                <a:latin typeface="Times LT Std" panose="02020603050405020304" pitchFamily="18" charset="0"/>
              </a:rPr>
              <a:t>2. Deep Diving Page</a:t>
            </a:r>
          </a:p>
          <a:p>
            <a:pPr algn="l">
              <a:lnSpc>
                <a:spcPct val="150000"/>
              </a:lnSpc>
            </a:pPr>
            <a:endParaRPr lang="en-US" altLang="zh-CN" sz="2900" b="1" dirty="0">
              <a:solidFill>
                <a:schemeClr val="tx2"/>
              </a:solidFill>
              <a:latin typeface="Times LT Std" panose="02020603050405020304" pitchFamily="18" charset="0"/>
            </a:endParaRPr>
          </a:p>
          <a:p>
            <a:pPr algn="l">
              <a:lnSpc>
                <a:spcPct val="150000"/>
              </a:lnSpc>
            </a:pPr>
            <a:r>
              <a:rPr lang="en-US" altLang="zh-CN" sz="2900" dirty="0">
                <a:solidFill>
                  <a:schemeClr val="tx2"/>
                </a:solidFill>
                <a:latin typeface="Times LT Std" panose="02020603050405020304" pitchFamily="18" charset="0"/>
              </a:rPr>
              <a:t>2.1 Metrics of each educational stages</a:t>
            </a:r>
          </a:p>
          <a:p>
            <a:pPr algn="l">
              <a:lnSpc>
                <a:spcPct val="150000"/>
              </a:lnSpc>
            </a:pPr>
            <a:r>
              <a:rPr lang="en-US" altLang="zh-CN" sz="2900" dirty="0">
                <a:solidFill>
                  <a:schemeClr val="tx2"/>
                </a:solidFill>
                <a:latin typeface="Times LT Std" panose="02020603050405020304" pitchFamily="18" charset="0"/>
              </a:rPr>
              <a:t>2.2 other stuff</a:t>
            </a:r>
          </a:p>
        </p:txBody>
      </p:sp>
    </p:spTree>
    <p:extLst>
      <p:ext uri="{BB962C8B-B14F-4D97-AF65-F5344CB8AC3E}">
        <p14:creationId xmlns:p14="http://schemas.microsoft.com/office/powerpoint/2010/main" val="102566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647700"/>
            <a:ext cx="9144000" cy="4953000"/>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gn="l">
              <a:lnSpc>
                <a:spcPct val="150000"/>
              </a:lnSpc>
            </a:pPr>
            <a:r>
              <a:rPr lang="en-US" altLang="zh-CN" sz="3600" dirty="0">
                <a:solidFill>
                  <a:schemeClr val="tx2"/>
                </a:solidFill>
                <a:latin typeface="Times LT Std" panose="02020603050405020304" pitchFamily="18" charset="0"/>
              </a:rPr>
              <a:t>2.1 Metrics of each educational stages</a:t>
            </a:r>
          </a:p>
          <a:p>
            <a:pPr algn="l">
              <a:lnSpc>
                <a:spcPct val="150000"/>
              </a:lnSpc>
            </a:pPr>
            <a:endParaRPr lang="en-US" altLang="zh-CN" sz="3600" dirty="0">
              <a:solidFill>
                <a:schemeClr val="tx2"/>
              </a:solidFill>
              <a:latin typeface="Times LT Std" panose="02020603050405020304" pitchFamily="18" charset="0"/>
            </a:endParaRPr>
          </a:p>
          <a:p>
            <a:pPr algn="l">
              <a:lnSpc>
                <a:spcPct val="150000"/>
              </a:lnSpc>
            </a:pPr>
            <a:r>
              <a:rPr lang="en-US" altLang="zh-CN" sz="2800" dirty="0">
                <a:solidFill>
                  <a:schemeClr val="tx2"/>
                </a:solidFill>
                <a:latin typeface="Times LT Std" panose="02020603050405020304" pitchFamily="18" charset="0"/>
              </a:rPr>
              <a:t>2.1.1 k8</a:t>
            </a:r>
          </a:p>
          <a:p>
            <a:pPr algn="l">
              <a:lnSpc>
                <a:spcPct val="150000"/>
              </a:lnSpc>
            </a:pPr>
            <a:r>
              <a:rPr lang="en-US" altLang="zh-CN" sz="2800" dirty="0">
                <a:solidFill>
                  <a:schemeClr val="tx2"/>
                </a:solidFill>
                <a:latin typeface="Times LT Std" panose="02020603050405020304" pitchFamily="18" charset="0"/>
              </a:rPr>
              <a:t>2.1.2 high school</a:t>
            </a:r>
          </a:p>
          <a:p>
            <a:pPr algn="l">
              <a:lnSpc>
                <a:spcPct val="150000"/>
              </a:lnSpc>
            </a:pPr>
            <a:r>
              <a:rPr lang="en-US" altLang="zh-CN" sz="2800" dirty="0">
                <a:solidFill>
                  <a:schemeClr val="tx2"/>
                </a:solidFill>
                <a:latin typeface="Times LT Std" panose="02020603050405020304" pitchFamily="18" charset="0"/>
              </a:rPr>
              <a:t>2.1.3 college</a:t>
            </a:r>
          </a:p>
          <a:p>
            <a:pPr algn="l">
              <a:lnSpc>
                <a:spcPct val="150000"/>
              </a:lnSpc>
            </a:pPr>
            <a:r>
              <a:rPr lang="en-US" altLang="zh-CN" sz="2800" dirty="0">
                <a:solidFill>
                  <a:schemeClr val="tx2"/>
                </a:solidFill>
                <a:latin typeface="Times LT Std" panose="02020603050405020304" pitchFamily="18" charset="0"/>
              </a:rPr>
              <a:t>2.1.4 employment</a:t>
            </a:r>
          </a:p>
        </p:txBody>
      </p:sp>
    </p:spTree>
    <p:extLst>
      <p:ext uri="{BB962C8B-B14F-4D97-AF65-F5344CB8AC3E}">
        <p14:creationId xmlns:p14="http://schemas.microsoft.com/office/powerpoint/2010/main" val="22380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2.1.1 K8</a:t>
            </a:r>
          </a:p>
        </p:txBody>
      </p:sp>
    </p:spTree>
    <p:extLst>
      <p:ext uri="{BB962C8B-B14F-4D97-AF65-F5344CB8AC3E}">
        <p14:creationId xmlns:p14="http://schemas.microsoft.com/office/powerpoint/2010/main" val="4012270082"/>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8460</TotalTime>
  <Words>5398</Words>
  <Application>Microsoft Office PowerPoint</Application>
  <PresentationFormat>Widescreen</PresentationFormat>
  <Paragraphs>1298</Paragraphs>
  <Slides>48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Adobe Gothic Std B</vt:lpstr>
      <vt:lpstr>等线</vt:lpstr>
      <vt:lpstr>等线 Light</vt:lpstr>
      <vt:lpstr>Antique Olive Std Compact</vt:lpstr>
      <vt:lpstr>Arial</vt:lpstr>
      <vt:lpstr>Chalet NewYorkNineteenSixty</vt:lpstr>
      <vt:lpstr>ITC Officina Sans Std Book</vt:lpstr>
      <vt:lpstr>MetaPro-Black</vt:lpstr>
      <vt:lpstr>Times LT Std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100</cp:revision>
  <dcterms:created xsi:type="dcterms:W3CDTF">2022-08-18T16:59:46Z</dcterms:created>
  <dcterms:modified xsi:type="dcterms:W3CDTF">2022-09-22T20:27:37Z</dcterms:modified>
</cp:coreProperties>
</file>