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ink/ink1.xml" ContentType="application/inkml+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11" r:id="rId2"/>
    <p:sldId id="316" r:id="rId3"/>
    <p:sldId id="371" r:id="rId4"/>
    <p:sldId id="373" r:id="rId5"/>
    <p:sldId id="376" r:id="rId6"/>
    <p:sldId id="374" r:id="rId7"/>
    <p:sldId id="372" r:id="rId8"/>
    <p:sldId id="378" r:id="rId9"/>
    <p:sldId id="377" r:id="rId10"/>
    <p:sldId id="375" r:id="rId11"/>
    <p:sldId id="341" r:id="rId12"/>
    <p:sldId id="362" r:id="rId13"/>
    <p:sldId id="369" r:id="rId14"/>
    <p:sldId id="363" r:id="rId15"/>
    <p:sldId id="368" r:id="rId16"/>
    <p:sldId id="367" r:id="rId17"/>
    <p:sldId id="364" r:id="rId18"/>
    <p:sldId id="365" r:id="rId19"/>
    <p:sldId id="366" r:id="rId20"/>
    <p:sldId id="342" r:id="rId21"/>
    <p:sldId id="350" r:id="rId22"/>
    <p:sldId id="351" r:id="rId23"/>
    <p:sldId id="353" r:id="rId24"/>
    <p:sldId id="354" r:id="rId25"/>
    <p:sldId id="352" r:id="rId26"/>
    <p:sldId id="355" r:id="rId27"/>
    <p:sldId id="356" r:id="rId28"/>
    <p:sldId id="343" r:id="rId29"/>
    <p:sldId id="360" r:id="rId30"/>
    <p:sldId id="361" r:id="rId31"/>
    <p:sldId id="305" r:id="rId32"/>
    <p:sldId id="379" r:id="rId33"/>
    <p:sldId id="323" r:id="rId34"/>
    <p:sldId id="324" r:id="rId35"/>
    <p:sldId id="303" r:id="rId36"/>
    <p:sldId id="380" r:id="rId37"/>
    <p:sldId id="381" r:id="rId38"/>
    <p:sldId id="382" r:id="rId39"/>
    <p:sldId id="383" r:id="rId40"/>
    <p:sldId id="384" r:id="rId41"/>
    <p:sldId id="38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3890" autoAdjust="0"/>
  </p:normalViewPr>
  <p:slideViewPr>
    <p:cSldViewPr snapToGrid="0">
      <p:cViewPr varScale="1">
        <p:scale>
          <a:sx n="50" d="100"/>
          <a:sy n="50" d="100"/>
        </p:scale>
        <p:origin x="60"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0.18006042296072508</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0.29003079291762895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0.65013994402239106</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0.71955719557195574</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0.14995733788395904</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0.27</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0.56001558846453625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0.70967741935483875</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3.8117714367446182E-2</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4.1621969534434672E-2</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4.0334383069366861E-2</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0.14138596867624972</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9.5529271379816733E-2"/>
          <c:y val="0.13023440397702574"/>
          <c:w val="0.8816225876361955"/>
          <c:h val="0.7518644093620655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379"/>
    </inkml:context>
    <inkml:brush xml:id="br0">
      <inkml:brushProperty name="width" value="0.05" units="cm"/>
      <inkml:brushProperty name="height" value="0.05" units="cm"/>
      <inkml:brushProperty name="color" value="#E71224"/>
    </inkml:brush>
  </inkml:definitions>
  <inkml:trace contextRef="#ctx0" brushRef="#br0">37 0 12360 0 0,'0'0'360'0'0,"-5"6"-2"0"0,-3 2-225 0 0,-13 17 416 0 0,21-25-500 0 0,0 1 1 0 0,-1 0 0 0 0,1-1 0 0 0,0 1-1 0 0,-1 0 1 0 0,1 0 0 0 0,0-1 0 0 0,0 1-1 0 0,0 0 1 0 0,0 0 0 0 0,-1 0 0 0 0,1-1-1 0 0,0 1 1 0 0,1 0 0 0 0,-1 0 0 0 0,0 0 0 0 0,0-1-1 0 0,0 1 1 0 0,0 0 0 0 0,1 0 0 0 0,-1 0-1 0 0,0-1 1 0 0,1 1 0 0 0,-1 0 0 0 0,0-1-1 0 0,1 1 1 0 0,-1 0 0 0 0,1-1 0 0 0,-1 1-1 0 0,1-1 1 0 0,-1 1 0 0 0,1 0 0 0 0,0-1-1 0 0,-1 1 1 0 0,1-1 0 0 0,0 0 0 0 0,-1 1 0 0 0,1-1-1 0 0,0 0 1 0 0,0 1 0 0 0,-1-1 0 0 0,1 0-1 0 0,1 1 1 0 0,-1-1-20 0 0,0 1-1 0 0,1 0 1 0 0,-1-1 0 0 0,1 0-1 0 0,-1 1 1 0 0,1-1-1 0 0,-1 0 1 0 0,1 1 0 0 0,-1-1-1 0 0,1 0 1 0 0,0 0 0 0 0,-1 0-1 0 0,1 0 1 0 0,-1-1-1 0 0,1 1 1 0 0,-1 0 0 0 0,1-1-1 0 0,-1 1 1 0 0,1-1 0 0 0,-1 1-1 0 0,2-2 1 0 0,4-5 160 0 0,0 1 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2022/9/13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8</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2022/9/13</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2022/9/13</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6.xml"/><Relationship Id="rId1" Type="http://schemas.openxmlformats.org/officeDocument/2006/relationships/slideLayout" Target="../slideLayouts/slideLayout3.xml"/><Relationship Id="rId10"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Contents</a:t>
            </a:r>
          </a:p>
          <a:p>
            <a:r>
              <a:rPr lang="en-US" altLang="zh-CN" sz="4000" dirty="0">
                <a:solidFill>
                  <a:schemeClr val="tx2"/>
                </a:solidFill>
                <a:latin typeface="Times LT Std" panose="02020603050405020304" pitchFamily="18" charset="0"/>
              </a:rPr>
              <a:t>For 2</a:t>
            </a:r>
            <a:r>
              <a:rPr lang="en-US" altLang="zh-CN" sz="4000" baseline="30000" dirty="0">
                <a:solidFill>
                  <a:schemeClr val="tx2"/>
                </a:solidFill>
                <a:latin typeface="Times LT Std" panose="02020603050405020304" pitchFamily="18" charset="0"/>
              </a:rPr>
              <a:t>nd</a:t>
            </a:r>
            <a:r>
              <a:rPr lang="en-US" altLang="zh-CN" sz="4000" dirty="0">
                <a:solidFill>
                  <a:schemeClr val="tx2"/>
                </a:solidFill>
                <a:latin typeface="Times LT Std" panose="02020603050405020304" pitchFamily="18" charset="0"/>
              </a:rPr>
              <a:t> layer deep diving page</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2017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2017/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2022</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
        <p:nvSpPr>
          <p:cNvPr id="7" name="Oval 6">
            <a:extLst>
              <a:ext uri="{FF2B5EF4-FFF2-40B4-BE49-F238E27FC236}">
                <a16:creationId xmlns:a16="http://schemas.microsoft.com/office/drawing/2014/main" id="{60F507C1-7714-4AB1-3D30-171915CFCD7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744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2021 / Total HS students CHI 2022</a:t>
            </a:r>
          </a:p>
          <a:p>
            <a:r>
              <a:rPr lang="en-US" altLang="zh-CN" sz="1800" dirty="0">
                <a:solidFill>
                  <a:srgbClr val="4A4A4A"/>
                </a:solidFill>
                <a:latin typeface="ITC Officina Sans Std Book" panose="020B0506040203020204" pitchFamily="34" charset="0"/>
              </a:rPr>
              <a:t>Vs. AP CS enrollment US 2021/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
        <p:nvSpPr>
          <p:cNvPr id="7" name="Oval 6">
            <a:extLst>
              <a:ext uri="{FF2B5EF4-FFF2-40B4-BE49-F238E27FC236}">
                <a16:creationId xmlns:a16="http://schemas.microsoft.com/office/drawing/2014/main" id="{F12EB8CD-720C-D928-80DB-EC94E735984A}"/>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968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2021 / Total CPS HS Student IL 2022</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
        <p:nvSpPr>
          <p:cNvPr id="7" name="Oval 6">
            <a:extLst>
              <a:ext uri="{FF2B5EF4-FFF2-40B4-BE49-F238E27FC236}">
                <a16:creationId xmlns:a16="http://schemas.microsoft.com/office/drawing/2014/main" id="{34DF5215-DF73-3467-95A3-D224F892892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13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2021 / Total HS Student CHI 2022</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348514991"/>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
        <p:nvSpPr>
          <p:cNvPr id="7" name="Oval 6">
            <a:extLst>
              <a:ext uri="{FF2B5EF4-FFF2-40B4-BE49-F238E27FC236}">
                <a16:creationId xmlns:a16="http://schemas.microsoft.com/office/drawing/2014/main" id="{EEAD703F-2516-FCC0-C09C-A7D36CFA512E}"/>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811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2017 / Total HS students CHI 2022</a:t>
            </a:r>
          </a:p>
          <a:p>
            <a:r>
              <a:rPr lang="en-US" altLang="zh-CN" sz="1800" dirty="0">
                <a:solidFill>
                  <a:srgbClr val="4A4A4A"/>
                </a:solidFill>
                <a:latin typeface="ITC Officina Sans Std Book" panose="020B0506040203020204" pitchFamily="34" charset="0"/>
              </a:rPr>
              <a:t>Vs. Adv. Math enrollment US 2017 /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EF04E0C-BCCD-4A76-9E00-B4987971A799}"/>
                  </a:ext>
                </a:extLst>
              </p14:cNvPr>
              <p14:cNvContentPartPr/>
              <p14:nvPr/>
            </p14:nvContentPartPr>
            <p14:xfrm>
              <a:off x="8936610" y="4738190"/>
              <a:ext cx="23040" cy="25560"/>
            </p14:xfrm>
          </p:contentPart>
        </mc:Choice>
        <mc:Fallback xmlns="">
          <p:pic>
            <p:nvPicPr>
              <p:cNvPr id="10" name="Ink 9">
                <a:extLst>
                  <a:ext uri="{FF2B5EF4-FFF2-40B4-BE49-F238E27FC236}">
                    <a16:creationId xmlns:a16="http://schemas.microsoft.com/office/drawing/2014/main" id="{EEF04E0C-BCCD-4A76-9E00-B4987971A799}"/>
                  </a:ext>
                </a:extLst>
              </p:cNvPr>
              <p:cNvPicPr/>
              <p:nvPr/>
            </p:nvPicPr>
            <p:blipFill>
              <a:blip r:embed="rId10"/>
              <a:stretch>
                <a:fillRect/>
              </a:stretch>
            </p:blipFill>
            <p:spPr>
              <a:xfrm>
                <a:off x="8927610" y="4729190"/>
                <a:ext cx="40680" cy="43200"/>
              </a:xfrm>
              <a:prstGeom prst="rect">
                <a:avLst/>
              </a:prstGeom>
            </p:spPr>
          </p:pic>
        </mc:Fallback>
      </mc:AlternateContent>
      <p:sp>
        <p:nvSpPr>
          <p:cNvPr id="11" name="Oval 10">
            <a:extLst>
              <a:ext uri="{FF2B5EF4-FFF2-40B4-BE49-F238E27FC236}">
                <a16:creationId xmlns:a16="http://schemas.microsoft.com/office/drawing/2014/main" id="{E3C27FD4-C389-24DA-F02D-41AC392A01E7}"/>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747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Total CS Enrollment IL 2021</a:t>
            </a:r>
          </a:p>
          <a:p>
            <a:r>
              <a:rPr lang="en-US" altLang="zh-CN" sz="1800" dirty="0">
                <a:solidFill>
                  <a:srgbClr val="4A4A4A"/>
                </a:solidFill>
                <a:latin typeface="ITC Officina Sans Std Book" panose="020B0506040203020204" pitchFamily="34" charset="0"/>
              </a:rPr>
              <a:t>Vs. CS Conferral US 2021/ Total CS Enrollment US 2021</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 Total Degree Conferral IL 2020</a:t>
            </a:r>
          </a:p>
          <a:p>
            <a:r>
              <a:rPr lang="en-US" altLang="zh-CN" sz="1800" dirty="0">
                <a:solidFill>
                  <a:srgbClr val="4A4A4A"/>
                </a:solidFill>
                <a:latin typeface="ITC Officina Sans Std Book" panose="020B0506040203020204" pitchFamily="34" charset="0"/>
              </a:rPr>
              <a:t>Vs. CS Conferral US 2021 / Total Degree Conferral US 2021</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p:sp>
        <p:nvSpPr>
          <p:cNvPr id="8" name="Oval 7">
            <a:extLst>
              <a:ext uri="{FF2B5EF4-FFF2-40B4-BE49-F238E27FC236}">
                <a16:creationId xmlns:a16="http://schemas.microsoft.com/office/drawing/2014/main" id="{CD123A29-F7D2-938D-7953-0ACB2BD2DDAA}"/>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9553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2021/ Total Enroll IL 2021</a:t>
            </a:r>
          </a:p>
          <a:p>
            <a:r>
              <a:rPr lang="en-US" altLang="zh-CN" sz="1800" dirty="0">
                <a:solidFill>
                  <a:srgbClr val="4A4A4A"/>
                </a:solidFill>
                <a:latin typeface="ITC Officina Sans Std Book" panose="020B0506040203020204" pitchFamily="34" charset="0"/>
              </a:rPr>
              <a:t>Vs. CS Enroll US 2021/ Total Enroll US 2021</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p:spTree>
    <p:extLst>
      <p:ext uri="{BB962C8B-B14F-4D97-AF65-F5344CB8AC3E}">
        <p14:creationId xmlns:p14="http://schemas.microsoft.com/office/powerpoint/2010/main" val="340615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2021 / Total Enrollment IL 2022</a:t>
            </a:r>
          </a:p>
          <a:p>
            <a:r>
              <a:rPr lang="en-US" altLang="zh-CN" sz="1800" dirty="0">
                <a:solidFill>
                  <a:srgbClr val="4A4A4A"/>
                </a:solidFill>
                <a:latin typeface="ITC Officina Sans Std Book" panose="020B0506040203020204" pitchFamily="34" charset="0"/>
              </a:rPr>
              <a:t>Vs. CS Enrollment US 2021 / Total Enrollment US 2021</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401797780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
        <p:nvSpPr>
          <p:cNvPr id="7" name="Oval 6">
            <a:extLst>
              <a:ext uri="{FF2B5EF4-FFF2-40B4-BE49-F238E27FC236}">
                <a16:creationId xmlns:a16="http://schemas.microsoft.com/office/drawing/2014/main" id="{88D32BF7-5DC6-C4A4-43B2-671B2B41231F}"/>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485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2021 Total Enrollment IL / High School Graduates IL 2020</a:t>
            </a:r>
          </a:p>
          <a:p>
            <a:r>
              <a:rPr lang="en-US" altLang="zh-CN" sz="1800" dirty="0">
                <a:solidFill>
                  <a:srgbClr val="4A4A4A"/>
                </a:solidFill>
                <a:latin typeface="ITC Officina Sans Std Book" panose="020B0506040203020204" pitchFamily="34" charset="0"/>
              </a:rPr>
              <a:t>Vs. 2021 Total Enrollment US 2021 / High School Graduates US 2022</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222041828"/>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sp>
        <p:nvSpPr>
          <p:cNvPr id="10" name="Oval 9">
            <a:extLst>
              <a:ext uri="{FF2B5EF4-FFF2-40B4-BE49-F238E27FC236}">
                <a16:creationId xmlns:a16="http://schemas.microsoft.com/office/drawing/2014/main" id="{82ACD77D-9A31-38D0-AB13-CD6CEFBB496F}"/>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209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2021/ Total degree holders MSA 2022</a:t>
            </a:r>
          </a:p>
          <a:p>
            <a:r>
              <a:rPr lang="en-US" altLang="zh-CN" sz="1800" dirty="0">
                <a:solidFill>
                  <a:srgbClr val="4A4A4A"/>
                </a:solidFill>
                <a:latin typeface="ITC Officina Sans Std Book" panose="020B0506040203020204" pitchFamily="34" charset="0"/>
              </a:rPr>
              <a:t>Vs. Tech job US 2021 / Total degree holders US 2022</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33604076"/>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
        <p:nvSpPr>
          <p:cNvPr id="7" name="Oval 6">
            <a:extLst>
              <a:ext uri="{FF2B5EF4-FFF2-40B4-BE49-F238E27FC236}">
                <a16:creationId xmlns:a16="http://schemas.microsoft.com/office/drawing/2014/main" id="{9E53EA51-23D7-0F5A-9944-94A3C57A4BF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985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302058155"/>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1733352627"/>
              </p:ext>
            </p:extLst>
          </p:nvPr>
        </p:nvGraphicFramePr>
        <p:xfrm>
          <a:off x="637250" y="4448443"/>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8" name="Oval 17">
            <a:extLst>
              <a:ext uri="{FF2B5EF4-FFF2-40B4-BE49-F238E27FC236}">
                <a16:creationId xmlns:a16="http://schemas.microsoft.com/office/drawing/2014/main" id="{92443BFD-E40C-857D-90E5-CD8D0F47BD1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21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2021 / Total Tech job MSA 2022</a:t>
            </a:r>
          </a:p>
          <a:p>
            <a:r>
              <a:rPr lang="en-US" altLang="zh-CN" sz="1800" dirty="0">
                <a:solidFill>
                  <a:srgbClr val="4A4A4A"/>
                </a:solidFill>
                <a:latin typeface="ITC Officina Sans Std Book" panose="020B0506040203020204" pitchFamily="34" charset="0"/>
              </a:rPr>
              <a:t>Vs. Top3 Tech job US 2021 / Total Tech job US 2022</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2731794863"/>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
        <p:nvSpPr>
          <p:cNvPr id="7" name="Oval 6">
            <a:extLst>
              <a:ext uri="{FF2B5EF4-FFF2-40B4-BE49-F238E27FC236}">
                <a16:creationId xmlns:a16="http://schemas.microsoft.com/office/drawing/2014/main" id="{1DF4F5CA-974B-3CBD-727A-30C9BCE5CAC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6958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Summary Plots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CC91A7-29B5-DCA7-A8EF-D59B76443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5961" r="10916" b="21275"/>
          <a:stretch/>
        </p:blipFill>
        <p:spPr bwMode="auto">
          <a:xfrm>
            <a:off x="3899971" y="1300444"/>
            <a:ext cx="3172859" cy="4769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2F7896D-D4FC-0919-8B57-20E3F7578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8285" r="14742" b="22223"/>
          <a:stretch/>
        </p:blipFill>
        <p:spPr bwMode="auto">
          <a:xfrm>
            <a:off x="4869587" y="2969261"/>
            <a:ext cx="1233625" cy="18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27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B0ADB09-66ED-88FB-9A62-CE1884FF9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81000"/>
            <a:ext cx="43338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49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C162DA5-8652-B449-AD54-5A27BFC9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0"/>
            <a:ext cx="4071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3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C7D613-6DC5-DA12-DDBB-920E1A301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73" y="742950"/>
            <a:ext cx="33718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FE4E425-B1E8-DD38-80FA-1681CCFD3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28" y="0"/>
            <a:ext cx="514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8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879177733"/>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3189111665"/>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
        <p:nvSpPr>
          <p:cNvPr id="8" name="Oval 7">
            <a:extLst>
              <a:ext uri="{FF2B5EF4-FFF2-40B4-BE49-F238E27FC236}">
                <a16:creationId xmlns:a16="http://schemas.microsoft.com/office/drawing/2014/main" id="{35D04F89-B827-15AF-3DDD-B993639DB29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5841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roup of people outline">
            <a:extLst>
              <a:ext uri="{FF2B5EF4-FFF2-40B4-BE49-F238E27FC236}">
                <a16:creationId xmlns:a16="http://schemas.microsoft.com/office/drawing/2014/main" id="{D7B702CE-8DBC-846E-C442-C8464E1DF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3338544"/>
            <a:ext cx="914400" cy="914400"/>
          </a:xfrm>
          <a:prstGeom prst="rect">
            <a:avLst/>
          </a:prstGeom>
        </p:spPr>
      </p:pic>
      <p:pic>
        <p:nvPicPr>
          <p:cNvPr id="4" name="Graphic 3" descr="Group of people outline">
            <a:extLst>
              <a:ext uri="{FF2B5EF4-FFF2-40B4-BE49-F238E27FC236}">
                <a16:creationId xmlns:a16="http://schemas.microsoft.com/office/drawing/2014/main" id="{9114CA87-7A09-2A4D-3939-04D224D58C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3338544"/>
            <a:ext cx="914400" cy="914400"/>
          </a:xfrm>
          <a:prstGeom prst="rect">
            <a:avLst/>
          </a:prstGeom>
        </p:spPr>
      </p:pic>
      <p:pic>
        <p:nvPicPr>
          <p:cNvPr id="5" name="Graphic 4" descr="Group of people outline">
            <a:extLst>
              <a:ext uri="{FF2B5EF4-FFF2-40B4-BE49-F238E27FC236}">
                <a16:creationId xmlns:a16="http://schemas.microsoft.com/office/drawing/2014/main" id="{787E2C3E-46ED-F460-DAA3-E3BD0811E7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1530" y="3338544"/>
            <a:ext cx="914400" cy="914400"/>
          </a:xfrm>
          <a:prstGeom prst="rect">
            <a:avLst/>
          </a:prstGeom>
        </p:spPr>
      </p:pic>
      <p:pic>
        <p:nvPicPr>
          <p:cNvPr id="6" name="Graphic 5" descr="Group of people outline">
            <a:extLst>
              <a:ext uri="{FF2B5EF4-FFF2-40B4-BE49-F238E27FC236}">
                <a16:creationId xmlns:a16="http://schemas.microsoft.com/office/drawing/2014/main" id="{9998F7D3-8FD5-2748-298D-F4A187CA70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5630" y="3338544"/>
            <a:ext cx="914400" cy="914400"/>
          </a:xfrm>
          <a:prstGeom prst="rect">
            <a:avLst/>
          </a:prstGeom>
        </p:spPr>
      </p:pic>
      <p:sp>
        <p:nvSpPr>
          <p:cNvPr id="7" name="Rectangle 6">
            <a:extLst>
              <a:ext uri="{FF2B5EF4-FFF2-40B4-BE49-F238E27FC236}">
                <a16:creationId xmlns:a16="http://schemas.microsoft.com/office/drawing/2014/main" id="{FC4E6A18-AC21-F335-FAB4-04154DF5B34B}"/>
              </a:ext>
            </a:extLst>
          </p:cNvPr>
          <p:cNvSpPr/>
          <p:nvPr/>
        </p:nvSpPr>
        <p:spPr>
          <a:xfrm>
            <a:off x="3582955" y="1979644"/>
            <a:ext cx="5309118"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Enrollment</a:t>
            </a:r>
            <a:endParaRPr lang="zh-CN" altLang="en-US" dirty="0"/>
          </a:p>
        </p:txBody>
      </p:sp>
      <p:pic>
        <p:nvPicPr>
          <p:cNvPr id="8" name="Graphic 7" descr="Group of people outline">
            <a:extLst>
              <a:ext uri="{FF2B5EF4-FFF2-40B4-BE49-F238E27FC236}">
                <a16:creationId xmlns:a16="http://schemas.microsoft.com/office/drawing/2014/main" id="{12D556D3-6BD9-7922-AEB0-B94D7D48FE4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r="39931" b="49826"/>
          <a:stretch/>
        </p:blipFill>
        <p:spPr>
          <a:xfrm>
            <a:off x="4298755" y="1439894"/>
            <a:ext cx="549275" cy="458788"/>
          </a:xfrm>
          <a:prstGeom prst="rect">
            <a:avLst/>
          </a:prstGeom>
        </p:spPr>
      </p:pic>
      <p:pic>
        <p:nvPicPr>
          <p:cNvPr id="9" name="Graphic 8" descr="Group of people outline">
            <a:extLst>
              <a:ext uri="{FF2B5EF4-FFF2-40B4-BE49-F238E27FC236}">
                <a16:creationId xmlns:a16="http://schemas.microsoft.com/office/drawing/2014/main" id="{B418FE60-C2D3-20F7-8BA7-52263476716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399"/>
          <a:stretch/>
        </p:blipFill>
        <p:spPr>
          <a:xfrm>
            <a:off x="5127430" y="1417700"/>
            <a:ext cx="914400" cy="480982"/>
          </a:xfrm>
          <a:prstGeom prst="rect">
            <a:avLst/>
          </a:prstGeom>
        </p:spPr>
      </p:pic>
      <p:pic>
        <p:nvPicPr>
          <p:cNvPr id="10" name="Graphic 9" descr="Group of people outline">
            <a:extLst>
              <a:ext uri="{FF2B5EF4-FFF2-40B4-BE49-F238E27FC236}">
                <a16:creationId xmlns:a16="http://schemas.microsoft.com/office/drawing/2014/main" id="{615B3ABD-2B99-75DB-236F-8EDBFC4D3F1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7399"/>
          <a:stretch/>
        </p:blipFill>
        <p:spPr>
          <a:xfrm>
            <a:off x="6181530" y="1417700"/>
            <a:ext cx="914400" cy="480982"/>
          </a:xfrm>
          <a:prstGeom prst="rect">
            <a:avLst/>
          </a:prstGeom>
        </p:spPr>
      </p:pic>
      <p:pic>
        <p:nvPicPr>
          <p:cNvPr id="11" name="Graphic 10" descr="Group of people outline">
            <a:extLst>
              <a:ext uri="{FF2B5EF4-FFF2-40B4-BE49-F238E27FC236}">
                <a16:creationId xmlns:a16="http://schemas.microsoft.com/office/drawing/2014/main" id="{64E827E9-F2F5-5963-94D1-DA7B6C8D1B8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49656"/>
          <a:stretch/>
        </p:blipFill>
        <p:spPr>
          <a:xfrm>
            <a:off x="7235630" y="1417700"/>
            <a:ext cx="914400" cy="460344"/>
          </a:xfrm>
          <a:prstGeom prst="rect">
            <a:avLst/>
          </a:prstGeom>
        </p:spPr>
      </p:pic>
      <p:pic>
        <p:nvPicPr>
          <p:cNvPr id="12" name="Graphic 11" descr="Group of people outline">
            <a:extLst>
              <a:ext uri="{FF2B5EF4-FFF2-40B4-BE49-F238E27FC236}">
                <a16:creationId xmlns:a16="http://schemas.microsoft.com/office/drawing/2014/main" id="{E8253FB2-2255-20A4-C845-7F18C4BD1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3338544"/>
            <a:ext cx="914400" cy="914400"/>
          </a:xfrm>
          <a:prstGeom prst="rect">
            <a:avLst/>
          </a:prstGeom>
        </p:spPr>
      </p:pic>
      <p:pic>
        <p:nvPicPr>
          <p:cNvPr id="13" name="Graphic 12" descr="Group of people outline">
            <a:extLst>
              <a:ext uri="{FF2B5EF4-FFF2-40B4-BE49-F238E27FC236}">
                <a16:creationId xmlns:a16="http://schemas.microsoft.com/office/drawing/2014/main" id="{D84DB02C-E1EB-6FC5-FFC4-1B410E952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4232468"/>
            <a:ext cx="914400" cy="914400"/>
          </a:xfrm>
          <a:prstGeom prst="rect">
            <a:avLst/>
          </a:prstGeom>
        </p:spPr>
      </p:pic>
      <p:pic>
        <p:nvPicPr>
          <p:cNvPr id="14" name="Graphic 13" descr="Group of people outline">
            <a:extLst>
              <a:ext uri="{FF2B5EF4-FFF2-40B4-BE49-F238E27FC236}">
                <a16:creationId xmlns:a16="http://schemas.microsoft.com/office/drawing/2014/main" id="{1D4EF711-DFB0-ACA0-306A-7B875E3F8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4232468"/>
            <a:ext cx="914400" cy="914400"/>
          </a:xfrm>
          <a:prstGeom prst="rect">
            <a:avLst/>
          </a:prstGeom>
        </p:spPr>
      </p:pic>
      <p:pic>
        <p:nvPicPr>
          <p:cNvPr id="15" name="Graphic 14" descr="Group of people outline">
            <a:extLst>
              <a:ext uri="{FF2B5EF4-FFF2-40B4-BE49-F238E27FC236}">
                <a16:creationId xmlns:a16="http://schemas.microsoft.com/office/drawing/2014/main" id="{6C019ED8-4195-2EE8-1DD2-071139C5DB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4232468"/>
            <a:ext cx="914400" cy="914400"/>
          </a:xfrm>
          <a:prstGeom prst="rect">
            <a:avLst/>
          </a:prstGeom>
        </p:spPr>
      </p:pic>
      <p:pic>
        <p:nvPicPr>
          <p:cNvPr id="16" name="Graphic 15" descr="Group of people outline">
            <a:extLst>
              <a:ext uri="{FF2B5EF4-FFF2-40B4-BE49-F238E27FC236}">
                <a16:creationId xmlns:a16="http://schemas.microsoft.com/office/drawing/2014/main" id="{D72BF00F-B9C3-BF96-B4C0-595BC9E5327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49802"/>
          <a:stretch/>
        </p:blipFill>
        <p:spPr>
          <a:xfrm>
            <a:off x="6181530" y="4252944"/>
            <a:ext cx="914400" cy="459015"/>
          </a:xfrm>
          <a:prstGeom prst="rect">
            <a:avLst/>
          </a:prstGeom>
        </p:spPr>
      </p:pic>
      <p:pic>
        <p:nvPicPr>
          <p:cNvPr id="17" name="Graphic 16" descr="Group of people outline">
            <a:extLst>
              <a:ext uri="{FF2B5EF4-FFF2-40B4-BE49-F238E27FC236}">
                <a16:creationId xmlns:a16="http://schemas.microsoft.com/office/drawing/2014/main" id="{B90B3625-1880-7665-E101-B7D7D92EA1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5167344"/>
            <a:ext cx="914400" cy="914400"/>
          </a:xfrm>
          <a:prstGeom prst="rect">
            <a:avLst/>
          </a:prstGeom>
        </p:spPr>
      </p:pic>
    </p:spTree>
    <p:extLst>
      <p:ext uri="{BB962C8B-B14F-4D97-AF65-F5344CB8AC3E}">
        <p14:creationId xmlns:p14="http://schemas.microsoft.com/office/powerpoint/2010/main" val="881115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3CB78-BB13-2C5E-45FB-E89F83F16879}"/>
              </a:ext>
            </a:extLst>
          </p:cNvPr>
          <p:cNvPicPr>
            <a:picLocks noChangeAspect="1"/>
          </p:cNvPicPr>
          <p:nvPr/>
        </p:nvPicPr>
        <p:blipFill>
          <a:blip r:embed="rId2"/>
          <a:stretch>
            <a:fillRect/>
          </a:stretch>
        </p:blipFill>
        <p:spPr>
          <a:xfrm>
            <a:off x="2045464" y="328980"/>
            <a:ext cx="8101072" cy="6200040"/>
          </a:xfrm>
          <a:prstGeom prst="rect">
            <a:avLst/>
          </a:prstGeom>
        </p:spPr>
      </p:pic>
    </p:spTree>
    <p:extLst>
      <p:ext uri="{BB962C8B-B14F-4D97-AF65-F5344CB8AC3E}">
        <p14:creationId xmlns:p14="http://schemas.microsoft.com/office/powerpoint/2010/main" val="2227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2017</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 2017</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
        <p:nvSpPr>
          <p:cNvPr id="7" name="Oval 6">
            <a:extLst>
              <a:ext uri="{FF2B5EF4-FFF2-40B4-BE49-F238E27FC236}">
                <a16:creationId xmlns:a16="http://schemas.microsoft.com/office/drawing/2014/main" id="{91E20EB3-6EF7-9250-44FD-492A920ED394}"/>
              </a:ext>
            </a:extLst>
          </p:cNvPr>
          <p:cNvSpPr/>
          <p:nvPr/>
        </p:nvSpPr>
        <p:spPr>
          <a:xfrm>
            <a:off x="198128" y="933450"/>
            <a:ext cx="843152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511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
        <p:nvSpPr>
          <p:cNvPr id="8" name="Oval 7">
            <a:extLst>
              <a:ext uri="{FF2B5EF4-FFF2-40B4-BE49-F238E27FC236}">
                <a16:creationId xmlns:a16="http://schemas.microsoft.com/office/drawing/2014/main" id="{E6BC65E5-DFEE-57FC-5A61-4D61EA1DE590}"/>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059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
        <p:nvSpPr>
          <p:cNvPr id="7" name="Oval 6">
            <a:extLst>
              <a:ext uri="{FF2B5EF4-FFF2-40B4-BE49-F238E27FC236}">
                <a16:creationId xmlns:a16="http://schemas.microsoft.com/office/drawing/2014/main" id="{80FABCCB-ACDA-CD77-C48D-245940C9F4F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894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2019 / Total population of 5-17 CHI 2022</a:t>
            </a:r>
          </a:p>
          <a:p>
            <a:r>
              <a:rPr lang="en-US" altLang="zh-CN" sz="1800" dirty="0">
                <a:solidFill>
                  <a:srgbClr val="4A4A4A"/>
                </a:solidFill>
                <a:latin typeface="ITC Officina Sans Std Book" panose="020B0506040203020204" pitchFamily="34" charset="0"/>
              </a:rPr>
              <a:t>Vs. Age 5-17 no internet US 2019 / Total population of 5-17 US 2022</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
        <p:nvSpPr>
          <p:cNvPr id="7" name="Oval 6">
            <a:extLst>
              <a:ext uri="{FF2B5EF4-FFF2-40B4-BE49-F238E27FC236}">
                <a16:creationId xmlns:a16="http://schemas.microsoft.com/office/drawing/2014/main" id="{518D9546-EB6E-9E27-F12E-69B6AFEEE0DD}"/>
              </a:ext>
            </a:extLst>
          </p:cNvPr>
          <p:cNvSpPr/>
          <p:nvPr/>
        </p:nvSpPr>
        <p:spPr>
          <a:xfrm>
            <a:off x="198128" y="933450"/>
            <a:ext cx="734567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325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2021 / Total K8 CHI 2022</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
        <p:nvSpPr>
          <p:cNvPr id="7" name="Oval 6">
            <a:extLst>
              <a:ext uri="{FF2B5EF4-FFF2-40B4-BE49-F238E27FC236}">
                <a16:creationId xmlns:a16="http://schemas.microsoft.com/office/drawing/2014/main" id="{AEC412ED-7E8E-759B-614C-C6759BEE0786}"/>
              </a:ext>
            </a:extLst>
          </p:cNvPr>
          <p:cNvSpPr/>
          <p:nvPr/>
        </p:nvSpPr>
        <p:spPr>
          <a:xfrm>
            <a:off x="198128" y="933450"/>
            <a:ext cx="5897872" cy="8917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162639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8134</TotalTime>
  <Words>5342</Words>
  <Application>Microsoft Office PowerPoint</Application>
  <PresentationFormat>Widescreen</PresentationFormat>
  <Paragraphs>1279</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96</cp:revision>
  <dcterms:created xsi:type="dcterms:W3CDTF">2022-08-18T16:59:46Z</dcterms:created>
  <dcterms:modified xsi:type="dcterms:W3CDTF">2022-09-13T21:23:02Z</dcterms:modified>
</cp:coreProperties>
</file>