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1.xml" ContentType="application/vnd.openxmlformats-officedocument.drawingml.chartshape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3890" autoAdjust="0"/>
  </p:normalViewPr>
  <p:slideViewPr>
    <p:cSldViewPr snapToGrid="0">
      <p:cViewPr varScale="1">
        <p:scale>
          <a:sx n="103" d="100"/>
          <a:sy n="103" d="100"/>
        </p:scale>
        <p:origin x="-2454"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1.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0.16</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0.44982007197121149</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0.40036900369003692</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0.1300127986348123</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0.21</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0.33982852689010135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0.34017595307917886</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0.13320004998125703</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0.21380623184049694</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0.1571859416524829</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0.67798353909465026</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cdr:x>
      <cdr:y>0</cdr:y>
    </cdr:from>
    <cdr:to>
      <cdr:x>0.78678</cdr:x>
      <cdr:y>0.82137</cdr:y>
    </cdr:to>
    <cdr:sp macro="" textlink="">
      <cdr:nvSpPr>
        <cdr:cNvPr id="2" name="Oval 1">
          <a:extLst xmlns:a="http://schemas.openxmlformats.org/drawingml/2006/main">
            <a:ext uri="{FF2B5EF4-FFF2-40B4-BE49-F238E27FC236}">
              <a16:creationId xmlns:a16="http://schemas.microsoft.com/office/drawing/2014/main" id="{61A5145E-6F76-8D59-8A8A-BFFDAC4E3D4C}"/>
            </a:ext>
          </a:extLst>
        </cdr:cNvPr>
        <cdr:cNvSpPr/>
      </cdr:nvSpPr>
      <cdr:spPr>
        <a:xfrm xmlns:a="http://schemas.openxmlformats.org/drawingml/2006/main">
          <a:off x="977899" y="-2183819"/>
          <a:ext cx="3830806" cy="3448050"/>
        </a:xfrm>
        <a:prstGeom xmlns:a="http://schemas.openxmlformats.org/drawingml/2006/main" prst="ellipse">
          <a:avLst/>
        </a:prstGeom>
        <a:solidFill xmlns:a="http://schemas.openxmlformats.org/drawingml/2006/main">
          <a:srgbClr val="FFFF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altLang="zh-CN" sz="2400" dirty="0">
              <a:solidFill>
                <a:schemeClr val="tx2"/>
              </a:solidFill>
            </a:rPr>
            <a:t>Table data is using total college students in IL as population, bar chart is using Immediate College Enrollment Rates as population</a:t>
          </a:r>
          <a:endParaRPr lang="zh-CN" altLang="en-US" sz="2400" dirty="0">
            <a:solidFill>
              <a:schemeClr val="tx2"/>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2022/9/6</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2022/9/6</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1240280060"/>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 Total HS students CHI</a:t>
            </a:r>
          </a:p>
          <a:p>
            <a:r>
              <a:rPr lang="en-US" altLang="zh-CN" sz="1800" dirty="0">
                <a:solidFill>
                  <a:srgbClr val="4A4A4A"/>
                </a:solidFill>
                <a:latin typeface="ITC Officina Sans Std Book" panose="020B0506040203020204" pitchFamily="34" charset="0"/>
              </a:rPr>
              <a:t>Vs. Adv. Math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CS Enrollment IL</a:t>
            </a:r>
          </a:p>
          <a:p>
            <a:r>
              <a:rPr lang="en-US" altLang="zh-CN" sz="1800" dirty="0">
                <a:solidFill>
                  <a:srgbClr val="4A4A4A"/>
                </a:solidFill>
                <a:latin typeface="ITC Officina Sans Std Book" panose="020B0506040203020204" pitchFamily="34" charset="0"/>
              </a:rPr>
              <a:t>Vs. CS Conferral US / Total CS Enrollment US</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Degree Conferral IL</a:t>
            </a:r>
          </a:p>
          <a:p>
            <a:r>
              <a:rPr lang="en-US" altLang="zh-CN" sz="1800" dirty="0">
                <a:solidFill>
                  <a:srgbClr val="4A4A4A"/>
                </a:solidFill>
                <a:latin typeface="ITC Officina Sans Std Book" panose="020B0506040203020204" pitchFamily="34" charset="0"/>
              </a:rPr>
              <a:t>Vs. CS Conferral US / Total Degree Conferral US</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 Total Enroll IL</a:t>
            </a:r>
          </a:p>
          <a:p>
            <a:r>
              <a:rPr lang="en-US" altLang="zh-CN" sz="1800" dirty="0">
                <a:solidFill>
                  <a:srgbClr val="4A4A4A"/>
                </a:solidFill>
                <a:latin typeface="ITC Officina Sans Std Book" panose="020B0506040203020204" pitchFamily="34" charset="0"/>
              </a:rPr>
              <a:t>Vs. CS Enroll US / Total Enroll US</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 Total Enrollment IL</a:t>
            </a:r>
          </a:p>
          <a:p>
            <a:r>
              <a:rPr lang="en-US" altLang="zh-CN" sz="1800" dirty="0">
                <a:solidFill>
                  <a:srgbClr val="4A4A4A"/>
                </a:solidFill>
                <a:latin typeface="ITC Officina Sans Std Book" panose="020B0506040203020204" pitchFamily="34" charset="0"/>
              </a:rPr>
              <a:t>Vs. CS Enrollment US / Total Enrollment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1601054650"/>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pic>
        <p:nvPicPr>
          <p:cNvPr id="6" name="Graphic 5" descr="Question Mark with solid fill">
            <a:extLst>
              <a:ext uri="{FF2B5EF4-FFF2-40B4-BE49-F238E27FC236}">
                <a16:creationId xmlns:a16="http://schemas.microsoft.com/office/drawing/2014/main" id="{387FEBF0-0581-3F33-AC92-6799B39CA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Total Enrollment IL / High School Graduates IL</a:t>
            </a:r>
          </a:p>
          <a:p>
            <a:r>
              <a:rPr lang="en-US" altLang="zh-CN" sz="1800" dirty="0">
                <a:solidFill>
                  <a:srgbClr val="4A4A4A"/>
                </a:solidFill>
                <a:latin typeface="ITC Officina Sans Std Book" panose="020B0506040203020204" pitchFamily="34" charset="0"/>
              </a:rPr>
              <a:t>Vs. Total Enrollment us / High School Graduates US</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1308957133"/>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
        <p:nvSpPr>
          <p:cNvPr id="9" name="Oval 8">
            <a:extLst>
              <a:ext uri="{FF2B5EF4-FFF2-40B4-BE49-F238E27FC236}">
                <a16:creationId xmlns:a16="http://schemas.microsoft.com/office/drawing/2014/main" id="{F2065B82-BBE2-1552-A8A9-13004FF1F462}"/>
              </a:ext>
            </a:extLst>
          </p:cNvPr>
          <p:cNvSpPr/>
          <p:nvPr/>
        </p:nvSpPr>
        <p:spPr>
          <a:xfrm>
            <a:off x="1684140" y="1140448"/>
            <a:ext cx="3830806" cy="34480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2400" dirty="0">
                <a:solidFill>
                  <a:schemeClr val="tx2"/>
                </a:solidFill>
              </a:rPr>
              <a:t>US data adjusted, need double check</a:t>
            </a:r>
            <a:endParaRPr lang="zh-CN" altLang="en-US" sz="2400" dirty="0">
              <a:solidFill>
                <a:schemeClr val="tx2"/>
              </a:solidFill>
            </a:endParaRPr>
          </a:p>
        </p:txBody>
      </p:sp>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231705671"/>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2758629925"/>
              </p:ext>
            </p:extLst>
          </p:nvPr>
        </p:nvGraphicFramePr>
        <p:xfrm>
          <a:off x="669925" y="4378462"/>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5" name="Rectangle 4">
            <a:extLst>
              <a:ext uri="{FF2B5EF4-FFF2-40B4-BE49-F238E27FC236}">
                <a16:creationId xmlns:a16="http://schemas.microsoft.com/office/drawing/2014/main" id="{9B17FB5F-3B79-097A-06F7-304DFFEC7EDE}"/>
              </a:ext>
            </a:extLst>
          </p:cNvPr>
          <p:cNvSpPr/>
          <p:nvPr/>
        </p:nvSpPr>
        <p:spPr>
          <a:xfrm>
            <a:off x="510556" y="2052735"/>
            <a:ext cx="3830806" cy="22616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77C407E7-0376-203F-5E59-B3A9B4AACC34}"/>
              </a:ext>
            </a:extLst>
          </p:cNvPr>
          <p:cNvSpPr/>
          <p:nvPr/>
        </p:nvSpPr>
        <p:spPr>
          <a:xfrm>
            <a:off x="510556" y="4359801"/>
            <a:ext cx="3968138" cy="19290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367883DF-4EC7-3B3F-CE2E-49664B2E57DB}"/>
              </a:ext>
            </a:extLst>
          </p:cNvPr>
          <p:cNvSpPr/>
          <p:nvPr/>
        </p:nvSpPr>
        <p:spPr>
          <a:xfrm>
            <a:off x="397521" y="186612"/>
            <a:ext cx="8373255" cy="17074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0753159-44FE-7547-C61F-ED017396281C}"/>
              </a:ext>
            </a:extLst>
          </p:cNvPr>
          <p:cNvSpPr/>
          <p:nvPr/>
        </p:nvSpPr>
        <p:spPr>
          <a:xfrm>
            <a:off x="8593494" y="68135"/>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Title</a:t>
            </a:r>
            <a:endParaRPr lang="zh-CN" altLang="en-US" b="1" dirty="0">
              <a:latin typeface="Times LT Std" panose="02020603050405020304" pitchFamily="18" charset="0"/>
            </a:endParaRPr>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4" name="Rectangle 13">
            <a:extLst>
              <a:ext uri="{FF2B5EF4-FFF2-40B4-BE49-F238E27FC236}">
                <a16:creationId xmlns:a16="http://schemas.microsoft.com/office/drawing/2014/main" id="{3930B66B-96FB-1EDA-215A-A7245CB04167}"/>
              </a:ext>
            </a:extLst>
          </p:cNvPr>
          <p:cNvSpPr/>
          <p:nvPr/>
        </p:nvSpPr>
        <p:spPr>
          <a:xfrm>
            <a:off x="3396344" y="1981680"/>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Bullet points</a:t>
            </a:r>
            <a:endParaRPr lang="zh-CN" altLang="en-US" b="1" dirty="0">
              <a:latin typeface="Times LT Std" panose="02020603050405020304" pitchFamily="18" charset="0"/>
            </a:endParaRPr>
          </a:p>
        </p:txBody>
      </p:sp>
      <p:sp>
        <p:nvSpPr>
          <p:cNvPr id="15" name="Rectangle 14">
            <a:extLst>
              <a:ext uri="{FF2B5EF4-FFF2-40B4-BE49-F238E27FC236}">
                <a16:creationId xmlns:a16="http://schemas.microsoft.com/office/drawing/2014/main" id="{DC4B777A-BB94-E208-AD0D-843EA8752C8A}"/>
              </a:ext>
            </a:extLst>
          </p:cNvPr>
          <p:cNvSpPr/>
          <p:nvPr/>
        </p:nvSpPr>
        <p:spPr>
          <a:xfrm>
            <a:off x="2979807" y="6174066"/>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Table</a:t>
            </a:r>
            <a:endParaRPr lang="zh-CN" altLang="en-US" b="1" dirty="0">
              <a:latin typeface="Times LT Std" panose="02020603050405020304" pitchFamily="18" charset="0"/>
            </a:endParaRPr>
          </a:p>
        </p:txBody>
      </p:sp>
      <p:sp>
        <p:nvSpPr>
          <p:cNvPr id="7" name="Oval 6">
            <a:extLst>
              <a:ext uri="{FF2B5EF4-FFF2-40B4-BE49-F238E27FC236}">
                <a16:creationId xmlns:a16="http://schemas.microsoft.com/office/drawing/2014/main" id="{61A5145E-6F76-8D59-8A8A-BFFDAC4E3D4C}"/>
              </a:ext>
            </a:extLst>
          </p:cNvPr>
          <p:cNvSpPr/>
          <p:nvPr/>
        </p:nvSpPr>
        <p:spPr>
          <a:xfrm>
            <a:off x="4842228" y="666750"/>
            <a:ext cx="3830806" cy="34480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rPr>
              <a:t>Table data does not match raw data sheet</a:t>
            </a:r>
            <a:endParaRPr lang="zh-CN" altLang="en-US" sz="2400" dirty="0">
              <a:solidFill>
                <a:schemeClr val="tx2"/>
              </a:solidFill>
            </a:endParaRPr>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1557664064"/>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893535421"/>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highlight>
                            <a:srgbClr val="FFFF00"/>
                          </a:highligh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B5A6DF95-FE42-5D16-7040-A8247177B0C7}"/>
              </a:ext>
            </a:extLst>
          </p:cNvPr>
          <p:cNvSpPr/>
          <p:nvPr/>
        </p:nvSpPr>
        <p:spPr>
          <a:xfrm>
            <a:off x="4842228" y="666750"/>
            <a:ext cx="3830806" cy="34480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solidFill>
              </a:rPr>
              <a:t>Table data does not match raw data sheet</a:t>
            </a:r>
            <a:endParaRPr lang="zh-CN" altLang="en-US" sz="2400" dirty="0">
              <a:solidFill>
                <a:schemeClr val="tx2"/>
              </a:solidFill>
            </a:endParaRPr>
          </a:p>
        </p:txBody>
      </p:sp>
    </p:spTree>
    <p:extLst>
      <p:ext uri="{BB962C8B-B14F-4D97-AF65-F5344CB8AC3E}">
        <p14:creationId xmlns:p14="http://schemas.microsoft.com/office/powerpoint/2010/main" val="12158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7467</TotalTime>
  <Words>5319</Words>
  <Application>Microsoft Office PowerPoint</Application>
  <PresentationFormat>Widescreen</PresentationFormat>
  <Paragraphs>1285</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83</cp:revision>
  <dcterms:created xsi:type="dcterms:W3CDTF">2022-08-18T16:59:46Z</dcterms:created>
  <dcterms:modified xsi:type="dcterms:W3CDTF">2022-09-06T21:01:40Z</dcterms:modified>
</cp:coreProperties>
</file>