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87" r:id="rId2"/>
    <p:sldId id="386" r:id="rId3"/>
    <p:sldId id="311" r:id="rId4"/>
    <p:sldId id="388" r:id="rId5"/>
    <p:sldId id="389" r:id="rId6"/>
    <p:sldId id="390" r:id="rId7"/>
    <p:sldId id="391" r:id="rId8"/>
    <p:sldId id="392" r:id="rId9"/>
    <p:sldId id="316" r:id="rId10"/>
    <p:sldId id="371" r:id="rId11"/>
    <p:sldId id="373" r:id="rId12"/>
    <p:sldId id="376" r:id="rId13"/>
    <p:sldId id="374" r:id="rId14"/>
    <p:sldId id="372" r:id="rId15"/>
    <p:sldId id="378" r:id="rId16"/>
    <p:sldId id="377" r:id="rId17"/>
    <p:sldId id="375" r:id="rId18"/>
    <p:sldId id="341" r:id="rId19"/>
    <p:sldId id="362" r:id="rId20"/>
    <p:sldId id="369" r:id="rId21"/>
    <p:sldId id="363" r:id="rId22"/>
    <p:sldId id="368" r:id="rId23"/>
    <p:sldId id="367" r:id="rId24"/>
    <p:sldId id="364" r:id="rId25"/>
    <p:sldId id="365" r:id="rId26"/>
    <p:sldId id="366" r:id="rId27"/>
    <p:sldId id="342" r:id="rId28"/>
    <p:sldId id="350" r:id="rId29"/>
    <p:sldId id="351" r:id="rId30"/>
    <p:sldId id="353" r:id="rId31"/>
    <p:sldId id="354" r:id="rId32"/>
    <p:sldId id="352" r:id="rId33"/>
    <p:sldId id="355" r:id="rId34"/>
    <p:sldId id="356" r:id="rId35"/>
    <p:sldId id="343" r:id="rId36"/>
    <p:sldId id="360" r:id="rId37"/>
    <p:sldId id="361" r:id="rId38"/>
    <p:sldId id="305" r:id="rId39"/>
    <p:sldId id="379" r:id="rId40"/>
    <p:sldId id="323" r:id="rId41"/>
    <p:sldId id="324" r:id="rId42"/>
    <p:sldId id="303" r:id="rId43"/>
    <p:sldId id="380" r:id="rId44"/>
    <p:sldId id="381" r:id="rId45"/>
    <p:sldId id="382" r:id="rId46"/>
    <p:sldId id="383" r:id="rId47"/>
    <p:sldId id="384" r:id="rId48"/>
    <p:sldId id="385"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51" autoAdjust="0"/>
    <p:restoredTop sz="93890" autoAdjust="0"/>
  </p:normalViewPr>
  <p:slideViewPr>
    <p:cSldViewPr snapToGrid="0">
      <p:cViewPr>
        <p:scale>
          <a:sx n="150" d="100"/>
          <a:sy n="150" d="100"/>
        </p:scale>
        <p:origin x="570" y="-2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2022/10/3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15</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2022/10/3</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2022/10/3</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6000" dirty="0">
                <a:solidFill>
                  <a:schemeClr val="tx2"/>
                </a:solidFill>
                <a:latin typeface="Times LT Std" panose="02020603050405020304" pitchFamily="18" charset="0"/>
              </a:rPr>
              <a:t>DEI Dashboard</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Contents</a:t>
            </a:r>
          </a:p>
          <a:p>
            <a:r>
              <a:rPr lang="en-US" altLang="zh-CN" sz="2900" dirty="0">
                <a:solidFill>
                  <a:schemeClr val="tx2"/>
                </a:solidFill>
                <a:latin typeface="Times LT Std" panose="02020603050405020304" pitchFamily="18" charset="0"/>
              </a:rPr>
              <a:t>Updated Sep16th .2020</a:t>
            </a:r>
          </a:p>
        </p:txBody>
      </p:sp>
    </p:spTree>
    <p:extLst>
      <p:ext uri="{BB962C8B-B14F-4D97-AF65-F5344CB8AC3E}">
        <p14:creationId xmlns:p14="http://schemas.microsoft.com/office/powerpoint/2010/main" val="317038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 2022</a:t>
            </a:r>
          </a:p>
          <a:p>
            <a:r>
              <a:rPr lang="en-US" altLang="zh-CN" sz="1800" dirty="0">
                <a:solidFill>
                  <a:srgbClr val="4A4A4A"/>
                </a:solidFill>
                <a:latin typeface="ITC Officina Sans Std Book" panose="020B0506040203020204" pitchFamily="34" charset="0"/>
              </a:rPr>
              <a:t>Vs. Age 5-17 no internet US 2019 / Total population of 5-17 US 2022</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
        <p:nvSpPr>
          <p:cNvPr id="7" name="Oval 6">
            <a:extLst>
              <a:ext uri="{FF2B5EF4-FFF2-40B4-BE49-F238E27FC236}">
                <a16:creationId xmlns:a16="http://schemas.microsoft.com/office/drawing/2014/main" id="{518D9546-EB6E-9E27-F12E-69B6AFEEE0DD}"/>
              </a:ext>
            </a:extLst>
          </p:cNvPr>
          <p:cNvSpPr/>
          <p:nvPr/>
        </p:nvSpPr>
        <p:spPr>
          <a:xfrm>
            <a:off x="198128" y="933450"/>
            <a:ext cx="734567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25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
        <p:nvSpPr>
          <p:cNvPr id="7" name="Oval 6">
            <a:extLst>
              <a:ext uri="{FF2B5EF4-FFF2-40B4-BE49-F238E27FC236}">
                <a16:creationId xmlns:a16="http://schemas.microsoft.com/office/drawing/2014/main" id="{60F507C1-7714-4AB1-3D30-171915CFCD7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44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2.1.2 High School</a:t>
            </a:r>
          </a:p>
        </p:txBody>
      </p:sp>
    </p:spTree>
    <p:extLst>
      <p:ext uri="{BB962C8B-B14F-4D97-AF65-F5344CB8AC3E}">
        <p14:creationId xmlns:p14="http://schemas.microsoft.com/office/powerpoint/2010/main" val="228099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562100"/>
            <a:ext cx="9144000" cy="414045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1. Landing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1.1 The Data</a:t>
            </a:r>
          </a:p>
          <a:p>
            <a:pPr algn="l">
              <a:lnSpc>
                <a:spcPct val="150000"/>
              </a:lnSpc>
            </a:pPr>
            <a:r>
              <a:rPr lang="en-US" altLang="zh-CN" sz="2900" dirty="0">
                <a:solidFill>
                  <a:schemeClr val="tx2"/>
                </a:solidFill>
                <a:latin typeface="Times LT Std" panose="02020603050405020304" pitchFamily="18" charset="0"/>
              </a:rPr>
              <a:t>1.2 Resources</a:t>
            </a:r>
          </a:p>
          <a:p>
            <a:pPr algn="l">
              <a:lnSpc>
                <a:spcPct val="150000"/>
              </a:lnSpc>
            </a:pPr>
            <a:r>
              <a:rPr lang="en-US" altLang="zh-CN" sz="2900" dirty="0">
                <a:solidFill>
                  <a:schemeClr val="tx2"/>
                </a:solidFill>
                <a:latin typeface="Times LT Std" panose="02020603050405020304" pitchFamily="18" charset="0"/>
              </a:rPr>
              <a:t>1.3 About us</a:t>
            </a:r>
          </a:p>
          <a:p>
            <a:pPr algn="l">
              <a:lnSpc>
                <a:spcPct val="150000"/>
              </a:lnSpc>
            </a:pPr>
            <a:r>
              <a:rPr lang="en-US" altLang="zh-CN" sz="29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404407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2021 / Total HS students CHI 2022</a:t>
            </a:r>
          </a:p>
          <a:p>
            <a:r>
              <a:rPr lang="en-US" altLang="zh-CN" sz="1800" dirty="0">
                <a:solidFill>
                  <a:srgbClr val="4A4A4A"/>
                </a:solidFill>
                <a:latin typeface="ITC Officina Sans Std Book" panose="020B0506040203020204" pitchFamily="34" charset="0"/>
              </a:rPr>
              <a:t>Vs. AP CS enrollment US 2021/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
        <p:nvSpPr>
          <p:cNvPr id="7" name="Oval 6">
            <a:extLst>
              <a:ext uri="{FF2B5EF4-FFF2-40B4-BE49-F238E27FC236}">
                <a16:creationId xmlns:a16="http://schemas.microsoft.com/office/drawing/2014/main" id="{F12EB8CD-720C-D928-80DB-EC94E735984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68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2021 / Total CPS HS Student IL 2022</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
        <p:nvSpPr>
          <p:cNvPr id="7" name="Oval 6">
            <a:extLst>
              <a:ext uri="{FF2B5EF4-FFF2-40B4-BE49-F238E27FC236}">
                <a16:creationId xmlns:a16="http://schemas.microsoft.com/office/drawing/2014/main" id="{34DF5215-DF73-3467-95A3-D224F892892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36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2021 / Total HS Student CHI 2022</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
        <p:nvSpPr>
          <p:cNvPr id="7" name="Oval 6">
            <a:extLst>
              <a:ext uri="{FF2B5EF4-FFF2-40B4-BE49-F238E27FC236}">
                <a16:creationId xmlns:a16="http://schemas.microsoft.com/office/drawing/2014/main" id="{EEAD703F-2516-FCC0-C09C-A7D36CFA512E}"/>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811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2.1.3 College</a:t>
            </a:r>
          </a:p>
        </p:txBody>
      </p:sp>
    </p:spTree>
    <p:extLst>
      <p:ext uri="{BB962C8B-B14F-4D97-AF65-F5344CB8AC3E}">
        <p14:creationId xmlns:p14="http://schemas.microsoft.com/office/powerpoint/2010/main" val="415688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
        <p:nvSpPr>
          <p:cNvPr id="8" name="Oval 7">
            <a:extLst>
              <a:ext uri="{FF2B5EF4-FFF2-40B4-BE49-F238E27FC236}">
                <a16:creationId xmlns:a16="http://schemas.microsoft.com/office/drawing/2014/main" id="{CD123A29-F7D2-938D-7953-0ACB2BD2DDA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55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1.1 The Data</a:t>
            </a:r>
          </a:p>
        </p:txBody>
      </p:sp>
    </p:spTree>
    <p:extLst>
      <p:ext uri="{BB962C8B-B14F-4D97-AF65-F5344CB8AC3E}">
        <p14:creationId xmlns:p14="http://schemas.microsoft.com/office/powerpoint/2010/main" val="1113780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2021</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
        <p:nvSpPr>
          <p:cNvPr id="7" name="Oval 6">
            <a:extLst>
              <a:ext uri="{FF2B5EF4-FFF2-40B4-BE49-F238E27FC236}">
                <a16:creationId xmlns:a16="http://schemas.microsoft.com/office/drawing/2014/main" id="{88D32BF7-5DC6-C4A4-43B2-671B2B41231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85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2021 Total Enrollment IL / High School Graduates IL 2020</a:t>
            </a:r>
          </a:p>
          <a:p>
            <a:r>
              <a:rPr lang="en-US" altLang="zh-CN" sz="1800" dirty="0">
                <a:solidFill>
                  <a:srgbClr val="4A4A4A"/>
                </a:solidFill>
                <a:latin typeface="ITC Officina Sans Std Book" panose="020B0506040203020204" pitchFamily="34" charset="0"/>
              </a:rPr>
              <a:t>Vs. 2021 Total Enrollment US 2021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10" name="Oval 9">
            <a:extLst>
              <a:ext uri="{FF2B5EF4-FFF2-40B4-BE49-F238E27FC236}">
                <a16:creationId xmlns:a16="http://schemas.microsoft.com/office/drawing/2014/main" id="{82ACD77D-9A31-38D0-AB13-CD6CEFBB496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9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305152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2021/ Total degree holders MSA 2022</a:t>
            </a:r>
          </a:p>
          <a:p>
            <a:r>
              <a:rPr lang="en-US" altLang="zh-CN" sz="1800" dirty="0">
                <a:solidFill>
                  <a:srgbClr val="4A4A4A"/>
                </a:solidFill>
                <a:latin typeface="ITC Officina Sans Std Book" panose="020B0506040203020204" pitchFamily="34" charset="0"/>
              </a:rPr>
              <a:t>Vs. Tech job US 2021 / Total degree holders US 2022</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33604076"/>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
        <p:nvSpPr>
          <p:cNvPr id="7" name="Oval 6">
            <a:extLst>
              <a:ext uri="{FF2B5EF4-FFF2-40B4-BE49-F238E27FC236}">
                <a16:creationId xmlns:a16="http://schemas.microsoft.com/office/drawing/2014/main" id="{9E53EA51-23D7-0F5A-9944-94A3C57A4BF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85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2021 / Total Tech job MSA 2022</a:t>
            </a:r>
          </a:p>
          <a:p>
            <a:r>
              <a:rPr lang="en-US" altLang="zh-CN" sz="1800" dirty="0">
                <a:solidFill>
                  <a:srgbClr val="4A4A4A"/>
                </a:solidFill>
                <a:latin typeface="ITC Officina Sans Std Book" panose="020B0506040203020204" pitchFamily="34" charset="0"/>
              </a:rPr>
              <a:t>Vs. Top3 Tech job US 2021 / Total Tech job US 2022</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2731794863"/>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
        <p:nvSpPr>
          <p:cNvPr id="7" name="Oval 6">
            <a:extLst>
              <a:ext uri="{FF2B5EF4-FFF2-40B4-BE49-F238E27FC236}">
                <a16:creationId xmlns:a16="http://schemas.microsoft.com/office/drawing/2014/main" id="{1DF4F5CA-974B-3CBD-727A-30C9BCE5CAC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95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2.2 Other stuffs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1.2 Resources</a:t>
            </a:r>
          </a:p>
        </p:txBody>
      </p:sp>
    </p:spTree>
    <p:extLst>
      <p:ext uri="{BB962C8B-B14F-4D97-AF65-F5344CB8AC3E}">
        <p14:creationId xmlns:p14="http://schemas.microsoft.com/office/powerpoint/2010/main" val="3504115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ky&#10;&#10;Description automatically generated">
            <a:extLst>
              <a:ext uri="{FF2B5EF4-FFF2-40B4-BE49-F238E27FC236}">
                <a16:creationId xmlns:a16="http://schemas.microsoft.com/office/drawing/2014/main" id="{4F96BA9F-9E7A-2E1D-5FDF-D2CC21347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1.3 About us</a:t>
            </a:r>
          </a:p>
        </p:txBody>
      </p:sp>
    </p:spTree>
    <p:extLst>
      <p:ext uri="{BB962C8B-B14F-4D97-AF65-F5344CB8AC3E}">
        <p14:creationId xmlns:p14="http://schemas.microsoft.com/office/powerpoint/2010/main" val="350498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39763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833051"/>
            <a:ext cx="9144000" cy="319189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2. Deep Diving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2.1 Metrics of each educational stages</a:t>
            </a:r>
          </a:p>
          <a:p>
            <a:pPr algn="l">
              <a:lnSpc>
                <a:spcPct val="150000"/>
              </a:lnSpc>
            </a:pPr>
            <a:r>
              <a:rPr lang="en-US" altLang="zh-CN" sz="2900" dirty="0">
                <a:solidFill>
                  <a:schemeClr val="tx2"/>
                </a:solidFill>
                <a:latin typeface="Times LT Std" panose="02020603050405020304" pitchFamily="18" charset="0"/>
              </a:rPr>
              <a:t>2.2 other stuff</a:t>
            </a:r>
          </a:p>
        </p:txBody>
      </p:sp>
    </p:spTree>
    <p:extLst>
      <p:ext uri="{BB962C8B-B14F-4D97-AF65-F5344CB8AC3E}">
        <p14:creationId xmlns:p14="http://schemas.microsoft.com/office/powerpoint/2010/main" val="10256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647700"/>
            <a:ext cx="9144000" cy="4953000"/>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3600" dirty="0">
                <a:solidFill>
                  <a:schemeClr val="tx2"/>
                </a:solidFill>
                <a:latin typeface="Times LT Std" panose="02020603050405020304" pitchFamily="18" charset="0"/>
              </a:rPr>
              <a:t>2.1 Metrics of each educational stages</a:t>
            </a:r>
          </a:p>
          <a:p>
            <a:pPr algn="l">
              <a:lnSpc>
                <a:spcPct val="150000"/>
              </a:lnSpc>
            </a:pPr>
            <a:endParaRPr lang="en-US" altLang="zh-CN" sz="3600" dirty="0">
              <a:solidFill>
                <a:schemeClr val="tx2"/>
              </a:solidFill>
              <a:latin typeface="Times LT Std" panose="02020603050405020304" pitchFamily="18" charset="0"/>
            </a:endParaRPr>
          </a:p>
          <a:p>
            <a:pPr algn="l">
              <a:lnSpc>
                <a:spcPct val="150000"/>
              </a:lnSpc>
            </a:pPr>
            <a:r>
              <a:rPr lang="en-US" altLang="zh-CN" sz="2800" dirty="0">
                <a:solidFill>
                  <a:schemeClr val="tx2"/>
                </a:solidFill>
                <a:latin typeface="Times LT Std" panose="02020603050405020304" pitchFamily="18" charset="0"/>
              </a:rPr>
              <a:t>2.1.1 k8</a:t>
            </a:r>
          </a:p>
          <a:p>
            <a:pPr algn="l">
              <a:lnSpc>
                <a:spcPct val="150000"/>
              </a:lnSpc>
            </a:pPr>
            <a:r>
              <a:rPr lang="en-US" altLang="zh-CN" sz="2800" dirty="0">
                <a:solidFill>
                  <a:schemeClr val="tx2"/>
                </a:solidFill>
                <a:latin typeface="Times LT Std" panose="02020603050405020304" pitchFamily="18" charset="0"/>
              </a:rPr>
              <a:t>2.1.2 high school</a:t>
            </a:r>
          </a:p>
          <a:p>
            <a:pPr algn="l">
              <a:lnSpc>
                <a:spcPct val="150000"/>
              </a:lnSpc>
            </a:pPr>
            <a:r>
              <a:rPr lang="en-US" altLang="zh-CN" sz="2800" dirty="0">
                <a:solidFill>
                  <a:schemeClr val="tx2"/>
                </a:solidFill>
                <a:latin typeface="Times LT Std" panose="02020603050405020304" pitchFamily="18" charset="0"/>
              </a:rPr>
              <a:t>2.1.3 college</a:t>
            </a:r>
          </a:p>
          <a:p>
            <a:pPr algn="l">
              <a:lnSpc>
                <a:spcPct val="150000"/>
              </a:lnSpc>
            </a:pPr>
            <a:r>
              <a:rPr lang="en-US" altLang="zh-CN" sz="28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22380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2.1.1 K8</a:t>
            </a:r>
          </a:p>
        </p:txBody>
      </p:sp>
    </p:spTree>
    <p:extLst>
      <p:ext uri="{BB962C8B-B14F-4D97-AF65-F5344CB8AC3E}">
        <p14:creationId xmlns:p14="http://schemas.microsoft.com/office/powerpoint/2010/main" val="4012270082"/>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8546</TotalTime>
  <Words>5398</Words>
  <Application>Microsoft Office PowerPoint</Application>
  <PresentationFormat>Widescreen</PresentationFormat>
  <Paragraphs>1298</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100</cp:revision>
  <dcterms:created xsi:type="dcterms:W3CDTF">2022-08-18T16:59:46Z</dcterms:created>
  <dcterms:modified xsi:type="dcterms:W3CDTF">2022-10-03T16:33:45Z</dcterms:modified>
</cp:coreProperties>
</file>