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23" r:id="rId33"/>
    <p:sldId id="324" r:id="rId34"/>
    <p:sldId id="30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3890" autoAdjust="0"/>
  </p:normalViewPr>
  <p:slideViewPr>
    <p:cSldViewPr snapToGrid="0">
      <p:cViewPr>
        <p:scale>
          <a:sx n="50" d="100"/>
          <a:sy n="50" d="100"/>
        </p:scale>
        <p:origin x="211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0.16</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0.44982007197121149</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0.40036900369003692</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0.1300127986348123</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0.21</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0.33982852689010135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0.34017595307917886</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0.13320004998125703</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0.21380623184049694</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0.1571859416524829</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0.67798353909465026</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4.3049522213667863</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3.6371473743647655</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4.6980412239925817</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5.0042914406979486</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2022/9/1</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2022/9/1</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4.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PLOTS AND CHATS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1240280060"/>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 Total HS students CHI</a:t>
            </a:r>
          </a:p>
          <a:p>
            <a:r>
              <a:rPr lang="en-US" altLang="zh-CN" sz="1800" dirty="0">
                <a:solidFill>
                  <a:srgbClr val="4A4A4A"/>
                </a:solidFill>
                <a:latin typeface="ITC Officina Sans Std Book" panose="020B0506040203020204" pitchFamily="34" charset="0"/>
              </a:rPr>
              <a:t>Vs. Adv. Math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CS Enrollment IL</a:t>
            </a:r>
          </a:p>
          <a:p>
            <a:r>
              <a:rPr lang="en-US" altLang="zh-CN" sz="1800" dirty="0">
                <a:solidFill>
                  <a:srgbClr val="4A4A4A"/>
                </a:solidFill>
                <a:latin typeface="ITC Officina Sans Std Book" panose="020B0506040203020204" pitchFamily="34" charset="0"/>
              </a:rPr>
              <a:t>Vs. CS Conferral US / Total CS Enrollment US</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Degree Conferral IL</a:t>
            </a:r>
          </a:p>
          <a:p>
            <a:r>
              <a:rPr lang="en-US" altLang="zh-CN" sz="1800" dirty="0">
                <a:solidFill>
                  <a:srgbClr val="4A4A4A"/>
                </a:solidFill>
                <a:latin typeface="ITC Officina Sans Std Book" panose="020B0506040203020204" pitchFamily="34" charset="0"/>
              </a:rPr>
              <a:t>Vs. CS Conferral US / Total Degree Conferral US</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 Total Enroll IL</a:t>
            </a:r>
          </a:p>
          <a:p>
            <a:r>
              <a:rPr lang="en-US" altLang="zh-CN" sz="1800" dirty="0">
                <a:solidFill>
                  <a:srgbClr val="4A4A4A"/>
                </a:solidFill>
                <a:latin typeface="ITC Officina Sans Std Book" panose="020B0506040203020204" pitchFamily="34" charset="0"/>
              </a:rPr>
              <a:t>Vs. CS Enroll US / Total Enroll US</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 Total Enrollment IL</a:t>
            </a:r>
          </a:p>
          <a:p>
            <a:r>
              <a:rPr lang="en-US" altLang="zh-CN" sz="1800" dirty="0">
                <a:solidFill>
                  <a:srgbClr val="4A4A4A"/>
                </a:solidFill>
                <a:latin typeface="ITC Officina Sans Std Book" panose="020B0506040203020204" pitchFamily="34" charset="0"/>
              </a:rPr>
              <a:t>Vs. CS Enrollment US / Total Enrollment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2869212495"/>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pic>
        <p:nvPicPr>
          <p:cNvPr id="6" name="Graphic 5" descr="Question Mark with solid fill">
            <a:extLst>
              <a:ext uri="{FF2B5EF4-FFF2-40B4-BE49-F238E27FC236}">
                <a16:creationId xmlns:a16="http://schemas.microsoft.com/office/drawing/2014/main" id="{387FEBF0-0581-3F33-AC92-6799B39CA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Total Enrollment IL / High School Graduates IL</a:t>
            </a:r>
          </a:p>
          <a:p>
            <a:r>
              <a:rPr lang="en-US" altLang="zh-CN" sz="1800" dirty="0">
                <a:solidFill>
                  <a:srgbClr val="4A4A4A"/>
                </a:solidFill>
                <a:latin typeface="ITC Officina Sans Std Book" panose="020B0506040203020204" pitchFamily="34" charset="0"/>
              </a:rPr>
              <a:t>Vs. Total Enrollment us / High School Graduates US</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2723568344"/>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pic>
        <p:nvPicPr>
          <p:cNvPr id="8" name="Graphic 7" descr="Question Mark with solid fill">
            <a:extLst>
              <a:ext uri="{FF2B5EF4-FFF2-40B4-BE49-F238E27FC236}">
                <a16:creationId xmlns:a16="http://schemas.microsoft.com/office/drawing/2014/main" id="{DE8DF2D3-A57B-63B0-83FD-BE777E6FDA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pic>
        <p:nvPicPr>
          <p:cNvPr id="7" name="Graphic 6" descr="Question Mark with solid fill">
            <a:extLst>
              <a:ext uri="{FF2B5EF4-FFF2-40B4-BE49-F238E27FC236}">
                <a16:creationId xmlns:a16="http://schemas.microsoft.com/office/drawing/2014/main" id="{2A4A287C-16E3-5A7C-5542-2F4A61788C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3149805467"/>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98601028"/>
              </p:ext>
            </p:extLst>
          </p:nvPr>
        </p:nvGraphicFramePr>
        <p:xfrm>
          <a:off x="669925" y="4378462"/>
          <a:ext cx="3714750"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09550">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209550">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09550">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09550">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09550">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09550">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3790736728"/>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908510807"/>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Tree>
    <p:extLst>
      <p:ext uri="{BB962C8B-B14F-4D97-AF65-F5344CB8AC3E}">
        <p14:creationId xmlns:p14="http://schemas.microsoft.com/office/powerpoint/2010/main" val="12158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7408</TotalTime>
  <Words>5264</Words>
  <Application>Microsoft Office PowerPoint</Application>
  <PresentationFormat>Widescreen</PresentationFormat>
  <Paragraphs>1274</Paragraphs>
  <Slides>34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80</cp:revision>
  <dcterms:created xsi:type="dcterms:W3CDTF">2022-08-18T16:59:46Z</dcterms:created>
  <dcterms:modified xsi:type="dcterms:W3CDTF">2022-09-01T19:06:03Z</dcterms:modified>
</cp:coreProperties>
</file>