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11" r:id="rId2"/>
    <p:sldId id="338" r:id="rId3"/>
    <p:sldId id="316" r:id="rId4"/>
    <p:sldId id="371" r:id="rId5"/>
    <p:sldId id="373" r:id="rId6"/>
    <p:sldId id="376" r:id="rId7"/>
    <p:sldId id="374" r:id="rId8"/>
    <p:sldId id="372" r:id="rId9"/>
    <p:sldId id="377" r:id="rId10"/>
    <p:sldId id="375" r:id="rId11"/>
    <p:sldId id="378" r:id="rId12"/>
    <p:sldId id="341" r:id="rId13"/>
    <p:sldId id="362" r:id="rId14"/>
    <p:sldId id="369" r:id="rId15"/>
    <p:sldId id="370" r:id="rId16"/>
    <p:sldId id="363" r:id="rId17"/>
    <p:sldId id="368" r:id="rId18"/>
    <p:sldId id="367" r:id="rId19"/>
    <p:sldId id="364" r:id="rId20"/>
    <p:sldId id="365" r:id="rId21"/>
    <p:sldId id="366" r:id="rId22"/>
    <p:sldId id="342" r:id="rId23"/>
    <p:sldId id="350" r:id="rId24"/>
    <p:sldId id="351" r:id="rId25"/>
    <p:sldId id="353" r:id="rId26"/>
    <p:sldId id="354" r:id="rId27"/>
    <p:sldId id="352" r:id="rId28"/>
    <p:sldId id="355" r:id="rId29"/>
    <p:sldId id="356" r:id="rId30"/>
    <p:sldId id="343" r:id="rId31"/>
    <p:sldId id="360" r:id="rId32"/>
    <p:sldId id="36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8BD"/>
    <a:srgbClr val="EFE8D1"/>
    <a:srgbClr val="F76863"/>
    <a:srgbClr val="B9D6E3"/>
    <a:srgbClr val="E9F1F2"/>
    <a:srgbClr val="FAFAFA"/>
    <a:srgbClr val="4A4A4A"/>
    <a:srgbClr val="E3120B"/>
    <a:srgbClr val="BDD4D7"/>
    <a:srgbClr val="5E9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78" autoAdjust="0"/>
    <p:restoredTop sz="93890" autoAdjust="0"/>
  </p:normalViewPr>
  <p:slideViewPr>
    <p:cSldViewPr snapToGrid="0">
      <p:cViewPr>
        <p:scale>
          <a:sx n="75" d="100"/>
          <a:sy n="75" d="100"/>
        </p:scale>
        <p:origin x="274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0.16</c:v>
                </c:pt>
                <c:pt idx="1">
                  <c:v>0.21818181818181817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1-459B-B237-2998EFCB77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0.25</c:v>
                </c:pt>
                <c:pt idx="1">
                  <c:v>0.30196078431372547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1-459B-B237-2998EFCB77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0.44982007197121149</c:v>
                </c:pt>
                <c:pt idx="1">
                  <c:v>0.57813465101914763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1-459B-B237-2998EFCB77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0.40036900369003692</c:v>
                </c:pt>
                <c:pt idx="1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31-459B-B237-2998EFCB77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0253536"/>
        <c:axId val="610269344"/>
      </c:barChart>
      <c:catAx>
        <c:axId val="61025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10269344"/>
        <c:crosses val="autoZero"/>
        <c:auto val="1"/>
        <c:lblAlgn val="ctr"/>
        <c:lblOffset val="100"/>
        <c:noMultiLvlLbl val="0"/>
      </c:catAx>
      <c:valAx>
        <c:axId val="61026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1025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0.17233009708737865</c:v>
                </c:pt>
                <c:pt idx="1">
                  <c:v>0.49690052149955721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3-4942-B84A-90E847BF38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0.32270916334661354</c:v>
                </c:pt>
                <c:pt idx="1">
                  <c:v>0.58483408961996597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E3-4942-B84A-90E847BF38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0.69218500797448168</c:v>
                </c:pt>
                <c:pt idx="1">
                  <c:v>0.71519318241229679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E3-4942-B84A-90E847BF38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0.61834319526627224</c:v>
                </c:pt>
                <c:pt idx="1">
                  <c:v>0.8102789699570816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E3-4942-B84A-90E847BF38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6982208"/>
        <c:axId val="1566982624"/>
      </c:barChart>
      <c:catAx>
        <c:axId val="156698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82624"/>
        <c:crosses val="autoZero"/>
        <c:auto val="1"/>
        <c:lblAlgn val="ctr"/>
        <c:lblOffset val="100"/>
        <c:noMultiLvlLbl val="0"/>
      </c:catAx>
      <c:valAx>
        <c:axId val="156698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8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7.0063694267515925E-3</c:v>
                </c:pt>
                <c:pt idx="1">
                  <c:v>5.0001780901611122E-2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9-47B1-840B-ABF9B929F0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1.8041688561919775E-2</c:v>
                </c:pt>
                <c:pt idx="1">
                  <c:v>7.0001190159084598E-2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9-47B1-840B-ABF9B929F0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0.22300263388937663</c:v>
                </c:pt>
                <c:pt idx="1">
                  <c:v>0.16000037766370934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19-47B1-840B-ABF9B929F0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0.23486238532110093</c:v>
                </c:pt>
                <c:pt idx="1">
                  <c:v>0.47000143533802208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19-47B1-840B-ABF9B929F0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7007168"/>
        <c:axId val="1567004672"/>
      </c:barChart>
      <c:catAx>
        <c:axId val="15670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7004672"/>
        <c:crosses val="autoZero"/>
        <c:auto val="1"/>
        <c:lblAlgn val="ctr"/>
        <c:lblOffset val="100"/>
        <c:noMultiLvlLbl val="0"/>
      </c:catAx>
      <c:valAx>
        <c:axId val="156700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700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1.2135922330097087E-2</c:v>
                </c:pt>
                <c:pt idx="1">
                  <c:v>5.5003443865000494E-2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8-47FE-8DF0-8F91EA73B6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2.8884462151394421E-2</c:v>
                </c:pt>
                <c:pt idx="1">
                  <c:v>8.6748440158820189E-2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8-47FE-8DF0-8F91EA73B6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0.20893141945773525</c:v>
                </c:pt>
                <c:pt idx="1">
                  <c:v>0.15028493752287342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98-47FE-8DF0-8F91EA73B6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0.18047337278106509</c:v>
                </c:pt>
                <c:pt idx="1">
                  <c:v>0.23890557939914164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98-47FE-8DF0-8F91EA73B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7000928"/>
        <c:axId val="1566998432"/>
      </c:barChart>
      <c:catAx>
        <c:axId val="156700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98432"/>
        <c:crosses val="autoZero"/>
        <c:auto val="1"/>
        <c:lblAlgn val="ctr"/>
        <c:lblOffset val="100"/>
        <c:noMultiLvlLbl val="0"/>
      </c:catAx>
      <c:valAx>
        <c:axId val="15669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700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9.9185549552455454E-3</c:v>
                </c:pt>
                <c:pt idx="1">
                  <c:v>4.5350290049085227E-3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A-4C4A-BFA5-C9A32DC414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2.8558600765206527E-2</c:v>
                </c:pt>
                <c:pt idx="1">
                  <c:v>6.6796116504854366E-3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A-4C4A-BFA5-C9A32DC414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0.37782805429864252</c:v>
                </c:pt>
                <c:pt idx="1">
                  <c:v>1.0582019363762102E-2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6A-4C4A-BFA5-C9A32DC414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0.50703894885030498</c:v>
                </c:pt>
                <c:pt idx="1">
                  <c:v>5.5476190476190478E-2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6A-4C4A-BFA5-C9A32DC414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6996768"/>
        <c:axId val="1566989696"/>
      </c:barChart>
      <c:catAx>
        <c:axId val="156699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89696"/>
        <c:crosses val="autoZero"/>
        <c:auto val="1"/>
        <c:lblAlgn val="ctr"/>
        <c:lblOffset val="100"/>
        <c:noMultiLvlLbl val="0"/>
      </c:catAx>
      <c:valAx>
        <c:axId val="15669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9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8.8218692040964442E-2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B-4DDB-A708-8F107AF272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0.19657218708518778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B-4DDB-A708-8F107AF272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0.13554092965857673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0B-4DDB-A708-8F107AF272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0.19779446269357109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0B-4DDB-A708-8F107AF272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3176832"/>
        <c:axId val="393180160"/>
      </c:barChart>
      <c:catAx>
        <c:axId val="39317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3180160"/>
        <c:crosses val="autoZero"/>
        <c:auto val="1"/>
        <c:lblAlgn val="ctr"/>
        <c:lblOffset val="100"/>
        <c:noMultiLvlLbl val="0"/>
      </c:catAx>
      <c:valAx>
        <c:axId val="39318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317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5.5210601295594443E-2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55-4123-B37D-F1A32A6CE8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9.2761770906535493E-2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55-4123-B37D-F1A32A6CE8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0.19590703414232827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55-4123-B37D-F1A32A6CE8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0.25363679023932428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55-4123-B37D-F1A32A6CE8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2377664"/>
        <c:axId val="1562374336"/>
      </c:barChart>
      <c:catAx>
        <c:axId val="15623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2374336"/>
        <c:crosses val="autoZero"/>
        <c:auto val="1"/>
        <c:lblAlgn val="ctr"/>
        <c:lblOffset val="100"/>
        <c:noMultiLvlLbl val="0"/>
      </c:catAx>
      <c:valAx>
        <c:axId val="156237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23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0.2943848614359057</c:v>
                </c:pt>
                <c:pt idx="1">
                  <c:v>0.13866845158411423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F-4C76-987A-288CE87190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0.29817677832435385</c:v>
                </c:pt>
                <c:pt idx="1">
                  <c:v>0.11886336727444945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F-4C76-987A-288CE87190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0.38338132455779517</c:v>
                </c:pt>
                <c:pt idx="1">
                  <c:v>0.17079045643153526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DF-4C76-987A-288CE87190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0.43336461755044581</c:v>
                </c:pt>
                <c:pt idx="1">
                  <c:v>0.23315714285714287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DF-4C76-987A-288CE87190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7524080"/>
        <c:axId val="1817520752"/>
      </c:barChart>
      <c:catAx>
        <c:axId val="181752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817520752"/>
        <c:crosses val="autoZero"/>
        <c:auto val="1"/>
        <c:lblAlgn val="ctr"/>
        <c:lblOffset val="100"/>
        <c:noMultiLvlLbl val="0"/>
      </c:catAx>
      <c:valAx>
        <c:axId val="181752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81752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400" dirty="0">
                <a:effectLst/>
              </a:rPr>
              <a:t>Illinois CS/Computing Degree Persistence</a:t>
            </a:r>
            <a:endParaRPr lang="zh-CN" altLang="zh-CN" sz="105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0.18099999999999999</c:v>
                </c:pt>
                <c:pt idx="1">
                  <c:v>0.18105065666041276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D-4B0F-A555-FE5743168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</c:v>
                </c:pt>
                <c:pt idx="1">
                  <c:v>0.21040299906279289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D-4B0F-A555-FE5743168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0.27300000000000002</c:v>
                </c:pt>
                <c:pt idx="1">
                  <c:v>0.27336626139817627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D-4B0F-A555-FE5743168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0.26500000000000001</c:v>
                </c:pt>
                <c:pt idx="1">
                  <c:v>0.26464339908952961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FD-4B0F-A555-FE57431687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4941328"/>
        <c:axId val="1304939664"/>
      </c:barChart>
      <c:catAx>
        <c:axId val="130494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304939664"/>
        <c:crosses val="autoZero"/>
        <c:auto val="1"/>
        <c:lblAlgn val="ctr"/>
        <c:lblOffset val="100"/>
        <c:noMultiLvlLbl val="0"/>
      </c:catAx>
      <c:valAx>
        <c:axId val="13049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30494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 eaLnBrk="1" latinLnBrk="0" hangingPunct="1">
              <a:defRPr lang="en-US" altLang="zh-CN" sz="1200" b="0" i="0" u="none" strike="noStrike" kern="1200" spc="0" baseline="0">
                <a:solidFill>
                  <a:srgbClr val="4A4A4A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400" b="0" i="0" u="none" strike="noStrike" kern="1200" spc="0" baseline="0" dirty="0">
                <a:solidFill>
                  <a:srgbClr val="4A4A4A"/>
                </a:solidFill>
                <a:effectLst/>
                <a:latin typeface="ITC Officina Sans Std Book" panose="020B0506040203020204" pitchFamily="34" charset="0"/>
                <a:ea typeface="+mn-ea"/>
                <a:cs typeface="+mn-cs"/>
              </a:rPr>
              <a:t>Illinois CS/Computing Degree Conferral</a:t>
            </a:r>
            <a:endParaRPr lang="zh-CN" altLang="zh-CN" sz="1400" b="0" i="0" u="none" strike="noStrike" kern="1200" spc="0" baseline="0" dirty="0">
              <a:solidFill>
                <a:srgbClr val="4A4A4A"/>
              </a:solidFill>
              <a:effectLst/>
              <a:latin typeface="ITC Officina Sans Std Book" panose="020B0506040203020204" pitchFamily="34" charset="0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 eaLnBrk="1" latinLnBrk="0" hangingPunct="1">
            <a:defRPr lang="en-US" altLang="zh-CN" sz="1200" b="0" i="0" u="none" strike="noStrike" kern="1200" spc="0" baseline="0">
              <a:solidFill>
                <a:srgbClr val="4A4A4A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3.2000000000000001E-2</c:v>
                </c:pt>
                <c:pt idx="1">
                  <c:v>4.4463240209882293E-2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F-4B35-AEDF-888AC133F1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3.9E-2</c:v>
                </c:pt>
                <c:pt idx="1">
                  <c:v>3.991870859012276E-2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BF-4B35-AEDF-888AC133F1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3.9E-2</c:v>
                </c:pt>
                <c:pt idx="1">
                  <c:v>4.5430627243004194E-2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BF-4B35-AEDF-888AC133F1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0.13</c:v>
                </c:pt>
                <c:pt idx="1">
                  <c:v>0.12393831735238313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BF-4B35-AEDF-888AC133F1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27600"/>
        <c:axId val="391612208"/>
      </c:barChart>
      <c:catAx>
        <c:axId val="39162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12208"/>
        <c:crosses val="autoZero"/>
        <c:auto val="1"/>
        <c:lblAlgn val="ctr"/>
        <c:lblOffset val="100"/>
        <c:noMultiLvlLbl val="0"/>
      </c:catAx>
      <c:valAx>
        <c:axId val="39161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2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3.170970905524681E-2</c:v>
                </c:pt>
                <c:pt idx="1">
                  <c:v>0.12078152753108348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1F-4732-80CC-A0AE2912D3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3.9983046058208536E-2</c:v>
                </c:pt>
                <c:pt idx="1">
                  <c:v>0.12830048345109707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1F-4732-80CC-A0AE2912D3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5.0043272412564274E-2</c:v>
                </c:pt>
                <c:pt idx="1">
                  <c:v>0.15968180054326736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1F-4732-80CC-A0AE2912D3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0.17330321001600302</c:v>
                </c:pt>
                <c:pt idx="1">
                  <c:v>0.20975855130784707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1F-4732-80CC-A0AE2912D3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20944"/>
        <c:axId val="391625936"/>
      </c:barChart>
      <c:catAx>
        <c:axId val="39162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25936"/>
        <c:crosses val="autoZero"/>
        <c:auto val="1"/>
        <c:lblAlgn val="ctr"/>
        <c:lblOffset val="100"/>
        <c:noMultiLvlLbl val="0"/>
      </c:catAx>
      <c:valAx>
        <c:axId val="39162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2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0.1300127986348123</c:v>
                </c:pt>
                <c:pt idx="1">
                  <c:v>0.12402044293015332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7-4451-A796-9A7A47472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</c:v>
                </c:pt>
                <c:pt idx="1">
                  <c:v>0.19086757990867581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F7-4451-A796-9A7A47472F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0.33982852689010135</c:v>
                </c:pt>
                <c:pt idx="1">
                  <c:v>0.43264393515930688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F7-4451-A796-9A7A47472F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0.34017595307917886</c:v>
                </c:pt>
                <c:pt idx="1">
                  <c:v>0.63054187192118227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F7-4451-A796-9A7A47472F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846304"/>
        <c:axId val="604851712"/>
      </c:barChart>
      <c:catAx>
        <c:axId val="60484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51712"/>
        <c:crosses val="autoZero"/>
        <c:auto val="1"/>
        <c:lblAlgn val="ctr"/>
        <c:lblOffset val="100"/>
        <c:noMultiLvlLbl val="0"/>
      </c:catAx>
      <c:valAx>
        <c:axId val="60485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4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kern="1200" spc="0" baseline="0" dirty="0">
                <a:solidFill>
                  <a:srgbClr val="4A4A4A"/>
                </a:solidFill>
                <a:latin typeface="ITC Officina Sans Std Book" panose="020B0506040203020204" pitchFamily="34" charset="0"/>
                <a:ea typeface="+mn-ea"/>
                <a:cs typeface="+mn-cs"/>
              </a:rPr>
              <a:t>Top 3 CS Persistent</a:t>
            </a:r>
            <a:endParaRPr lang="zh-CN" altLang="zh-CN" sz="1200" b="0" i="0" u="none" strike="noStrike" kern="1200" spc="0" baseline="0" dirty="0">
              <a:solidFill>
                <a:srgbClr val="4A4A4A"/>
              </a:solidFill>
              <a:latin typeface="ITC Officina Sans Std Book" panose="020B0506040203020204" pitchFamily="34" charset="0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0.19587628865979381</c:v>
                </c:pt>
                <c:pt idx="1">
                  <c:v>0.3014705882352941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6-4D01-BCA2-C3EF2969C7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0.22968197879858657</c:v>
                </c:pt>
                <c:pt idx="1">
                  <c:v>0.37101449275362319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96-4D01-BCA2-C3EF2969C7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0.26551373346897256</c:v>
                </c:pt>
                <c:pt idx="1">
                  <c:v>0.59052247873633046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96-4D01-BCA2-C3EF2969C7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0.2042368278109723</c:v>
                </c:pt>
                <c:pt idx="1">
                  <c:v>0.30055955235811349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96-4D01-BCA2-C3EF2969C7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08464"/>
        <c:axId val="391615120"/>
      </c:barChart>
      <c:catAx>
        <c:axId val="39160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15120"/>
        <c:crosses val="autoZero"/>
        <c:auto val="1"/>
        <c:lblAlgn val="ctr"/>
        <c:lblOffset val="100"/>
        <c:noMultiLvlLbl val="0"/>
      </c:catAx>
      <c:valAx>
        <c:axId val="39161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0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 CS Conferral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2.8064992614475627E-2</c:v>
                </c:pt>
                <c:pt idx="1">
                  <c:v>0.1774891774891775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CF-432D-8A5D-E9C4D0F8E9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4.5013850415512466E-2</c:v>
                </c:pt>
                <c:pt idx="1">
                  <c:v>0.22816399286987521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CF-432D-8A5D-E9C4D0F8E9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4.9310409975439257E-2</c:v>
                </c:pt>
                <c:pt idx="1">
                  <c:v>0.31537962362102528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CF-432D-8A5D-E9C4D0F8E9F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0.16006811409110261</c:v>
                </c:pt>
                <c:pt idx="1">
                  <c:v>0.32582322357019067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CF-432D-8A5D-E9C4D0F8E9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32592"/>
        <c:axId val="391608048"/>
      </c:barChart>
      <c:catAx>
        <c:axId val="39163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08048"/>
        <c:crosses val="autoZero"/>
        <c:auto val="1"/>
        <c:lblAlgn val="ctr"/>
        <c:lblOffset val="100"/>
        <c:noMultiLvlLbl val="0"/>
      </c:catAx>
      <c:valAx>
        <c:axId val="39160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3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0.13320004998125703</c:v>
                </c:pt>
                <c:pt idx="1">
                  <c:v>2.9981805777862171E-2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6D-472E-8346-A4305922EF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0.21380623184049694</c:v>
                </c:pt>
                <c:pt idx="1">
                  <c:v>2.4218382746078952E-2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6D-472E-8346-A4305922EF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0.1571859416524829</c:v>
                </c:pt>
                <c:pt idx="1">
                  <c:v>4.5150716316114357E-2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6D-472E-8346-A4305922EF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0.67798353909465026</c:v>
                </c:pt>
                <c:pt idx="1">
                  <c:v>0.20260846620679257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6D-472E-8346-A4305922EF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418768"/>
        <c:axId val="538408368"/>
      </c:barChart>
      <c:catAx>
        <c:axId val="53841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08368"/>
        <c:crosses val="autoZero"/>
        <c:auto val="1"/>
        <c:lblAlgn val="ctr"/>
        <c:lblOffset val="100"/>
        <c:noMultiLvlLbl val="0"/>
      </c:catAx>
      <c:valAx>
        <c:axId val="53840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1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0.38328544061302683</c:v>
                </c:pt>
                <c:pt idx="1">
                  <c:v>4.3049522213667863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4-489B-A939-DA80BC46E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0.2856120872202827</c:v>
                </c:pt>
                <c:pt idx="1">
                  <c:v>3.6371473743647655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4-489B-A939-DA80BC46E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0.4810670267474933</c:v>
                </c:pt>
                <c:pt idx="1">
                  <c:v>4.6980412239925817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E4-489B-A939-DA80BC46E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0.62806926854484368</c:v>
                </c:pt>
                <c:pt idx="1">
                  <c:v>5.0042914406979486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E4-489B-A939-DA80BC46E4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417520"/>
        <c:axId val="538409616"/>
      </c:barChart>
      <c:catAx>
        <c:axId val="53841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09616"/>
        <c:crosses val="autoZero"/>
        <c:auto val="1"/>
        <c:lblAlgn val="ctr"/>
        <c:lblOffset val="100"/>
        <c:noMultiLvlLbl val="0"/>
      </c:catAx>
      <c:valAx>
        <c:axId val="53840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1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2.4609771972093131E-2</c:v>
                </c:pt>
                <c:pt idx="1">
                  <c:v>4.4950912307806762E-2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C-4BC4-AAD5-D46235FEAB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3.611043703570338E-2</c:v>
                </c:pt>
                <c:pt idx="1">
                  <c:v>5.0194995190185374E-2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AC-4BC4-AAD5-D46235FEAB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3.6044228809684838E-2</c:v>
                </c:pt>
                <c:pt idx="1">
                  <c:v>4.6343559601046663E-2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AC-4BC4-AAD5-D46235FEAB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9.8285727713872797E-2</c:v>
                </c:pt>
                <c:pt idx="1">
                  <c:v>0.13193887799841836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AC-4BC4-AAD5-D46235FEAB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37584"/>
        <c:axId val="391638416"/>
      </c:barChart>
      <c:catAx>
        <c:axId val="39163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38416"/>
        <c:crosses val="autoZero"/>
        <c:auto val="1"/>
        <c:lblAlgn val="ctr"/>
        <c:lblOffset val="100"/>
        <c:noMultiLvlLbl val="0"/>
      </c:catAx>
      <c:valAx>
        <c:axId val="3916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3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4.1591970494536234E-3</c:v>
                </c:pt>
                <c:pt idx="1">
                  <c:v>5.4054356417311666E-3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C-4C12-96B9-3337520D5C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6.4933031695460558E-3</c:v>
                </c:pt>
                <c:pt idx="1">
                  <c:v>6.3648712361073431E-3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6C-4C12-96B9-3337520D5C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7.3030725297098193E-3</c:v>
                </c:pt>
                <c:pt idx="1">
                  <c:v>6.7162258654239401E-3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6C-4C12-96B9-3337520D5C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1.1978756653232912E-2</c:v>
                </c:pt>
                <c:pt idx="1">
                  <c:v>1.4923001666808615E-2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6C-4C12-96B9-3337520D5C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845056"/>
        <c:axId val="604854208"/>
      </c:barChart>
      <c:catAx>
        <c:axId val="60484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54208"/>
        <c:crosses val="autoZero"/>
        <c:auto val="1"/>
        <c:lblAlgn val="ctr"/>
        <c:lblOffset val="100"/>
        <c:noMultiLvlLbl val="0"/>
      </c:catAx>
      <c:valAx>
        <c:axId val="60485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4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0.11550767918088738</c:v>
                </c:pt>
                <c:pt idx="1">
                  <c:v>0.10605110732538331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4-4941-A8A8-1E9F3E84C1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0.21992</c:v>
                </c:pt>
                <c:pt idx="1">
                  <c:v>7.8091324200913248E-2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4-4941-A8A8-1E9F3E84C1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0.49961028838659394</c:v>
                </c:pt>
                <c:pt idx="1">
                  <c:v>0.2124835103409726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4-4941-A8A8-1E9F3E84C1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0.53470185728250241</c:v>
                </c:pt>
                <c:pt idx="1">
                  <c:v>0.24215270935960592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4-4941-A8A8-1E9F3E84C1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8240800"/>
        <c:axId val="1468227904"/>
      </c:barChart>
      <c:catAx>
        <c:axId val="14682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7904"/>
        <c:crosses val="autoZero"/>
        <c:auto val="1"/>
        <c:lblAlgn val="ctr"/>
        <c:lblOffset val="100"/>
        <c:noMultiLvlLbl val="0"/>
      </c:catAx>
      <c:valAx>
        <c:axId val="146822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4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2.0060422960725077E-2</c:v>
                </c:pt>
                <c:pt idx="1">
                  <c:v>2.181818181818182E-2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E-4D38-A7B1-E4DEB74CDB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4.0030792917628948E-2</c:v>
                </c:pt>
                <c:pt idx="1">
                  <c:v>3.2352941176470591E-2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E-4D38-A7B1-E4DEB74CDB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0.19992003198720512</c:v>
                </c:pt>
                <c:pt idx="1">
                  <c:v>0.13341568869672638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E-4D38-A7B1-E4DEB74CDB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0.32011070110701106</c:v>
                </c:pt>
                <c:pt idx="1">
                  <c:v>0.29591836734693877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6E-4D38-A7B1-E4DEB74CD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217504"/>
        <c:axId val="1468227072"/>
      </c:barChart>
      <c:catAx>
        <c:axId val="146821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7072"/>
        <c:crosses val="autoZero"/>
        <c:auto val="1"/>
        <c:lblAlgn val="ctr"/>
        <c:lblOffset val="100"/>
        <c:noMultiLvlLbl val="0"/>
      </c:catAx>
      <c:valAx>
        <c:axId val="146822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1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2.0051194539249147E-2</c:v>
                </c:pt>
                <c:pt idx="1">
                  <c:v>1.9080068143100513E-2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7-4CC6-94D4-2DD94FAC35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0.06</c:v>
                </c:pt>
                <c:pt idx="1">
                  <c:v>3.0136986301369864E-2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07-4CC6-94D4-2DD94FAC35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0.22018706157443491</c:v>
                </c:pt>
                <c:pt idx="1">
                  <c:v>0.13079932923420906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07-4CC6-94D4-2DD94FAC35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0.37047898338220919</c:v>
                </c:pt>
                <c:pt idx="1">
                  <c:v>0.3251231527093596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07-4CC6-94D4-2DD94FAC35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788640"/>
        <c:axId val="1430791552"/>
      </c:barChart>
      <c:catAx>
        <c:axId val="143078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91552"/>
        <c:crosses val="autoZero"/>
        <c:auto val="1"/>
        <c:lblAlgn val="ctr"/>
        <c:lblOffset val="100"/>
        <c:noMultiLvlLbl val="0"/>
      </c:catAx>
      <c:valAx>
        <c:axId val="143079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0.13249561965532572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2-4872-AFAE-4035B1B8FD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7.8687805947249209E-2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E2-4872-AFAE-4035B1B8FD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5.5288963071145419E-2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E2-4872-AFAE-4035B1B8FD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0.14401191235907254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E2-4872-AFAE-4035B1B8FD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801952"/>
        <c:axId val="1430789056"/>
      </c:barChart>
      <c:catAx>
        <c:axId val="143080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89056"/>
        <c:crosses val="autoZero"/>
        <c:auto val="1"/>
        <c:lblAlgn val="ctr"/>
        <c:lblOffset val="100"/>
        <c:noMultiLvlLbl val="0"/>
      </c:catAx>
      <c:valAx>
        <c:axId val="143078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0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0.12137372013651877</c:v>
                </c:pt>
                <c:pt idx="1">
                  <c:v>0.15798296422487224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5-4D54-AA66-2873AEC7B4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0.22223999999999999</c:v>
                </c:pt>
                <c:pt idx="1">
                  <c:v>0.19052054794520548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05-4D54-AA66-2873AEC7B4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0.50116913484021819</c:v>
                </c:pt>
                <c:pt idx="1">
                  <c:v>0.29807098937954163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05-4D54-AA66-2873AEC7B4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0.53470185728250241</c:v>
                </c:pt>
                <c:pt idx="1">
                  <c:v>0.3934975369458128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05-4D54-AA66-2873AEC7B4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8229984"/>
        <c:axId val="1468221248"/>
      </c:barChart>
      <c:catAx>
        <c:axId val="14682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1248"/>
        <c:crosses val="autoZero"/>
        <c:auto val="1"/>
        <c:lblAlgn val="ctr"/>
        <c:lblOffset val="100"/>
        <c:noMultiLvlLbl val="0"/>
      </c:catAx>
      <c:valAx>
        <c:axId val="146822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0.24100058341178698</c:v>
                </c:pt>
                <c:pt idx="1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1-4D21-977B-5E2033A5E9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0.18699942412340584</c:v>
                </c:pt>
                <c:pt idx="1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1-4D21-977B-5E2033A5E9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0.11800030025521693</c:v>
                </c:pt>
                <c:pt idx="1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D1-4D21-977B-5E2033A5E9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0.12700189899122952</c:v>
                </c:pt>
                <c:pt idx="1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D1-4D21-977B-5E2033A5E9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793632"/>
        <c:axId val="1430811104"/>
      </c:barChart>
      <c:catAx>
        <c:axId val="143079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11104"/>
        <c:crosses val="autoZero"/>
        <c:auto val="1"/>
        <c:lblAlgn val="ctr"/>
        <c:lblOffset val="100"/>
        <c:noMultiLvlLbl val="0"/>
      </c:catAx>
      <c:valAx>
        <c:axId val="143081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9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960224630629023E-2"/>
          <c:y val="8.6191368835458707E-2"/>
          <c:w val="0.89111275625344222"/>
          <c:h val="0.764794978080552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0.11312101910828025</c:v>
                </c:pt>
                <c:pt idx="1">
                  <c:v>0.22999750673774444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3-4ABE-B7B7-C4868838D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0.19005079698721317</c:v>
                </c:pt>
                <c:pt idx="1">
                  <c:v>0.29999943325757877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3-4ABE-B7B7-C4868838D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0.63608428446005272</c:v>
                </c:pt>
                <c:pt idx="1">
                  <c:v>0.59000040913568508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63-4ABE-B7B7-C4868838D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0.52660550458715594</c:v>
                </c:pt>
                <c:pt idx="1">
                  <c:v>0.83000215300703317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63-4ABE-B7B7-C4868838D9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819840"/>
        <c:axId val="1430817344"/>
      </c:barChart>
      <c:catAx>
        <c:axId val="143081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17344"/>
        <c:crosses val="autoZero"/>
        <c:auto val="1"/>
        <c:lblAlgn val="ctr"/>
        <c:lblOffset val="100"/>
        <c:noMultiLvlLbl val="0"/>
      </c:catAx>
      <c:valAx>
        <c:axId val="14308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1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4AEAB-7AA8-4104-97D2-89D6EAA20643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085A-098C-444D-9DD8-A4BAF8271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0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2085A-098C-444D-9DD8-A4BAF8271D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9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0411-E0F1-4E98-96A2-B2D5432BD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5C5AF-BC18-4B73-B429-49BB7765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77EA-938B-4FE6-85A3-649B5A50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896A-92AF-4B6B-A5F2-6F63AB1B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A4DC-82B2-4CBF-94B3-185F022F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31F7F-E5BD-4859-96D3-48859C77A674}"/>
              </a:ext>
            </a:extLst>
          </p:cNvPr>
          <p:cNvSpPr/>
          <p:nvPr userDrawn="1"/>
        </p:nvSpPr>
        <p:spPr>
          <a:xfrm>
            <a:off x="-4572000" y="-3695700"/>
            <a:ext cx="22174200" cy="1415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4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1B91-BA38-4A06-BF01-66160A47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F7912-545B-4DA8-806B-0C5653D5E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2B03-6C6D-4BA2-93F1-18C26709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2454-88E9-4C94-90DF-6112B806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6566-0240-4BA0-AF32-F2273C1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6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39408-AF90-4B98-A026-07DB028E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515D8-3D18-4CC3-8D8B-7C6E46DA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7DB2-B981-4F76-A1F4-1C93F973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E167-70F3-444D-90E1-52C7445D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276E-9486-48D1-9B84-8B63C3F7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29D79B-81E6-2454-4F4F-2F5957D719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7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44FA-9009-43A8-82A6-BE18673C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BA5-9412-4E33-BAE8-ADED3A553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E9FB-F3DD-4B5A-8168-1DB38EDD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0649-8E38-4CC9-B922-E0A9FD7F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5A50-B3FE-446A-9C2E-B402C5C4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C5-0BFD-4FC2-9064-88EC3FC5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2B7A-9EFF-428F-BBAA-7BDA1022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DF7A7-C5DF-4797-8049-1AF949B7F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2248-C33D-4A08-A924-901CAD0D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124E-52C2-4104-AB44-006F1A8F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8B29-6F5D-454C-BBFD-A9ED1AA1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2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640A-D099-41C2-8B54-74565A23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F540-024F-4512-A248-C7217E63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B620-3736-4599-83A1-9B38B436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77904-DD34-43CD-8D5B-3610C5ABC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F10F4-AC19-4761-A019-77264C16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44C08-769F-4F9F-A172-D13ADAB2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277A7-AEBB-48F1-AF7B-1188267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678C5-8064-4675-9A41-5FAA61C1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0DE6-EB09-48E6-8E3B-909D257E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3518C-5086-49BE-8155-EF0E1631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3D9C3-BCBE-4238-B755-97C8DFA8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F9A52-C435-4BE2-B3A4-C7DBAED7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43C1D-ACC2-4879-B1C7-085284D1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F1B02-549E-4D2B-BE40-7C694DB7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432B3-021E-4439-AAE5-223FC804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777F7-5CE6-43C3-A3A6-D73BC97CCF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61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019-44B9-4165-9208-FD570769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2CD7-BEBC-4FE9-A60E-1FA3BAAB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FA3F7-983C-4880-B703-218C7AAB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09D2-CD23-460D-91B0-4FF37A01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8C6E-CAC1-479A-ADAF-F434A5E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D3F21-4A37-45E9-8FCB-24D5CB6C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32A1-CC95-46CB-B899-347D739E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C850C-7709-4E7D-B370-015508CA2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E966B-74CB-4C6C-85E4-68E9896F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0C91C-308B-4324-8091-FF3888B6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1BF20-2E60-48AB-AA29-35590EA2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1B17-80EA-4DAA-8A1D-83949E7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CF242-6905-44D8-B610-07BB92A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1C9D-7339-4B35-A469-256B5642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B686-B8E0-415A-A40F-2CE8584CA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E671-33B1-43C9-86CB-BB04ADBAB0E4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1933-A79B-4383-903B-F8DE475F0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712B-4B5B-4531-9197-BC48647E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90525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PLOTS AND CHATS</a:t>
            </a:r>
          </a:p>
          <a:p>
            <a:endParaRPr lang="en-US" altLang="zh-CN" sz="2900" dirty="0">
              <a:solidFill>
                <a:schemeClr val="tx2"/>
              </a:solidFill>
              <a:latin typeface="Times LT Std" panose="02020603050405020304" pitchFamily="18" charset="0"/>
            </a:endParaRPr>
          </a:p>
          <a:p>
            <a:r>
              <a:rPr lang="en-US" altLang="zh-CN" sz="2900" dirty="0">
                <a:solidFill>
                  <a:schemeClr val="tx2"/>
                </a:solidFill>
                <a:latin typeface="Times LT Std" panose="02020603050405020304" pitchFamily="18" charset="0"/>
              </a:rPr>
              <a:t>DEI Dashboard</a:t>
            </a:r>
          </a:p>
          <a:p>
            <a:r>
              <a:rPr lang="en-US" altLang="zh-CN" sz="2900" dirty="0">
                <a:solidFill>
                  <a:schemeClr val="tx2"/>
                </a:solidFill>
                <a:latin typeface="Times LT Std" panose="02020603050405020304" pitchFamily="18" charset="0"/>
              </a:rPr>
              <a:t>Mark Zhang</a:t>
            </a:r>
          </a:p>
        </p:txBody>
      </p:sp>
    </p:spTree>
    <p:extLst>
      <p:ext uri="{BB962C8B-B14F-4D97-AF65-F5344CB8AC3E}">
        <p14:creationId xmlns:p14="http://schemas.microsoft.com/office/powerpoint/2010/main" val="111378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sv-SE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8th grade algebra 1 enrollment</a:t>
            </a:r>
            <a:endParaRPr lang="en-US" altLang="zh-CN" sz="2000" dirty="0">
              <a:solidFill>
                <a:schemeClr val="tx2"/>
              </a:solidFill>
              <a:latin typeface="Antique Olive Std Compact" panose="020B09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enrolled into algebra 1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795A0D-755D-BA7D-0845-A51D1B6D7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371817"/>
              </p:ext>
            </p:extLst>
          </p:nvPr>
        </p:nvGraphicFramePr>
        <p:xfrm>
          <a:off x="4344678" y="1818733"/>
          <a:ext cx="6729722" cy="4486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B8DE2A-BC27-0796-2B38-02972343D804}"/>
              </a:ext>
            </a:extLst>
          </p:cNvPr>
          <p:cNvSpPr txBox="1"/>
          <p:nvPr/>
        </p:nvSpPr>
        <p:spPr>
          <a:xfrm>
            <a:off x="510556" y="2976666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enroll algebra CHI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enroll algebra US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</p:spTree>
    <p:extLst>
      <p:ext uri="{BB962C8B-B14F-4D97-AF65-F5344CB8AC3E}">
        <p14:creationId xmlns:p14="http://schemas.microsoft.com/office/powerpoint/2010/main" val="133744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Lack of Internet Access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students lacking internet access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5" y="2967335"/>
            <a:ext cx="368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Age 5-17 no internet / Total population of 5-17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Age 5-17 no internet US / Total population of 5-17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8512C3-53CD-12F4-7211-8271ECA6C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499578"/>
              </p:ext>
            </p:extLst>
          </p:nvPr>
        </p:nvGraphicFramePr>
        <p:xfrm>
          <a:off x="4970816" y="2026331"/>
          <a:ext cx="5853781" cy="3902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325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High School</a:t>
            </a:r>
          </a:p>
        </p:txBody>
      </p:sp>
    </p:spTree>
    <p:extLst>
      <p:ext uri="{BB962C8B-B14F-4D97-AF65-F5344CB8AC3E}">
        <p14:creationId xmlns:p14="http://schemas.microsoft.com/office/powerpoint/2010/main" val="22809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HS SAT Math Proficiency and Above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SAT takers at or above math standards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meet and above/ SAT takers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meet and above/ SAT takers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BB894-869A-0227-6A65-8B1C0A550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052392"/>
              </p:ext>
            </p:extLst>
          </p:nvPr>
        </p:nvGraphicFramePr>
        <p:xfrm>
          <a:off x="3576319" y="1537772"/>
          <a:ext cx="6647179" cy="443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665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AP CS scoring 3 or higher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AP CS students scoring a 3 or higher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478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3 or higher CHI / Total AP CS students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3 or higher US / Total AP CS students US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A58207-6E7F-9311-CCA6-46BAD837D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647415"/>
              </p:ext>
            </p:extLst>
          </p:nvPr>
        </p:nvGraphicFramePr>
        <p:xfrm>
          <a:off x="4318000" y="1815042"/>
          <a:ext cx="6264275" cy="417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50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CS Dual Credit Completion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obtaining dual credit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DE5A6-D162-7C90-4730-8E071D65E836}"/>
              </a:ext>
            </a:extLst>
          </p:cNvPr>
          <p:cNvSpPr txBox="1"/>
          <p:nvPr/>
        </p:nvSpPr>
        <p:spPr>
          <a:xfrm>
            <a:off x="4104640" y="2560320"/>
            <a:ext cx="347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/>
              <a:t>tbc</a:t>
            </a:r>
            <a:endParaRPr lang="zh-CN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691343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HS SAT Math Advanced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SAT takers advancing standards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A675C-C124-357D-9054-31EFE8C72E56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advanced / SAT takers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advanced / SAT takers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5CAE41-081A-694A-2953-EC9C1581E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150470"/>
              </p:ext>
            </p:extLst>
          </p:nvPr>
        </p:nvGraphicFramePr>
        <p:xfrm>
          <a:off x="3308350" y="1348317"/>
          <a:ext cx="7264400" cy="4842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33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AP CS scored 5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AP CS students scoring a 5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6ADD5-E6D8-56CE-7906-212000EC963D}"/>
              </a:ext>
            </a:extLst>
          </p:cNvPr>
          <p:cNvSpPr txBox="1"/>
          <p:nvPr/>
        </p:nvSpPr>
        <p:spPr>
          <a:xfrm>
            <a:off x="510556" y="2967335"/>
            <a:ext cx="478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5 CHI / Total AP CS students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5 US / Total AP CS students US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EDF5C0-C8F4-8A63-1723-55284CAC5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043802"/>
              </p:ext>
            </p:extLst>
          </p:nvPr>
        </p:nvGraphicFramePr>
        <p:xfrm>
          <a:off x="4032250" y="1311213"/>
          <a:ext cx="6992938" cy="466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285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AP CS Enrollment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enrolled in AP CS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8537D-9B15-123F-67BF-4B2EC15C8C3F}"/>
              </a:ext>
            </a:extLst>
          </p:cNvPr>
          <p:cNvSpPr txBox="1"/>
          <p:nvPr/>
        </p:nvSpPr>
        <p:spPr>
          <a:xfrm>
            <a:off x="510556" y="2967335"/>
            <a:ext cx="478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enrollment CHI / Total HS students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enrollment US / Total HS students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48EFC0-73CE-D26C-9903-3329A0AE7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281409"/>
              </p:ext>
            </p:extLst>
          </p:nvPr>
        </p:nvGraphicFramePr>
        <p:xfrm>
          <a:off x="4203700" y="1474258"/>
          <a:ext cx="5864225" cy="390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409679B3-4F01-EEDE-A1C5-66E5FAF05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6243" y="2962599"/>
            <a:ext cx="932801" cy="9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8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HS STEM Magnet School Enrollment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enrolled in a STEM magnet school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STEM Magnet school IL / Total CPS HS Student IL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FCECE-0858-EF93-EAEA-BAABDB147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669875"/>
              </p:ext>
            </p:extLst>
          </p:nvPr>
        </p:nvGraphicFramePr>
        <p:xfrm>
          <a:off x="4115800" y="1826379"/>
          <a:ext cx="6127496" cy="357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36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2</a:t>
            </a:r>
            <a:r>
              <a:rPr lang="en-US" altLang="zh-CN" sz="4000" baseline="30000" dirty="0">
                <a:solidFill>
                  <a:schemeClr val="tx2"/>
                </a:solidFill>
                <a:latin typeface="Times LT Std" panose="02020603050405020304" pitchFamily="18" charset="0"/>
              </a:rPr>
              <a:t>nd</a:t>
            </a:r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 Layer Deep Diving Plots</a:t>
            </a:r>
          </a:p>
        </p:txBody>
      </p:sp>
    </p:spTree>
    <p:extLst>
      <p:ext uri="{BB962C8B-B14F-4D97-AF65-F5344CB8AC3E}">
        <p14:creationId xmlns:p14="http://schemas.microsoft.com/office/powerpoint/2010/main" val="3613679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CS Interest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indicating interest in an CS/IT career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2CE78E-64D2-9240-4615-CBE2240C8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95776"/>
              </p:ext>
            </p:extLst>
          </p:nvPr>
        </p:nvGraphicFramePr>
        <p:xfrm>
          <a:off x="4267200" y="1369906"/>
          <a:ext cx="7152640" cy="4768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264BBD-BB40-4BFF-87A3-55C481BBAC51}"/>
              </a:ext>
            </a:extLst>
          </p:cNvPr>
          <p:cNvSpPr txBox="1"/>
          <p:nvPr/>
        </p:nvSpPr>
        <p:spPr>
          <a:xfrm>
            <a:off x="510556" y="2967335"/>
            <a:ext cx="364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interested HS students CHI / Total HS Student CHI</a:t>
            </a:r>
          </a:p>
        </p:txBody>
      </p:sp>
    </p:spTree>
    <p:extLst>
      <p:ext uri="{BB962C8B-B14F-4D97-AF65-F5344CB8AC3E}">
        <p14:creationId xmlns:p14="http://schemas.microsoft.com/office/powerpoint/2010/main" val="249811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Advanced Math Enrollment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SAT takers exceeding standards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1C0F42-6E32-6728-D13D-4BD30BBD2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197880"/>
              </p:ext>
            </p:extLst>
          </p:nvPr>
        </p:nvGraphicFramePr>
        <p:xfrm>
          <a:off x="4000759" y="1222310"/>
          <a:ext cx="6940161" cy="4626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2E3F4B-E55D-0C2C-4F17-20883BF6353F}"/>
              </a:ext>
            </a:extLst>
          </p:cNvPr>
          <p:cNvSpPr txBox="1"/>
          <p:nvPr/>
        </p:nvSpPr>
        <p:spPr>
          <a:xfrm>
            <a:off x="510556" y="2967335"/>
            <a:ext cx="478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Adv. Math enrollment CHI / Total HS students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Adv. Math enrollment US / Total HS students US</a:t>
            </a:r>
          </a:p>
        </p:txBody>
      </p:sp>
    </p:spTree>
    <p:extLst>
      <p:ext uri="{BB962C8B-B14F-4D97-AF65-F5344CB8AC3E}">
        <p14:creationId xmlns:p14="http://schemas.microsoft.com/office/powerpoint/2010/main" val="3227477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2776686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endParaRPr lang="en-US" altLang="zh-CN" sz="4000" dirty="0">
              <a:solidFill>
                <a:schemeClr val="tx2"/>
              </a:solidFill>
              <a:latin typeface="Times LT Std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839D76-5CFC-C38D-EAD4-52951CC4BF31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College</a:t>
            </a:r>
          </a:p>
        </p:txBody>
      </p:sp>
    </p:spTree>
    <p:extLst>
      <p:ext uri="{BB962C8B-B14F-4D97-AF65-F5344CB8AC3E}">
        <p14:creationId xmlns:p14="http://schemas.microsoft.com/office/powerpoint/2010/main" val="415688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Persistence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college students that enrolled and obtained a CS/Computing degree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IL / Total CS Enrollment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US / Total CS Enrollment US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DE69A8-DEAD-4D7D-F765-D69BAADC5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510625"/>
              </p:ext>
            </p:extLst>
          </p:nvPr>
        </p:nvGraphicFramePr>
        <p:xfrm>
          <a:off x="4243816" y="1567780"/>
          <a:ext cx="6137656" cy="409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023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Conferral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degrees conferred that are CS/Computing degrees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IL / Total Degree Conferral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US / Total Degree Conferral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10A85A-6352-74E3-A66F-36E7B908A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622479"/>
              </p:ext>
            </p:extLst>
          </p:nvPr>
        </p:nvGraphicFramePr>
        <p:xfrm>
          <a:off x="4225546" y="1652355"/>
          <a:ext cx="6024878" cy="413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55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5320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Enrollment for Top 3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college students enrolled into a CS/Computing degree at a top 3 Illinois university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213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 IL / Total Enroll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 US / Total Enroll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0D4F58-6A3C-FA7F-1B76-A342D6DA4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605332"/>
              </p:ext>
            </p:extLst>
          </p:nvPr>
        </p:nvGraphicFramePr>
        <p:xfrm>
          <a:off x="3775075" y="1711204"/>
          <a:ext cx="6397625" cy="406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6159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Persistence for Top 3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college students that enrolled into a top 3 Illinois university and obtained a CS/Computing degree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5" y="2967335"/>
            <a:ext cx="365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IL / Top 3 Total CS Enrollment IL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US / Top 3 Total CS Enrollment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B8D90C-4A7F-179D-5275-72AC17EDCE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533839"/>
              </p:ext>
            </p:extLst>
          </p:nvPr>
        </p:nvGraphicFramePr>
        <p:xfrm>
          <a:off x="4432300" y="1768953"/>
          <a:ext cx="6073775" cy="383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691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Conferral for Top 3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degrees conferred by top 3 Illinois institutions that are CS/Computing degrees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70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IL / Top 3 Total Degree Conferral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US / Top 3 Total Degree Conferral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844D48-F5F4-0005-0553-1DC246C19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790624"/>
              </p:ext>
            </p:extLst>
          </p:nvPr>
        </p:nvGraphicFramePr>
        <p:xfrm>
          <a:off x="4576064" y="1999827"/>
          <a:ext cx="5939536" cy="3632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532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Enrollment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college students enrolled into a CS/Computing degree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Enrollment IL / Total Enrollment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Enrollment US / Total Enrollment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C57B84-5B43-F24E-5A70-A2CD973C6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074958"/>
              </p:ext>
            </p:extLst>
          </p:nvPr>
        </p:nvGraphicFramePr>
        <p:xfrm>
          <a:off x="3317875" y="1366824"/>
          <a:ext cx="6740525" cy="449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485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Immediate College Enrollment Rates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High School graduates that immediately enroll into college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Total Enrollment IL / High School Graduates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Total Enrollment us / High School Graduates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444434-BFBC-0AB6-055A-864377ABF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331067"/>
              </p:ext>
            </p:extLst>
          </p:nvPr>
        </p:nvGraphicFramePr>
        <p:xfrm>
          <a:off x="4195706" y="1714500"/>
          <a:ext cx="6367519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DE8DF2D3-A57B-63B0-83FD-BE777E6F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3634" y="36814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K8</a:t>
            </a:r>
          </a:p>
        </p:txBody>
      </p:sp>
    </p:spTree>
    <p:extLst>
      <p:ext uri="{BB962C8B-B14F-4D97-AF65-F5344CB8AC3E}">
        <p14:creationId xmlns:p14="http://schemas.microsoft.com/office/powerpoint/2010/main" val="4012270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3051527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445241" y="479702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Chicago MSA tech employee demographics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Proportion of Chicago MSA degree holders working in a top 11 tech occupation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271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Tech job MSA/ Total degree holders MSA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Tech job US/ Total degree holders US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E90F54-CC01-BCC3-7312-E3A0D7560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101772"/>
              </p:ext>
            </p:extLst>
          </p:nvPr>
        </p:nvGraphicFramePr>
        <p:xfrm>
          <a:off x="4088993" y="1798690"/>
          <a:ext cx="6556670" cy="439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855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Immediate College Enrollment Rates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Chicago MSA Employee Demographics for high paying tech jobs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7738A-96E3-4C7A-8DEA-C15AEF6D4D4C}"/>
              </a:ext>
            </a:extLst>
          </p:cNvPr>
          <p:cNvSpPr txBox="1"/>
          <p:nvPr/>
        </p:nvSpPr>
        <p:spPr>
          <a:xfrm>
            <a:off x="510556" y="2967335"/>
            <a:ext cx="367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Top3 Tech job MSA/ Total Tech job MSA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Top3 Tech job US/ Total Tech job US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E9DBC9-FB75-ECCC-9C63-4B6F44E90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149926"/>
              </p:ext>
            </p:extLst>
          </p:nvPr>
        </p:nvGraphicFramePr>
        <p:xfrm>
          <a:off x="4187952" y="1930621"/>
          <a:ext cx="6276848" cy="428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9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Proficiency and above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4th graders at or above math proficiency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CHI / Total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US / Total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C4242C-B98F-02D5-66F3-A24B2F4A4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445859"/>
              </p:ext>
            </p:extLst>
          </p:nvPr>
        </p:nvGraphicFramePr>
        <p:xfrm>
          <a:off x="4133849" y="1576374"/>
          <a:ext cx="6111875" cy="407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3AFD873-98D2-EBAD-0193-FF6718620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3153"/>
              </p:ext>
            </p:extLst>
          </p:nvPr>
        </p:nvGraphicFramePr>
        <p:xfrm>
          <a:off x="-5448300" y="1432560"/>
          <a:ext cx="7239065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646">
                  <a:extLst>
                    <a:ext uri="{9D8B030D-6E8A-4147-A177-3AD203B41FA5}">
                      <a16:colId xmlns:a16="http://schemas.microsoft.com/office/drawing/2014/main" val="2853591990"/>
                    </a:ext>
                  </a:extLst>
                </a:gridCol>
                <a:gridCol w="1598422">
                  <a:extLst>
                    <a:ext uri="{9D8B030D-6E8A-4147-A177-3AD203B41FA5}">
                      <a16:colId xmlns:a16="http://schemas.microsoft.com/office/drawing/2014/main" val="972460671"/>
                    </a:ext>
                  </a:extLst>
                </a:gridCol>
                <a:gridCol w="1418273">
                  <a:extLst>
                    <a:ext uri="{9D8B030D-6E8A-4147-A177-3AD203B41FA5}">
                      <a16:colId xmlns:a16="http://schemas.microsoft.com/office/drawing/2014/main" val="2519061014"/>
                    </a:ext>
                  </a:extLst>
                </a:gridCol>
                <a:gridCol w="1018646">
                  <a:extLst>
                    <a:ext uri="{9D8B030D-6E8A-4147-A177-3AD203B41FA5}">
                      <a16:colId xmlns:a16="http://schemas.microsoft.com/office/drawing/2014/main" val="2193187250"/>
                    </a:ext>
                  </a:extLst>
                </a:gridCol>
                <a:gridCol w="1166432">
                  <a:extLst>
                    <a:ext uri="{9D8B030D-6E8A-4147-A177-3AD203B41FA5}">
                      <a16:colId xmlns:a16="http://schemas.microsoft.com/office/drawing/2014/main" val="1166826254"/>
                    </a:ext>
                  </a:extLst>
                </a:gridCol>
                <a:gridCol w="1018646">
                  <a:extLst>
                    <a:ext uri="{9D8B030D-6E8A-4147-A177-3AD203B41FA5}">
                      <a16:colId xmlns:a16="http://schemas.microsoft.com/office/drawing/2014/main" val="2427528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Total 4</a:t>
                      </a:r>
                      <a:r>
                        <a:rPr lang="en-US" altLang="zh-CN" sz="1400" baseline="300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 Graders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Math proficient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proportion</a:t>
                      </a:r>
                      <a:endParaRPr lang="zh-CN" altLang="en-US" sz="1400" b="1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Target to hit</a:t>
                      </a:r>
                      <a:endParaRPr lang="zh-CN" altLang="en-US" sz="1400" b="1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Gap</a:t>
                      </a:r>
                      <a:endParaRPr lang="zh-CN" altLang="en-US" sz="1400" b="1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400" b="1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Black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8275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1324</a:t>
                      </a:r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5668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4344</a:t>
                      </a:r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Hispanic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10392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2598</a:t>
                      </a:r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25%</a:t>
                      </a:r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7119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4,521</a:t>
                      </a:r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White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2501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1125</a:t>
                      </a:r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45%</a:t>
                      </a:r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80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Asian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</a:rPr>
                        <a:t>1084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434</a:t>
                      </a:r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2"/>
                          </a:solidFill>
                          <a:latin typeface="Times LT Std" panose="02020603050405020304" pitchFamily="18" charset="0"/>
                          <a:ea typeface="+mn-ea"/>
                          <a:cs typeface="+mn-cs"/>
                        </a:rPr>
                        <a:t>40%</a:t>
                      </a:r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2"/>
                        </a:solidFill>
                        <a:latin typeface="Times LT Std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663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F75C321-F440-E3C4-E9A8-A93BE75D914D}"/>
              </a:ext>
            </a:extLst>
          </p:cNvPr>
          <p:cNvSpPr txBox="1"/>
          <p:nvPr/>
        </p:nvSpPr>
        <p:spPr>
          <a:xfrm>
            <a:off x="-4953000" y="6748265"/>
            <a:ext cx="17145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Black	Hispanic	White	Asian</a:t>
            </a:r>
          </a:p>
          <a:p>
            <a:r>
              <a:rPr lang="en-US" altLang="zh-CN" dirty="0"/>
              <a:t>4TH MATH PRO chi	1324	2598	1125	434</a:t>
            </a:r>
          </a:p>
          <a:p>
            <a:r>
              <a:rPr lang="en-US" altLang="zh-CN" dirty="0"/>
              <a:t>4TH chi	8275	10392	2501	1084</a:t>
            </a:r>
          </a:p>
          <a:p>
            <a:r>
              <a:rPr lang="en-US" altLang="zh-CN" dirty="0"/>
              <a:t>4TH MATH PRO US	120000	308000	936000	140000</a:t>
            </a:r>
          </a:p>
          <a:p>
            <a:r>
              <a:rPr lang="en-US" altLang="zh-CN" dirty="0"/>
              <a:t>4TH US	550000	1020000	1619000	196000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FB08AA-CE2D-9CC6-825D-A97FDED77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19681"/>
              </p:ext>
            </p:extLst>
          </p:nvPr>
        </p:nvGraphicFramePr>
        <p:xfrm>
          <a:off x="-6540500" y="4313662"/>
          <a:ext cx="8915401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321">
                  <a:extLst>
                    <a:ext uri="{9D8B030D-6E8A-4147-A177-3AD203B41FA5}">
                      <a16:colId xmlns:a16="http://schemas.microsoft.com/office/drawing/2014/main" val="3079288350"/>
                    </a:ext>
                  </a:extLst>
                </a:gridCol>
                <a:gridCol w="1096547">
                  <a:extLst>
                    <a:ext uri="{9D8B030D-6E8A-4147-A177-3AD203B41FA5}">
                      <a16:colId xmlns:a16="http://schemas.microsoft.com/office/drawing/2014/main" val="3441677137"/>
                    </a:ext>
                  </a:extLst>
                </a:gridCol>
                <a:gridCol w="3747329">
                  <a:extLst>
                    <a:ext uri="{9D8B030D-6E8A-4147-A177-3AD203B41FA5}">
                      <a16:colId xmlns:a16="http://schemas.microsoft.com/office/drawing/2014/main" val="1660289062"/>
                    </a:ext>
                  </a:extLst>
                </a:gridCol>
                <a:gridCol w="1182363">
                  <a:extLst>
                    <a:ext uri="{9D8B030D-6E8A-4147-A177-3AD203B41FA5}">
                      <a16:colId xmlns:a16="http://schemas.microsoft.com/office/drawing/2014/main" val="3393395990"/>
                    </a:ext>
                  </a:extLst>
                </a:gridCol>
                <a:gridCol w="1582841">
                  <a:extLst>
                    <a:ext uri="{9D8B030D-6E8A-4147-A177-3AD203B41FA5}">
                      <a16:colId xmlns:a16="http://schemas.microsoft.com/office/drawing/2014/main" val="51624775"/>
                    </a:ext>
                  </a:extLst>
                </a:gridCol>
              </a:tblGrid>
              <a:tr h="2095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4th grade math proficiency or above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31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Race/Ethnic 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Percent of Students Proficient or above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Where we are 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Where we need to be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0023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8275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46533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10392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7119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5313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50582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93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Proficiency and above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at or above math proficiency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AC535-D886-22BC-2FE8-EFBBED04751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CHI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US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C2D3A9-419E-A217-87D0-478EA34C1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230245"/>
              </p:ext>
            </p:extLst>
          </p:nvPr>
        </p:nvGraphicFramePr>
        <p:xfrm>
          <a:off x="4376736" y="1711311"/>
          <a:ext cx="5707063" cy="380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584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passing algebra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passing algebra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CA89F-D073-402F-0C30-8AB6E2C26584}"/>
              </a:ext>
            </a:extLst>
          </p:cNvPr>
          <p:cNvSpPr txBox="1"/>
          <p:nvPr/>
        </p:nvSpPr>
        <p:spPr>
          <a:xfrm>
            <a:off x="510556" y="2976666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passing algebra CHI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passing algebra US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D9413D-AA5F-78AB-CDDB-2C31AEE55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709160"/>
              </p:ext>
            </p:extLst>
          </p:nvPr>
        </p:nvGraphicFramePr>
        <p:xfrm>
          <a:off x="4216402" y="1439333"/>
          <a:ext cx="6654798" cy="4128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511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Advanced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4th graders advanced in math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3ABCC-D4D4-EE48-37E8-1D5E24F44842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CHI / Total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US / Total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62E474-FA2F-42A3-82AD-33CB5A345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692168"/>
              </p:ext>
            </p:extLst>
          </p:nvPr>
        </p:nvGraphicFramePr>
        <p:xfrm>
          <a:off x="4328160" y="1789099"/>
          <a:ext cx="5473701" cy="3649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059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Advanced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advanced in math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7676DA-CB61-7F28-2EDB-92A32D5CC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932136"/>
              </p:ext>
            </p:extLst>
          </p:nvPr>
        </p:nvGraphicFramePr>
        <p:xfrm>
          <a:off x="3911600" y="1929321"/>
          <a:ext cx="6339840" cy="378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57EF28-3480-26E0-FB7C-09D6E3EB269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IL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US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</p:spTree>
    <p:extLst>
      <p:ext uri="{BB962C8B-B14F-4D97-AF65-F5344CB8AC3E}">
        <p14:creationId xmlns:p14="http://schemas.microsoft.com/office/powerpoint/2010/main" val="340894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K-8 STEM Magnet School Enrollment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K-8 students enrolled in a STEM magnet school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STEM magnet enrolled CHI / Total K8 CHI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454B12-AA68-C443-0CF7-BAB8BFEE3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006366"/>
              </p:ext>
            </p:extLst>
          </p:nvPr>
        </p:nvGraphicFramePr>
        <p:xfrm>
          <a:off x="3506107" y="1465943"/>
          <a:ext cx="6784522" cy="419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16263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conomists">
      <a:dk1>
        <a:srgbClr val="E3120B"/>
      </a:dk1>
      <a:lt1>
        <a:srgbClr val="FAFAFA"/>
      </a:lt1>
      <a:dk2>
        <a:srgbClr val="4A4A4A"/>
      </a:dk2>
      <a:lt2>
        <a:srgbClr val="FAFAFA"/>
      </a:lt2>
      <a:accent1>
        <a:srgbClr val="91B8BD"/>
      </a:accent1>
      <a:accent2>
        <a:srgbClr val="ACC8D4"/>
      </a:accent2>
      <a:accent3>
        <a:srgbClr val="9AE5DE"/>
      </a:accent3>
      <a:accent4>
        <a:srgbClr val="EFE8D1"/>
      </a:accent4>
      <a:accent5>
        <a:srgbClr val="D4DDDD"/>
      </a:accent5>
      <a:accent6>
        <a:srgbClr val="8ABBD0"/>
      </a:accent6>
      <a:hlink>
        <a:srgbClr val="EFE8D1"/>
      </a:hlink>
      <a:folHlink>
        <a:srgbClr val="4A4A4A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6841</TotalTime>
  <Words>1284</Words>
  <Application>Microsoft Office PowerPoint</Application>
  <PresentationFormat>Widescreen</PresentationFormat>
  <Paragraphs>213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Antique Olive Std Compact</vt:lpstr>
      <vt:lpstr>Arial</vt:lpstr>
      <vt:lpstr>ITC Officina Sans Std Book</vt:lpstr>
      <vt:lpstr>Segoe UI</vt:lpstr>
      <vt:lpstr>Times LT Std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</dc:creator>
  <cp:lastModifiedBy>Zhang Zheng</cp:lastModifiedBy>
  <cp:revision>60</cp:revision>
  <dcterms:created xsi:type="dcterms:W3CDTF">2022-08-18T16:59:46Z</dcterms:created>
  <dcterms:modified xsi:type="dcterms:W3CDTF">2022-08-29T20:34:19Z</dcterms:modified>
</cp:coreProperties>
</file>