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7" r:id="rId9"/>
    <p:sldId id="375" r:id="rId10"/>
    <p:sldId id="378"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3890" autoAdjust="0"/>
  </p:normalViewPr>
  <p:slideViewPr>
    <p:cSldViewPr snapToGrid="0">
      <p:cViewPr>
        <p:scale>
          <a:sx n="75" d="100"/>
          <a:sy n="75" d="100"/>
        </p:scale>
        <p:origin x="1692" y="15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10</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2022/9/7</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2022/9/7</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Tree>
    <p:extLst>
      <p:ext uri="{BB962C8B-B14F-4D97-AF65-F5344CB8AC3E}">
        <p14:creationId xmlns:p14="http://schemas.microsoft.com/office/powerpoint/2010/main" val="15332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 Total HS students CHI</a:t>
            </a:r>
          </a:p>
          <a:p>
            <a:r>
              <a:rPr lang="en-US" altLang="zh-CN" sz="1800" dirty="0">
                <a:solidFill>
                  <a:srgbClr val="4A4A4A"/>
                </a:solidFill>
                <a:latin typeface="ITC Officina Sans Std Book" panose="020B0506040203020204" pitchFamily="34" charset="0"/>
              </a:rPr>
              <a:t>Vs. AP CS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 Total HS Student CHI</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1240280060"/>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 Total HS students CHI</a:t>
            </a:r>
          </a:p>
          <a:p>
            <a:r>
              <a:rPr lang="en-US" altLang="zh-CN" sz="1800" dirty="0">
                <a:solidFill>
                  <a:srgbClr val="4A4A4A"/>
                </a:solidFill>
                <a:latin typeface="ITC Officina Sans Std Book" panose="020B0506040203020204" pitchFamily="34" charset="0"/>
              </a:rPr>
              <a:t>Vs. Adv. Math enrollment US / Total HS students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CS Enrollment IL</a:t>
            </a:r>
          </a:p>
          <a:p>
            <a:r>
              <a:rPr lang="en-US" altLang="zh-CN" sz="1800" dirty="0">
                <a:solidFill>
                  <a:srgbClr val="4A4A4A"/>
                </a:solidFill>
                <a:latin typeface="ITC Officina Sans Std Book" panose="020B0506040203020204" pitchFamily="34" charset="0"/>
              </a:rPr>
              <a:t>Vs. CS Conferral US / Total CS Enrollment US</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 Total Degree Conferral IL</a:t>
            </a:r>
          </a:p>
          <a:p>
            <a:r>
              <a:rPr lang="en-US" altLang="zh-CN" sz="1800" dirty="0">
                <a:solidFill>
                  <a:srgbClr val="4A4A4A"/>
                </a:solidFill>
                <a:latin typeface="ITC Officina Sans Std Book" panose="020B0506040203020204" pitchFamily="34" charset="0"/>
              </a:rPr>
              <a:t>Vs. 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 Total Enroll IL</a:t>
            </a:r>
          </a:p>
          <a:p>
            <a:r>
              <a:rPr lang="en-US" altLang="zh-CN" sz="1800" dirty="0">
                <a:solidFill>
                  <a:srgbClr val="4A4A4A"/>
                </a:solidFill>
                <a:latin typeface="ITC Officina Sans Std Book" panose="020B0506040203020204" pitchFamily="34" charset="0"/>
              </a:rPr>
              <a:t>Vs. 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 Total Enrollment IL</a:t>
            </a:r>
          </a:p>
          <a:p>
            <a:r>
              <a:rPr lang="en-US" altLang="zh-CN" sz="1800" dirty="0">
                <a:solidFill>
                  <a:srgbClr val="4A4A4A"/>
                </a:solidFill>
                <a:latin typeface="ITC Officina Sans Std Book" panose="020B0506040203020204" pitchFamily="34" charset="0"/>
              </a:rPr>
              <a:t>Vs. CS Enrollment US / Total Enrollment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Total Enrollment IL / High School Graduates IL</a:t>
            </a:r>
          </a:p>
          <a:p>
            <a:r>
              <a:rPr lang="en-US" altLang="zh-CN" sz="1800" dirty="0">
                <a:solidFill>
                  <a:srgbClr val="4A4A4A"/>
                </a:solidFill>
                <a:latin typeface="ITC Officina Sans Std Book" panose="020B0506040203020204" pitchFamily="34" charset="0"/>
              </a:rPr>
              <a:t>Vs. 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Total degree holders MSA</a:t>
            </a:r>
          </a:p>
          <a:p>
            <a:r>
              <a:rPr lang="en-US" altLang="zh-CN" sz="1800" dirty="0">
                <a:solidFill>
                  <a:srgbClr val="4A4A4A"/>
                </a:solidFill>
                <a:latin typeface="ITC Officina Sans Std Book" panose="020B0506040203020204" pitchFamily="34" charset="0"/>
              </a:rPr>
              <a:t>Vs. 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497279290"/>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2432693967"/>
              </p:ext>
            </p:extLst>
          </p:nvPr>
        </p:nvGraphicFramePr>
        <p:xfrm>
          <a:off x="669925" y="4378462"/>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5" name="Rectangle 4">
            <a:extLst>
              <a:ext uri="{FF2B5EF4-FFF2-40B4-BE49-F238E27FC236}">
                <a16:creationId xmlns:a16="http://schemas.microsoft.com/office/drawing/2014/main" id="{9B17FB5F-3B79-097A-06F7-304DFFEC7EDE}"/>
              </a:ext>
            </a:extLst>
          </p:cNvPr>
          <p:cNvSpPr/>
          <p:nvPr/>
        </p:nvSpPr>
        <p:spPr>
          <a:xfrm>
            <a:off x="510556" y="2052735"/>
            <a:ext cx="3830806" cy="22616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77C407E7-0376-203F-5E59-B3A9B4AACC34}"/>
              </a:ext>
            </a:extLst>
          </p:cNvPr>
          <p:cNvSpPr/>
          <p:nvPr/>
        </p:nvSpPr>
        <p:spPr>
          <a:xfrm>
            <a:off x="510556" y="4359801"/>
            <a:ext cx="3968138" cy="19290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367883DF-4EC7-3B3F-CE2E-49664B2E57DB}"/>
              </a:ext>
            </a:extLst>
          </p:cNvPr>
          <p:cNvSpPr/>
          <p:nvPr/>
        </p:nvSpPr>
        <p:spPr>
          <a:xfrm>
            <a:off x="397521" y="186612"/>
            <a:ext cx="8373255" cy="17074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80753159-44FE-7547-C61F-ED017396281C}"/>
              </a:ext>
            </a:extLst>
          </p:cNvPr>
          <p:cNvSpPr/>
          <p:nvPr/>
        </p:nvSpPr>
        <p:spPr>
          <a:xfrm>
            <a:off x="8593494" y="68135"/>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Title</a:t>
            </a:r>
            <a:endParaRPr lang="zh-CN" altLang="en-US" b="1" dirty="0">
              <a:latin typeface="Times LT Std" panose="02020603050405020304" pitchFamily="18" charset="0"/>
            </a:endParaRPr>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4" name="Rectangle 13">
            <a:extLst>
              <a:ext uri="{FF2B5EF4-FFF2-40B4-BE49-F238E27FC236}">
                <a16:creationId xmlns:a16="http://schemas.microsoft.com/office/drawing/2014/main" id="{3930B66B-96FB-1EDA-215A-A7245CB04167}"/>
              </a:ext>
            </a:extLst>
          </p:cNvPr>
          <p:cNvSpPr/>
          <p:nvPr/>
        </p:nvSpPr>
        <p:spPr>
          <a:xfrm>
            <a:off x="3396344" y="1981680"/>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Bullet points</a:t>
            </a:r>
            <a:endParaRPr lang="zh-CN" altLang="en-US" b="1" dirty="0">
              <a:latin typeface="Times LT Std" panose="02020603050405020304" pitchFamily="18" charset="0"/>
            </a:endParaRPr>
          </a:p>
        </p:txBody>
      </p:sp>
      <p:sp>
        <p:nvSpPr>
          <p:cNvPr id="15" name="Rectangle 14">
            <a:extLst>
              <a:ext uri="{FF2B5EF4-FFF2-40B4-BE49-F238E27FC236}">
                <a16:creationId xmlns:a16="http://schemas.microsoft.com/office/drawing/2014/main" id="{DC4B777A-BB94-E208-AD0D-843EA8752C8A}"/>
              </a:ext>
            </a:extLst>
          </p:cNvPr>
          <p:cNvSpPr/>
          <p:nvPr/>
        </p:nvSpPr>
        <p:spPr>
          <a:xfrm>
            <a:off x="2979807" y="6174066"/>
            <a:ext cx="1445884"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Table</a:t>
            </a:r>
            <a:endParaRPr lang="zh-CN" altLang="en-US" b="1" dirty="0">
              <a:latin typeface="Times LT Std" panose="02020603050405020304" pitchFamily="18" charset="0"/>
            </a:endParaRPr>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Total Tech job MSA </a:t>
            </a:r>
          </a:p>
          <a:p>
            <a:r>
              <a:rPr lang="en-US" altLang="zh-CN" sz="1800" dirty="0">
                <a:solidFill>
                  <a:srgbClr val="4A4A4A"/>
                </a:solidFill>
                <a:latin typeface="ITC Officina Sans Std Book" panose="020B0506040203020204" pitchFamily="34" charset="0"/>
              </a:rPr>
              <a:t>Vs. Top3 Tech job US/ Total Tech job US</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429414727"/>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Tree>
    <p:extLst>
      <p:ext uri="{BB962C8B-B14F-4D97-AF65-F5344CB8AC3E}">
        <p14:creationId xmlns:p14="http://schemas.microsoft.com/office/powerpoint/2010/main" val="353162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Tree>
    <p:extLst>
      <p:ext uri="{BB962C8B-B14F-4D97-AF65-F5344CB8AC3E}">
        <p14:creationId xmlns:p14="http://schemas.microsoft.com/office/powerpoint/2010/main" val="133744263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7572</TotalTime>
  <Words>5275</Words>
  <Application>Microsoft Office PowerPoint</Application>
  <PresentationFormat>Widescreen</PresentationFormat>
  <Paragraphs>1282</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87</cp:revision>
  <dcterms:created xsi:type="dcterms:W3CDTF">2022-08-18T16:59:46Z</dcterms:created>
  <dcterms:modified xsi:type="dcterms:W3CDTF">2022-09-07T15:02:23Z</dcterms:modified>
</cp:coreProperties>
</file>