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11" r:id="rId2"/>
    <p:sldId id="338" r:id="rId3"/>
    <p:sldId id="316" r:id="rId4"/>
    <p:sldId id="371" r:id="rId5"/>
    <p:sldId id="373" r:id="rId6"/>
    <p:sldId id="376" r:id="rId7"/>
    <p:sldId id="374" r:id="rId8"/>
    <p:sldId id="372" r:id="rId9"/>
    <p:sldId id="377" r:id="rId10"/>
    <p:sldId id="375" r:id="rId11"/>
    <p:sldId id="378" r:id="rId12"/>
    <p:sldId id="341" r:id="rId13"/>
    <p:sldId id="362" r:id="rId14"/>
    <p:sldId id="369" r:id="rId15"/>
    <p:sldId id="370" r:id="rId16"/>
    <p:sldId id="363" r:id="rId17"/>
    <p:sldId id="368" r:id="rId18"/>
    <p:sldId id="367" r:id="rId19"/>
    <p:sldId id="364" r:id="rId20"/>
    <p:sldId id="365" r:id="rId21"/>
    <p:sldId id="366" r:id="rId22"/>
    <p:sldId id="342" r:id="rId23"/>
    <p:sldId id="350" r:id="rId24"/>
    <p:sldId id="351" r:id="rId25"/>
    <p:sldId id="353" r:id="rId26"/>
    <p:sldId id="354" r:id="rId27"/>
    <p:sldId id="352" r:id="rId28"/>
    <p:sldId id="355" r:id="rId29"/>
    <p:sldId id="356" r:id="rId30"/>
    <p:sldId id="343" r:id="rId31"/>
    <p:sldId id="360" r:id="rId32"/>
    <p:sldId id="36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B8BD"/>
    <a:srgbClr val="EFE8D1"/>
    <a:srgbClr val="F76863"/>
    <a:srgbClr val="B9D6E3"/>
    <a:srgbClr val="E9F1F2"/>
    <a:srgbClr val="FAFAFA"/>
    <a:srgbClr val="4A4A4A"/>
    <a:srgbClr val="E3120B"/>
    <a:srgbClr val="BDD4D7"/>
    <a:srgbClr val="5E9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78" autoAdjust="0"/>
    <p:restoredTop sz="93890" autoAdjust="0"/>
  </p:normalViewPr>
  <p:slideViewPr>
    <p:cSldViewPr snapToGrid="0">
      <p:cViewPr varScale="1">
        <p:scale>
          <a:sx n="103" d="100"/>
          <a:sy n="103" d="100"/>
        </p:scale>
        <p:origin x="1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0.16</c:v>
                </c:pt>
                <c:pt idx="1">
                  <c:v>0.21818181818181817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31-459B-B237-2998EFCB77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0.25</c:v>
                </c:pt>
                <c:pt idx="1">
                  <c:v>0.30196078431372547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31-459B-B237-2998EFCB77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0.44982007197121149</c:v>
                </c:pt>
                <c:pt idx="1">
                  <c:v>0.57813465101914763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31-459B-B237-2998EFCB778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0.40036900369003692</c:v>
                </c:pt>
                <c:pt idx="1">
                  <c:v>0.7142857142857143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231-459B-B237-2998EFCB77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0253536"/>
        <c:axId val="610269344"/>
      </c:barChart>
      <c:catAx>
        <c:axId val="61025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610269344"/>
        <c:crosses val="autoZero"/>
        <c:auto val="1"/>
        <c:lblAlgn val="ctr"/>
        <c:lblOffset val="100"/>
        <c:noMultiLvlLbl val="0"/>
      </c:catAx>
      <c:valAx>
        <c:axId val="61026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61025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0.17233009708737865</c:v>
                </c:pt>
                <c:pt idx="1">
                  <c:v>0.49690052149955721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E3-4942-B84A-90E847BF38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0.32270916334661354</c:v>
                </c:pt>
                <c:pt idx="1">
                  <c:v>0.58483408961996597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E3-4942-B84A-90E847BF38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0.69218500797448168</c:v>
                </c:pt>
                <c:pt idx="1">
                  <c:v>0.71519318241229679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E3-4942-B84A-90E847BF389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0.61834319526627224</c:v>
                </c:pt>
                <c:pt idx="1">
                  <c:v>0.8102789699570816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E3-4942-B84A-90E847BF38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6982208"/>
        <c:axId val="1566982624"/>
      </c:barChart>
      <c:catAx>
        <c:axId val="156698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6982624"/>
        <c:crosses val="autoZero"/>
        <c:auto val="1"/>
        <c:lblAlgn val="ctr"/>
        <c:lblOffset val="100"/>
        <c:noMultiLvlLbl val="0"/>
      </c:catAx>
      <c:valAx>
        <c:axId val="156698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6982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7.0063694267515925E-3</c:v>
                </c:pt>
                <c:pt idx="1">
                  <c:v>5.0001780901611122E-2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19-47B1-840B-ABF9B929F0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1.8041688561919775E-2</c:v>
                </c:pt>
                <c:pt idx="1">
                  <c:v>7.0001190159084598E-2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19-47B1-840B-ABF9B929F0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0.22300263388937663</c:v>
                </c:pt>
                <c:pt idx="1">
                  <c:v>0.16000037766370934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19-47B1-840B-ABF9B929F0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0.23486238532110093</c:v>
                </c:pt>
                <c:pt idx="1">
                  <c:v>0.47000143533802208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19-47B1-840B-ABF9B929F0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7007168"/>
        <c:axId val="1567004672"/>
      </c:barChart>
      <c:catAx>
        <c:axId val="156700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7004672"/>
        <c:crosses val="autoZero"/>
        <c:auto val="1"/>
        <c:lblAlgn val="ctr"/>
        <c:lblOffset val="100"/>
        <c:noMultiLvlLbl val="0"/>
      </c:catAx>
      <c:valAx>
        <c:axId val="156700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7007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1.2135922330097087E-2</c:v>
                </c:pt>
                <c:pt idx="1">
                  <c:v>5.5003443865000494E-2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98-47FE-8DF0-8F91EA73B6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2.8884462151394421E-2</c:v>
                </c:pt>
                <c:pt idx="1">
                  <c:v>8.6748440158820189E-2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98-47FE-8DF0-8F91EA73B6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0.20893141945773525</c:v>
                </c:pt>
                <c:pt idx="1">
                  <c:v>0.15028493752287342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98-47FE-8DF0-8F91EA73B64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0.18047337278106509</c:v>
                </c:pt>
                <c:pt idx="1">
                  <c:v>0.23890557939914164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98-47FE-8DF0-8F91EA73B6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7000928"/>
        <c:axId val="1566998432"/>
      </c:barChart>
      <c:catAx>
        <c:axId val="156700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6998432"/>
        <c:crosses val="autoZero"/>
        <c:auto val="1"/>
        <c:lblAlgn val="ctr"/>
        <c:lblOffset val="100"/>
        <c:noMultiLvlLbl val="0"/>
      </c:catAx>
      <c:valAx>
        <c:axId val="15669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7000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9.9185549552455454E-3</c:v>
                </c:pt>
                <c:pt idx="1">
                  <c:v>4.5350290049085227E-3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6A-4C4A-BFA5-C9A32DC414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2.8558600765206527E-2</c:v>
                </c:pt>
                <c:pt idx="1">
                  <c:v>6.6796116504854366E-3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6A-4C4A-BFA5-C9A32DC414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0.37782805429864252</c:v>
                </c:pt>
                <c:pt idx="1">
                  <c:v>1.0582019363762102E-2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6A-4C4A-BFA5-C9A32DC414B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0.50703894885030498</c:v>
                </c:pt>
                <c:pt idx="1">
                  <c:v>5.5476190476190478E-2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6A-4C4A-BFA5-C9A32DC414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6996768"/>
        <c:axId val="1566989696"/>
      </c:barChart>
      <c:catAx>
        <c:axId val="156699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6989696"/>
        <c:crosses val="autoZero"/>
        <c:auto val="1"/>
        <c:lblAlgn val="ctr"/>
        <c:lblOffset val="100"/>
        <c:noMultiLvlLbl val="0"/>
      </c:catAx>
      <c:valAx>
        <c:axId val="156698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699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8.8218692040964442E-2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0B-4DDB-A708-8F107AF272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0.19657218708518778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0B-4DDB-A708-8F107AF272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0.13554092965857673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0B-4DDB-A708-8F107AF272F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Sheet1!$E$2</c:f>
              <c:numCache>
                <c:formatCode>0.00%</c:formatCode>
                <c:ptCount val="1"/>
                <c:pt idx="0">
                  <c:v>0.19779446269357109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0B-4DDB-A708-8F107AF272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3176832"/>
        <c:axId val="393180160"/>
      </c:barChart>
      <c:catAx>
        <c:axId val="39317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3180160"/>
        <c:crosses val="autoZero"/>
        <c:auto val="1"/>
        <c:lblAlgn val="ctr"/>
        <c:lblOffset val="100"/>
        <c:noMultiLvlLbl val="0"/>
      </c:catAx>
      <c:valAx>
        <c:axId val="39318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317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5.5210601295594443E-2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55-4123-B37D-F1A32A6CE8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9.2761770906535493E-2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55-4123-B37D-F1A32A6CE8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0.19590703414232827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55-4123-B37D-F1A32A6CE82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Sheet1!$E$2</c:f>
              <c:numCache>
                <c:formatCode>0.00%</c:formatCode>
                <c:ptCount val="1"/>
                <c:pt idx="0">
                  <c:v>0.25363679023932428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55-4123-B37D-F1A32A6CE8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2377664"/>
        <c:axId val="1562374336"/>
      </c:barChart>
      <c:catAx>
        <c:axId val="156237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2374336"/>
        <c:crosses val="autoZero"/>
        <c:auto val="1"/>
        <c:lblAlgn val="ctr"/>
        <c:lblOffset val="100"/>
        <c:noMultiLvlLbl val="0"/>
      </c:catAx>
      <c:valAx>
        <c:axId val="156237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56237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0.2943848614359057</c:v>
                </c:pt>
                <c:pt idx="1">
                  <c:v>0.13866845158411423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DF-4C76-987A-288CE87190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0.29817677832435385</c:v>
                </c:pt>
                <c:pt idx="1">
                  <c:v>0.11886336727444945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DF-4C76-987A-288CE87190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0.38338132455779517</c:v>
                </c:pt>
                <c:pt idx="1">
                  <c:v>0.17079045643153526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DF-4C76-987A-288CE87190C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0.43336461755044581</c:v>
                </c:pt>
                <c:pt idx="1">
                  <c:v>0.23315714285714287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9DF-4C76-987A-288CE87190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17524080"/>
        <c:axId val="1817520752"/>
      </c:barChart>
      <c:catAx>
        <c:axId val="181752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817520752"/>
        <c:crosses val="autoZero"/>
        <c:auto val="1"/>
        <c:lblAlgn val="ctr"/>
        <c:lblOffset val="100"/>
        <c:noMultiLvlLbl val="0"/>
      </c:catAx>
      <c:valAx>
        <c:axId val="181752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81752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400" dirty="0">
                <a:effectLst/>
              </a:rPr>
              <a:t>Illinois CS/Computing Degree Persistence</a:t>
            </a:r>
            <a:endParaRPr lang="zh-CN" altLang="zh-CN" sz="105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0.18099999999999999</c:v>
                </c:pt>
                <c:pt idx="1">
                  <c:v>0.18105065666041276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FD-4B0F-A555-FE5743168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0.21</c:v>
                </c:pt>
                <c:pt idx="1">
                  <c:v>0.21040299906279289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FD-4B0F-A555-FE5743168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0.27300000000000002</c:v>
                </c:pt>
                <c:pt idx="1">
                  <c:v>0.27336626139817627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FD-4B0F-A555-FE57431687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0.26500000000000001</c:v>
                </c:pt>
                <c:pt idx="1">
                  <c:v>0.26464339908952961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FD-4B0F-A555-FE57431687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04941328"/>
        <c:axId val="1304939664"/>
      </c:barChart>
      <c:catAx>
        <c:axId val="130494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304939664"/>
        <c:crosses val="autoZero"/>
        <c:auto val="1"/>
        <c:lblAlgn val="ctr"/>
        <c:lblOffset val="100"/>
        <c:noMultiLvlLbl val="0"/>
      </c:catAx>
      <c:valAx>
        <c:axId val="13049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30494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 eaLnBrk="1" latinLnBrk="0" hangingPunct="1">
              <a:defRPr lang="en-US" altLang="zh-CN" sz="1200" b="0" i="0" u="none" strike="noStrike" kern="1200" spc="0" baseline="0">
                <a:solidFill>
                  <a:srgbClr val="4A4A4A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400" b="0" i="0" u="none" strike="noStrike" kern="1200" spc="0" baseline="0" dirty="0">
                <a:solidFill>
                  <a:srgbClr val="4A4A4A"/>
                </a:solidFill>
                <a:effectLst/>
                <a:latin typeface="ITC Officina Sans Std Book" panose="020B0506040203020204" pitchFamily="34" charset="0"/>
                <a:ea typeface="+mn-ea"/>
                <a:cs typeface="+mn-cs"/>
              </a:rPr>
              <a:t>Illinois CS/Computing Degree Conferral</a:t>
            </a:r>
            <a:endParaRPr lang="zh-CN" altLang="zh-CN" sz="1400" b="0" i="0" u="none" strike="noStrike" kern="1200" spc="0" baseline="0" dirty="0">
              <a:solidFill>
                <a:srgbClr val="4A4A4A"/>
              </a:solidFill>
              <a:effectLst/>
              <a:latin typeface="ITC Officina Sans Std Book" panose="020B0506040203020204" pitchFamily="34" charset="0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 eaLnBrk="1" latinLnBrk="0" hangingPunct="1">
            <a:defRPr lang="en-US" altLang="zh-CN" sz="1200" b="0" i="0" u="none" strike="noStrike" kern="1200" spc="0" baseline="0">
              <a:solidFill>
                <a:srgbClr val="4A4A4A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3.2000000000000001E-2</c:v>
                </c:pt>
                <c:pt idx="1">
                  <c:v>4.4463240209882293E-2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BF-4B35-AEDF-888AC133F1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3.9E-2</c:v>
                </c:pt>
                <c:pt idx="1">
                  <c:v>3.991870859012276E-2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BF-4B35-AEDF-888AC133F1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3.9E-2</c:v>
                </c:pt>
                <c:pt idx="1">
                  <c:v>4.5430627243004194E-2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BF-4B35-AEDF-888AC133F11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0.13</c:v>
                </c:pt>
                <c:pt idx="1">
                  <c:v>0.12393831735238313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BF-4B35-AEDF-888AC133F1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1627600"/>
        <c:axId val="391612208"/>
      </c:barChart>
      <c:catAx>
        <c:axId val="39162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12208"/>
        <c:crosses val="autoZero"/>
        <c:auto val="1"/>
        <c:lblAlgn val="ctr"/>
        <c:lblOffset val="100"/>
        <c:noMultiLvlLbl val="0"/>
      </c:catAx>
      <c:valAx>
        <c:axId val="39161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2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3.170970905524681E-2</c:v>
                </c:pt>
                <c:pt idx="1">
                  <c:v>0.12078152753108348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1F-4732-80CC-A0AE2912D3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3.9983046058208536E-2</c:v>
                </c:pt>
                <c:pt idx="1">
                  <c:v>0.12830048345109707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1F-4732-80CC-A0AE2912D3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5.0043272412564274E-2</c:v>
                </c:pt>
                <c:pt idx="1">
                  <c:v>0.15968180054326736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1F-4732-80CC-A0AE2912D3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0.17330321001600302</c:v>
                </c:pt>
                <c:pt idx="1">
                  <c:v>0.20975855130784707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1F-4732-80CC-A0AE2912D3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1620944"/>
        <c:axId val="391625936"/>
      </c:barChart>
      <c:catAx>
        <c:axId val="39162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25936"/>
        <c:crosses val="autoZero"/>
        <c:auto val="1"/>
        <c:lblAlgn val="ctr"/>
        <c:lblOffset val="100"/>
        <c:noMultiLvlLbl val="0"/>
      </c:catAx>
      <c:valAx>
        <c:axId val="39162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2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0.1300127986348123</c:v>
                </c:pt>
                <c:pt idx="1">
                  <c:v>0.12402044293015332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F7-4451-A796-9A7A47472F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0.21</c:v>
                </c:pt>
                <c:pt idx="1">
                  <c:v>0.19086757990867581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F7-4451-A796-9A7A47472F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0.33982852689010135</c:v>
                </c:pt>
                <c:pt idx="1">
                  <c:v>0.43264393515930688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F7-4451-A796-9A7A47472FB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0.34017595307917886</c:v>
                </c:pt>
                <c:pt idx="1">
                  <c:v>0.63054187192118227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3F7-4451-A796-9A7A47472F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4846304"/>
        <c:axId val="604851712"/>
      </c:barChart>
      <c:catAx>
        <c:axId val="60484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604851712"/>
        <c:crosses val="autoZero"/>
        <c:auto val="1"/>
        <c:lblAlgn val="ctr"/>
        <c:lblOffset val="100"/>
        <c:noMultiLvlLbl val="0"/>
      </c:catAx>
      <c:valAx>
        <c:axId val="60485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60484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altLang="zh-CN" sz="1200" b="0" i="0" u="none" strike="noStrike" kern="1200" spc="0" baseline="0" dirty="0">
                <a:solidFill>
                  <a:srgbClr val="4A4A4A"/>
                </a:solidFill>
                <a:latin typeface="ITC Officina Sans Std Book" panose="020B0506040203020204" pitchFamily="34" charset="0"/>
                <a:ea typeface="+mn-ea"/>
                <a:cs typeface="+mn-cs"/>
              </a:rPr>
              <a:t>Top 3 CS Persistent</a:t>
            </a:r>
            <a:endParaRPr lang="zh-CN" altLang="zh-CN" sz="1200" b="0" i="0" u="none" strike="noStrike" kern="1200" spc="0" baseline="0" dirty="0">
              <a:solidFill>
                <a:srgbClr val="4A4A4A"/>
              </a:solidFill>
              <a:latin typeface="ITC Officina Sans Std Book" panose="020B0506040203020204" pitchFamily="34" charset="0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0.19587628865979381</c:v>
                </c:pt>
                <c:pt idx="1">
                  <c:v>0.3014705882352941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96-4D01-BCA2-C3EF2969C7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0.22968197879858657</c:v>
                </c:pt>
                <c:pt idx="1">
                  <c:v>0.37101449275362319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96-4D01-BCA2-C3EF2969C7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0.26551373346897256</c:v>
                </c:pt>
                <c:pt idx="1">
                  <c:v>0.59052247873633046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96-4D01-BCA2-C3EF2969C72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0.2042368278109723</c:v>
                </c:pt>
                <c:pt idx="1">
                  <c:v>0.30055955235811349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296-4D01-BCA2-C3EF2969C7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1608464"/>
        <c:axId val="391615120"/>
      </c:barChart>
      <c:catAx>
        <c:axId val="39160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15120"/>
        <c:crosses val="autoZero"/>
        <c:auto val="1"/>
        <c:lblAlgn val="ctr"/>
        <c:lblOffset val="100"/>
        <c:noMultiLvlLbl val="0"/>
      </c:catAx>
      <c:valAx>
        <c:axId val="39161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0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altLang="zh-CN" sz="1200" b="0" i="0" u="none" strike="noStrike" kern="1200" spc="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 CS Conferral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2.8064992614475627E-2</c:v>
                </c:pt>
                <c:pt idx="1">
                  <c:v>0.1774891774891775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CF-432D-8A5D-E9C4D0F8E9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4.5013850415512466E-2</c:v>
                </c:pt>
                <c:pt idx="1">
                  <c:v>0.22816399286987521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CF-432D-8A5D-E9C4D0F8E9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4.9310409975439257E-2</c:v>
                </c:pt>
                <c:pt idx="1">
                  <c:v>0.31537962362102528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CF-432D-8A5D-E9C4D0F8E9F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0.16006811409110261</c:v>
                </c:pt>
                <c:pt idx="1">
                  <c:v>0.32582322357019067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CF-432D-8A5D-E9C4D0F8E9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1632592"/>
        <c:axId val="391608048"/>
      </c:barChart>
      <c:catAx>
        <c:axId val="39163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08048"/>
        <c:crosses val="autoZero"/>
        <c:auto val="1"/>
        <c:lblAlgn val="ctr"/>
        <c:lblOffset val="100"/>
        <c:noMultiLvlLbl val="0"/>
      </c:catAx>
      <c:valAx>
        <c:axId val="39160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3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0.13320004998125703</c:v>
                </c:pt>
                <c:pt idx="1">
                  <c:v>2.9981805777862171E-2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6D-472E-8346-A4305922EF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0.21380623184049694</c:v>
                </c:pt>
                <c:pt idx="1">
                  <c:v>2.4218382746078952E-2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6D-472E-8346-A4305922EF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0.1571859416524829</c:v>
                </c:pt>
                <c:pt idx="1">
                  <c:v>4.5150716316114357E-2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6D-472E-8346-A4305922EF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0.67798353909465026</c:v>
                </c:pt>
                <c:pt idx="1">
                  <c:v>0.20260846620679257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6D-472E-8346-A4305922EF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418768"/>
        <c:axId val="538408368"/>
      </c:barChart>
      <c:catAx>
        <c:axId val="53841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538408368"/>
        <c:crosses val="autoZero"/>
        <c:auto val="1"/>
        <c:lblAlgn val="ctr"/>
        <c:lblOffset val="100"/>
        <c:noMultiLvlLbl val="0"/>
      </c:catAx>
      <c:valAx>
        <c:axId val="53840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53841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0.38328544061302683</c:v>
                </c:pt>
                <c:pt idx="1">
                  <c:v>4.3049522213667863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E4-489B-A939-DA80BC46E4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0.2856120872202827</c:v>
                </c:pt>
                <c:pt idx="1">
                  <c:v>3.6371473743647655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E4-489B-A939-DA80BC46E4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0.4810670267474933</c:v>
                </c:pt>
                <c:pt idx="1">
                  <c:v>4.6980412239925817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E4-489B-A939-DA80BC46E4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IL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0.62806926854484368</c:v>
                </c:pt>
                <c:pt idx="1">
                  <c:v>5.0042914406979486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E4-489B-A939-DA80BC46E4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8417520"/>
        <c:axId val="538409616"/>
      </c:barChart>
      <c:catAx>
        <c:axId val="53841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538409616"/>
        <c:crosses val="autoZero"/>
        <c:auto val="1"/>
        <c:lblAlgn val="ctr"/>
        <c:lblOffset val="100"/>
        <c:noMultiLvlLbl val="0"/>
      </c:catAx>
      <c:valAx>
        <c:axId val="53840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53841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2.4609771972093131E-2</c:v>
                </c:pt>
                <c:pt idx="1">
                  <c:v>4.4950912307806762E-2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AC-4BC4-AAD5-D46235FEAB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3.611043703570338E-2</c:v>
                </c:pt>
                <c:pt idx="1">
                  <c:v>5.0194995190185374E-2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AC-4BC4-AAD5-D46235FEAB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3.6044228809684838E-2</c:v>
                </c:pt>
                <c:pt idx="1">
                  <c:v>4.6343559601046663E-2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AC-4BC4-AAD5-D46235FEAB3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9.8285727713872797E-2</c:v>
                </c:pt>
                <c:pt idx="1">
                  <c:v>0.13193887799841836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AC-4BC4-AAD5-D46235FEAB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1637584"/>
        <c:axId val="391638416"/>
      </c:barChart>
      <c:catAx>
        <c:axId val="39163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38416"/>
        <c:crosses val="autoZero"/>
        <c:auto val="1"/>
        <c:lblAlgn val="ctr"/>
        <c:lblOffset val="100"/>
        <c:noMultiLvlLbl val="0"/>
      </c:catAx>
      <c:valAx>
        <c:axId val="391638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391637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4.1591970494536234E-3</c:v>
                </c:pt>
                <c:pt idx="1">
                  <c:v>5.4054356417311666E-3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6C-4C12-96B9-3337520D5C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6.4933031695460558E-3</c:v>
                </c:pt>
                <c:pt idx="1">
                  <c:v>6.3648712361073431E-3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6C-4C12-96B9-3337520D5C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7.3030725297098193E-3</c:v>
                </c:pt>
                <c:pt idx="1">
                  <c:v>6.7162258654239401E-3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6C-4C12-96B9-3337520D5C3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 MSA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1.1978756653232912E-2</c:v>
                </c:pt>
                <c:pt idx="1">
                  <c:v>1.4923001666808615E-2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6C-4C12-96B9-3337520D5C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4845056"/>
        <c:axId val="604854208"/>
      </c:barChart>
      <c:catAx>
        <c:axId val="60484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604854208"/>
        <c:crosses val="autoZero"/>
        <c:auto val="1"/>
        <c:lblAlgn val="ctr"/>
        <c:lblOffset val="100"/>
        <c:noMultiLvlLbl val="0"/>
      </c:catAx>
      <c:valAx>
        <c:axId val="60485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60484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0.11550767918088738</c:v>
                </c:pt>
                <c:pt idx="1">
                  <c:v>0.10605110732538331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74-4941-A8A8-1E9F3E84C1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0.21992</c:v>
                </c:pt>
                <c:pt idx="1">
                  <c:v>7.8091324200913248E-2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74-4941-A8A8-1E9F3E84C1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0.49961028838659394</c:v>
                </c:pt>
                <c:pt idx="1">
                  <c:v>0.2124835103409726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74-4941-A8A8-1E9F3E84C15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0.53470185728250241</c:v>
                </c:pt>
                <c:pt idx="1">
                  <c:v>0.24215270935960592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74-4941-A8A8-1E9F3E84C1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68240800"/>
        <c:axId val="1468227904"/>
      </c:barChart>
      <c:catAx>
        <c:axId val="146824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68227904"/>
        <c:crosses val="autoZero"/>
        <c:auto val="1"/>
        <c:lblAlgn val="ctr"/>
        <c:lblOffset val="100"/>
        <c:noMultiLvlLbl val="0"/>
      </c:catAx>
      <c:valAx>
        <c:axId val="146822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6824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2.0060422960725077E-2</c:v>
                </c:pt>
                <c:pt idx="1">
                  <c:v>2.181818181818182E-2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E-4D38-A7B1-E4DEB74CDB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4.0030792917628948E-2</c:v>
                </c:pt>
                <c:pt idx="1">
                  <c:v>3.2352941176470591E-2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6E-4D38-A7B1-E4DEB74CDB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0.19992003198720512</c:v>
                </c:pt>
                <c:pt idx="1">
                  <c:v>0.13341568869672638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6E-4D38-A7B1-E4DEB74CDB2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0.32011070110701106</c:v>
                </c:pt>
                <c:pt idx="1">
                  <c:v>0.29591836734693877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6E-4D38-A7B1-E4DEB74CD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8217504"/>
        <c:axId val="1468227072"/>
      </c:barChart>
      <c:catAx>
        <c:axId val="146821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68227072"/>
        <c:crosses val="autoZero"/>
        <c:auto val="1"/>
        <c:lblAlgn val="ctr"/>
        <c:lblOffset val="100"/>
        <c:noMultiLvlLbl val="0"/>
      </c:catAx>
      <c:valAx>
        <c:axId val="146822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6821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2.0051194539249147E-2</c:v>
                </c:pt>
                <c:pt idx="1">
                  <c:v>1.9080068143100513E-2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07-4CC6-94D4-2DD94FAC35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0.06</c:v>
                </c:pt>
                <c:pt idx="1">
                  <c:v>3.0136986301369864E-2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07-4CC6-94D4-2DD94FAC35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0.22018706157443491</c:v>
                </c:pt>
                <c:pt idx="1">
                  <c:v>0.13079932923420906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07-4CC6-94D4-2DD94FAC354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0.37047898338220919</c:v>
                </c:pt>
                <c:pt idx="1">
                  <c:v>0.3251231527093596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07-4CC6-94D4-2DD94FAC35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30788640"/>
        <c:axId val="1430791552"/>
      </c:barChart>
      <c:catAx>
        <c:axId val="143078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791552"/>
        <c:crosses val="autoZero"/>
        <c:auto val="1"/>
        <c:lblAlgn val="ctr"/>
        <c:lblOffset val="100"/>
        <c:noMultiLvlLbl val="0"/>
      </c:catAx>
      <c:valAx>
        <c:axId val="143079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78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0.13249561965532572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E2-4872-AFAE-4035B1B8FD6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7.8687805947249209E-2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E2-4872-AFAE-4035B1B8FD6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5.5288963071145419E-2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E2-4872-AFAE-4035B1B8FD6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CHI</c:v>
                </c:pt>
              </c:strCache>
            </c:strRef>
          </c:cat>
          <c:val>
            <c:numRef>
              <c:f>Sheet1!$E$2</c:f>
              <c:numCache>
                <c:formatCode>0.00%</c:formatCode>
                <c:ptCount val="1"/>
                <c:pt idx="0">
                  <c:v>0.14401191235907254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3E2-4872-AFAE-4035B1B8FD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30801952"/>
        <c:axId val="1430789056"/>
      </c:barChart>
      <c:catAx>
        <c:axId val="143080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789056"/>
        <c:crosses val="autoZero"/>
        <c:auto val="1"/>
        <c:lblAlgn val="ctr"/>
        <c:lblOffset val="100"/>
        <c:noMultiLvlLbl val="0"/>
      </c:catAx>
      <c:valAx>
        <c:axId val="143078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80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0.12137372013651877</c:v>
                </c:pt>
                <c:pt idx="1">
                  <c:v>0.15798296422487224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05-4D54-AA66-2873AEC7B4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0.22223999999999999</c:v>
                </c:pt>
                <c:pt idx="1">
                  <c:v>0.19052054794520548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05-4D54-AA66-2873AEC7B4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0.50116913484021819</c:v>
                </c:pt>
                <c:pt idx="1">
                  <c:v>0.29807098937954163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05-4D54-AA66-2873AEC7B48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0.53470185728250241</c:v>
                </c:pt>
                <c:pt idx="1">
                  <c:v>0.3934975369458128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05-4D54-AA66-2873AEC7B4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68229984"/>
        <c:axId val="1468221248"/>
      </c:barChart>
      <c:catAx>
        <c:axId val="146822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68221248"/>
        <c:crosses val="autoZero"/>
        <c:auto val="1"/>
        <c:lblAlgn val="ctr"/>
        <c:lblOffset val="100"/>
        <c:noMultiLvlLbl val="0"/>
      </c:catAx>
      <c:valAx>
        <c:axId val="146822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6822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0.24100058341178698</c:v>
                </c:pt>
                <c:pt idx="1">
                  <c:v>7.4999999999999997E-2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D1-4D21-977B-5E2033A5E9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0.18699942412340584</c:v>
                </c:pt>
                <c:pt idx="1">
                  <c:v>6.9000000000000006E-2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D1-4D21-977B-5E2033A5E9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0.11800030025521693</c:v>
                </c:pt>
                <c:pt idx="1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D1-4D21-977B-5E2033A5E9C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0.12700189899122952</c:v>
                </c:pt>
                <c:pt idx="1">
                  <c:v>1.4E-2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D1-4D21-977B-5E2033A5E9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30793632"/>
        <c:axId val="1430811104"/>
      </c:barChart>
      <c:catAx>
        <c:axId val="143079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811104"/>
        <c:crosses val="autoZero"/>
        <c:auto val="1"/>
        <c:lblAlgn val="ctr"/>
        <c:lblOffset val="100"/>
        <c:noMultiLvlLbl val="0"/>
      </c:catAx>
      <c:valAx>
        <c:axId val="143081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79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200" b="0" i="0" u="none" strike="noStrike" kern="1200" spc="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5960224630629023E-2"/>
          <c:y val="8.6191368835458707E-2"/>
          <c:w val="0.89111275625344222"/>
          <c:h val="0.764794978080552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0.11312101910828025</c:v>
                </c:pt>
                <c:pt idx="1">
                  <c:v>0.22999750673774444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63-4ABE-B7B7-C4868838D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0.19005079698721317</c:v>
                </c:pt>
                <c:pt idx="1">
                  <c:v>0.29999943325757877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63-4ABE-B7B7-C4868838D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Sheet1!$D$2:$D$3</c:f>
              <c:numCache>
                <c:formatCode>0.00%</c:formatCode>
                <c:ptCount val="2"/>
                <c:pt idx="0">
                  <c:v>0.63608428446005272</c:v>
                </c:pt>
                <c:pt idx="1">
                  <c:v>0.59000040913568508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63-4ABE-B7B7-C4868838D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altLang="zh-CN" sz="1000" b="0" i="0" u="none" strike="noStrike" kern="1200" baseline="0">
                    <a:solidFill>
                      <a:schemeClr val="tx2"/>
                    </a:solidFill>
                    <a:latin typeface="ITC Officina Sans Std Book" panose="020B0506040203020204" pitchFamily="34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CHI</c:v>
                </c:pt>
                <c:pt idx="1">
                  <c:v>US</c:v>
                </c:pt>
              </c:strCache>
            </c:strRef>
          </c:cat>
          <c:val>
            <c:numRef>
              <c:f>Sheet1!$E$2:$E$3</c:f>
              <c:numCache>
                <c:formatCode>0.00%</c:formatCode>
                <c:ptCount val="2"/>
                <c:pt idx="0">
                  <c:v>0.52660550458715594</c:v>
                </c:pt>
                <c:pt idx="1">
                  <c:v>0.83000215300703317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763-4ABE-B7B7-C4868838D9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30819840"/>
        <c:axId val="1430817344"/>
      </c:barChart>
      <c:catAx>
        <c:axId val="1430819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817344"/>
        <c:crosses val="autoZero"/>
        <c:auto val="1"/>
        <c:lblAlgn val="ctr"/>
        <c:lblOffset val="100"/>
        <c:noMultiLvlLbl val="0"/>
      </c:catAx>
      <c:valAx>
        <c:axId val="143081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zh-CN" sz="1000" b="0" i="0" u="none" strike="noStrike" kern="1200" baseline="0">
                <a:solidFill>
                  <a:schemeClr val="tx2"/>
                </a:solidFill>
                <a:latin typeface="ITC Officina Sans Std Book" panose="020B0506040203020204" pitchFamily="34" charset="0"/>
                <a:ea typeface="+mn-ea"/>
                <a:cs typeface="+mn-cs"/>
              </a:defRPr>
            </a:pPr>
            <a:endParaRPr lang="zh-CN"/>
          </a:p>
        </c:txPr>
        <c:crossAx val="1430819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1000" b="0" i="0" u="none" strike="noStrike" kern="1200" baseline="0">
              <a:solidFill>
                <a:schemeClr val="tx2"/>
              </a:solidFill>
              <a:latin typeface="ITC Officina Sans Std Book" panose="020B0506040203020204" pitchFamily="34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1000" b="0" i="0" u="none" strike="noStrike" kern="1200" baseline="0">
          <a:solidFill>
            <a:schemeClr val="tx2"/>
          </a:solidFill>
          <a:latin typeface="ITC Officina Sans Std Book" panose="020B0506040203020204" pitchFamily="34" charset="0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4AEAB-7AA8-4104-97D2-89D6EAA20643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085A-098C-444D-9DD8-A4BAF8271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0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2085A-098C-444D-9DD8-A4BAF8271D6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9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0411-E0F1-4E98-96A2-B2D5432BD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5C5AF-BC18-4B73-B429-49BB7765E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277EA-938B-4FE6-85A3-649B5A50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5896A-92AF-4B6B-A5F2-6F63AB1B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A4DC-82B2-4CBF-94B3-185F022F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31F7F-E5BD-4859-96D3-48859C77A674}"/>
              </a:ext>
            </a:extLst>
          </p:cNvPr>
          <p:cNvSpPr/>
          <p:nvPr userDrawn="1"/>
        </p:nvSpPr>
        <p:spPr>
          <a:xfrm>
            <a:off x="-4572000" y="-3695700"/>
            <a:ext cx="22174200" cy="14154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4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1B91-BA38-4A06-BF01-66160A47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F7912-545B-4DA8-806B-0C5653D5E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2B03-6C6D-4BA2-93F1-18C26709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2454-88E9-4C94-90DF-6112B806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6566-0240-4BA0-AF32-F2273C15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6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39408-AF90-4B98-A026-07DB028EF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515D8-3D18-4CC3-8D8B-7C6E46DA2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D7DB2-B981-4F76-A1F4-1C93F973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E167-70F3-444D-90E1-52C7445D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7276E-9486-48D1-9B84-8B63C3F7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29D79B-81E6-2454-4F4F-2F5957D719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9039C2-B371-4119-DC4D-049461EE628A}"/>
              </a:ext>
            </a:extLst>
          </p:cNvPr>
          <p:cNvSpPr/>
          <p:nvPr userDrawn="1"/>
        </p:nvSpPr>
        <p:spPr>
          <a:xfrm>
            <a:off x="5124450" y="2190750"/>
            <a:ext cx="6111875" cy="4221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17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44FA-9009-43A8-82A6-BE18673C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85BA5-9412-4E33-BAE8-ADED3A553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E9FB-F3DD-4B5A-8168-1DB38EDD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0649-8E38-4CC9-B922-E0A9FD7F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45A50-B3FE-446A-9C2E-B402C5C4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9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6FC5-0BFD-4FC2-9064-88EC3FC5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12B7A-9EFF-428F-BBAA-7BDA10227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DF7A7-C5DF-4797-8049-1AF949B7F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E2248-C33D-4A08-A924-901CAD0D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4124E-52C2-4104-AB44-006F1A8F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48B29-6F5D-454C-BBFD-A9ED1AA1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92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640A-D099-41C2-8B54-74565A23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9F540-024F-4512-A248-C7217E638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AB620-3736-4599-83A1-9B38B436B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77904-DD34-43CD-8D5B-3610C5ABC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F10F4-AC19-4761-A019-77264C16E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44C08-769F-4F9F-A172-D13ADAB2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277A7-AEBB-48F1-AF7B-1188267C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678C5-8064-4675-9A41-5FAA61C1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7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0DE6-EB09-48E6-8E3B-909D257E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3518C-5086-49BE-8155-EF0E1631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3D9C3-BCBE-4238-B755-97C8DFA8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F9A52-C435-4BE2-B3A4-C7DBAED7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1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43C1D-ACC2-4879-B1C7-085284D1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F1B02-549E-4D2B-BE40-7C694DB7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432B3-021E-4439-AAE5-223FC804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4777F7-5CE6-43C3-A3A6-D73BC97CCF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61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B019-44B9-4165-9208-FD570769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2CD7-BEBC-4FE9-A60E-1FA3BAABF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FA3F7-983C-4880-B703-218C7AABA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709D2-CD23-460D-91B0-4FF37A01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28C6E-CAC1-479A-ADAF-F434A5EF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D3F21-4A37-45E9-8FCB-24D5CB6C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0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32A1-CC95-46CB-B899-347D739E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C850C-7709-4E7D-B370-015508CA2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E966B-74CB-4C6C-85E4-68E9896FC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0C91C-308B-4324-8091-FF3888B6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E671-33B1-43C9-86CB-BB04ADBAB0E4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1BF20-2E60-48AB-AA29-35590EA2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91B17-80EA-4DAA-8A1D-83949E7C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58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CF242-6905-44D8-B610-07BB92A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B1C9D-7339-4B35-A469-256B5642E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CB686-B8E0-415A-A40F-2CE8584CA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9E671-33B1-43C9-86CB-BB04ADBAB0E4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1933-A79B-4383-903B-F8DE475F0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F712B-4B5B-4531-9197-BC48647E4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568C-74A2-4900-8608-468E9A6BA7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9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83933-4E09-DED7-0E02-9291BCFD0569}"/>
              </a:ext>
            </a:extLst>
          </p:cNvPr>
          <p:cNvSpPr txBox="1">
            <a:spLocks/>
          </p:cNvSpPr>
          <p:nvPr/>
        </p:nvSpPr>
        <p:spPr>
          <a:xfrm>
            <a:off x="1524000" y="3905250"/>
            <a:ext cx="9144000" cy="65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2"/>
                </a:solidFill>
                <a:latin typeface="Times LT Std" panose="02020603050405020304" pitchFamily="18" charset="0"/>
              </a:rPr>
              <a:t>PLOTS AND CHATS</a:t>
            </a:r>
          </a:p>
          <a:p>
            <a:endParaRPr lang="en-US" altLang="zh-CN" sz="2900" dirty="0">
              <a:solidFill>
                <a:schemeClr val="tx2"/>
              </a:solidFill>
              <a:latin typeface="Times LT Std" panose="02020603050405020304" pitchFamily="18" charset="0"/>
            </a:endParaRPr>
          </a:p>
          <a:p>
            <a:r>
              <a:rPr lang="en-US" altLang="zh-CN" sz="2900" dirty="0">
                <a:solidFill>
                  <a:schemeClr val="tx2"/>
                </a:solidFill>
                <a:latin typeface="Times LT Std" panose="02020603050405020304" pitchFamily="18" charset="0"/>
              </a:rPr>
              <a:t>DEI Dashboard</a:t>
            </a:r>
          </a:p>
          <a:p>
            <a:r>
              <a:rPr lang="en-US" altLang="zh-CN" sz="2900" dirty="0">
                <a:solidFill>
                  <a:schemeClr val="tx2"/>
                </a:solidFill>
                <a:latin typeface="Times LT Std" panose="02020603050405020304" pitchFamily="18" charset="0"/>
              </a:rPr>
              <a:t>Mark Zhang</a:t>
            </a:r>
          </a:p>
        </p:txBody>
      </p:sp>
    </p:spTree>
    <p:extLst>
      <p:ext uri="{BB962C8B-B14F-4D97-AF65-F5344CB8AC3E}">
        <p14:creationId xmlns:p14="http://schemas.microsoft.com/office/powerpoint/2010/main" val="111378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sv-SE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8th grade algebra 1 enrollment</a:t>
            </a:r>
            <a:endParaRPr lang="en-US" altLang="zh-CN" sz="2000" dirty="0">
              <a:solidFill>
                <a:schemeClr val="tx2"/>
              </a:solidFill>
              <a:latin typeface="Antique Olive Std Compact" panose="020B09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8th graders enrolled into algebra 1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795A0D-755D-BA7D-0845-A51D1B6D71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3371817"/>
              </p:ext>
            </p:extLst>
          </p:nvPr>
        </p:nvGraphicFramePr>
        <p:xfrm>
          <a:off x="4344678" y="1818733"/>
          <a:ext cx="6729722" cy="4486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B8DE2A-BC27-0796-2B38-02972343D804}"/>
              </a:ext>
            </a:extLst>
          </p:cNvPr>
          <p:cNvSpPr txBox="1"/>
          <p:nvPr/>
        </p:nvSpPr>
        <p:spPr>
          <a:xfrm>
            <a:off x="510556" y="2976666"/>
            <a:ext cx="340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enroll algebra CHI / Total 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CHI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enroll algebra US / Total 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US</a:t>
            </a:r>
          </a:p>
        </p:txBody>
      </p:sp>
    </p:spTree>
    <p:extLst>
      <p:ext uri="{BB962C8B-B14F-4D97-AF65-F5344CB8AC3E}">
        <p14:creationId xmlns:p14="http://schemas.microsoft.com/office/powerpoint/2010/main" val="133744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Lack of Internet Access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students lacking internet access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5" y="2967335"/>
            <a:ext cx="368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Age 5-17 no internet / Total population of 5-17 chi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Age 5-17 no internet US / Total population of 5-17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C8512C3-53CD-12F4-7211-8271ECA6C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7499578"/>
              </p:ext>
            </p:extLst>
          </p:nvPr>
        </p:nvGraphicFramePr>
        <p:xfrm>
          <a:off x="4970816" y="2026331"/>
          <a:ext cx="5853781" cy="3902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325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83933-4E09-DED7-0E02-9291BCFD0569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65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2"/>
                </a:solidFill>
                <a:latin typeface="Times LT Std" panose="02020603050405020304" pitchFamily="18" charset="0"/>
              </a:rPr>
              <a:t>High School</a:t>
            </a:r>
          </a:p>
        </p:txBody>
      </p:sp>
    </p:spTree>
    <p:extLst>
      <p:ext uri="{BB962C8B-B14F-4D97-AF65-F5344CB8AC3E}">
        <p14:creationId xmlns:p14="http://schemas.microsoft.com/office/powerpoint/2010/main" val="228099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CPS HS SAT Math Proficiency and Above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SAT takers at or above math standards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340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SAT math meet and above/ SAT takers CHI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SAT math meet and above/ SAT takers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6BB894-869A-0227-6A65-8B1C0A550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052392"/>
              </p:ext>
            </p:extLst>
          </p:nvPr>
        </p:nvGraphicFramePr>
        <p:xfrm>
          <a:off x="3576319" y="1537772"/>
          <a:ext cx="6647179" cy="4431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665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 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AP CS scoring 3 or higher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AP CS students scoring a 3 or higher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478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AP CS scoring 3 or higher CHI / Total AP CS students CHI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AP CS scoring 3 or higher US / Total AP CS students US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7A58207-6E7F-9311-CCA6-46BAD837D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647415"/>
              </p:ext>
            </p:extLst>
          </p:nvPr>
        </p:nvGraphicFramePr>
        <p:xfrm>
          <a:off x="4318000" y="1815042"/>
          <a:ext cx="6264275" cy="417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1509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CS Dual Credit Completion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HS students obtaining dual credit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8DE5A6-D162-7C90-4730-8E071D65E836}"/>
              </a:ext>
            </a:extLst>
          </p:cNvPr>
          <p:cNvSpPr txBox="1"/>
          <p:nvPr/>
        </p:nvSpPr>
        <p:spPr>
          <a:xfrm>
            <a:off x="4104640" y="2560320"/>
            <a:ext cx="34747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/>
              <a:t>tbc</a:t>
            </a:r>
            <a:endParaRPr lang="zh-CN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691343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HS SAT Math Advanced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SAT takers advancing standards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A675C-C124-357D-9054-31EFE8C72E56}"/>
              </a:ext>
            </a:extLst>
          </p:cNvPr>
          <p:cNvSpPr txBox="1"/>
          <p:nvPr/>
        </p:nvSpPr>
        <p:spPr>
          <a:xfrm>
            <a:off x="510556" y="2967335"/>
            <a:ext cx="340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SAT math advanced / SAT takers CHI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SAT math advanced / SAT takers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55CAE41-081A-694A-2953-EC9C1581E2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150470"/>
              </p:ext>
            </p:extLst>
          </p:nvPr>
        </p:nvGraphicFramePr>
        <p:xfrm>
          <a:off x="3308350" y="1348317"/>
          <a:ext cx="7264400" cy="4842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1337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CPS AP CS scored 5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AP CS students scoring a 5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6ADD5-E6D8-56CE-7906-212000EC963D}"/>
              </a:ext>
            </a:extLst>
          </p:cNvPr>
          <p:cNvSpPr txBox="1"/>
          <p:nvPr/>
        </p:nvSpPr>
        <p:spPr>
          <a:xfrm>
            <a:off x="510556" y="2967335"/>
            <a:ext cx="478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AP CS scoring 5 CHI / Total AP CS students CHI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AP CS scoring 5 US / Total AP CS students US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EDF5C0-C8F4-8A63-1723-55284CAC55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043802"/>
              </p:ext>
            </p:extLst>
          </p:nvPr>
        </p:nvGraphicFramePr>
        <p:xfrm>
          <a:off x="4032250" y="1311213"/>
          <a:ext cx="6992938" cy="4661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2855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AP CS Enrollment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HS students enrolled in AP CS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8537D-9B15-123F-67BF-4B2EC15C8C3F}"/>
              </a:ext>
            </a:extLst>
          </p:cNvPr>
          <p:cNvSpPr txBox="1"/>
          <p:nvPr/>
        </p:nvSpPr>
        <p:spPr>
          <a:xfrm>
            <a:off x="510556" y="2967335"/>
            <a:ext cx="478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AP CS enrollment CHI / Total HS students CHI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AP CS enrollment US / Total HS students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48EFC0-73CE-D26C-9903-3329A0AE73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281409"/>
              </p:ext>
            </p:extLst>
          </p:nvPr>
        </p:nvGraphicFramePr>
        <p:xfrm>
          <a:off x="4203700" y="1474258"/>
          <a:ext cx="5864225" cy="3909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409679B3-4F01-EEDE-A1C5-66E5FAF05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9630" y="3248512"/>
            <a:ext cx="932801" cy="93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86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CPS HS STEM Magnet School Enrollment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HS students enrolled in a STEM magnet school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3401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STEM Magnet school IL / Total CPS HS Student IL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EFCECE-0858-EF93-EAEA-BAABDB147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669875"/>
              </p:ext>
            </p:extLst>
          </p:nvPr>
        </p:nvGraphicFramePr>
        <p:xfrm>
          <a:off x="4115800" y="1826379"/>
          <a:ext cx="6127496" cy="3574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136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83933-4E09-DED7-0E02-9291BCFD0569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65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2"/>
                </a:solidFill>
                <a:latin typeface="Times LT Std" panose="02020603050405020304" pitchFamily="18" charset="0"/>
              </a:rPr>
              <a:t>2</a:t>
            </a:r>
            <a:r>
              <a:rPr lang="en-US" altLang="zh-CN" sz="4000" baseline="30000" dirty="0">
                <a:solidFill>
                  <a:schemeClr val="tx2"/>
                </a:solidFill>
                <a:latin typeface="Times LT Std" panose="02020603050405020304" pitchFamily="18" charset="0"/>
              </a:rPr>
              <a:t>nd</a:t>
            </a:r>
            <a:r>
              <a:rPr lang="en-US" altLang="zh-CN" sz="4000" dirty="0">
                <a:solidFill>
                  <a:schemeClr val="tx2"/>
                </a:solidFill>
                <a:latin typeface="Times LT Std" panose="02020603050405020304" pitchFamily="18" charset="0"/>
              </a:rPr>
              <a:t> Layer Deep Diving Plots</a:t>
            </a:r>
          </a:p>
        </p:txBody>
      </p:sp>
    </p:spTree>
    <p:extLst>
      <p:ext uri="{BB962C8B-B14F-4D97-AF65-F5344CB8AC3E}">
        <p14:creationId xmlns:p14="http://schemas.microsoft.com/office/powerpoint/2010/main" val="3613679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CS Interest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HS students indicating interest in an CS/IT career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82CE78E-64D2-9240-4615-CBE2240C8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95776"/>
              </p:ext>
            </p:extLst>
          </p:nvPr>
        </p:nvGraphicFramePr>
        <p:xfrm>
          <a:off x="4267200" y="1369906"/>
          <a:ext cx="7152640" cy="4768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264BBD-BB40-4BFF-87A3-55C481BBAC51}"/>
              </a:ext>
            </a:extLst>
          </p:cNvPr>
          <p:cNvSpPr txBox="1"/>
          <p:nvPr/>
        </p:nvSpPr>
        <p:spPr>
          <a:xfrm>
            <a:off x="510556" y="2967335"/>
            <a:ext cx="3641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interested HS students CHI / Total HS Student CHI</a:t>
            </a:r>
          </a:p>
        </p:txBody>
      </p:sp>
    </p:spTree>
    <p:extLst>
      <p:ext uri="{BB962C8B-B14F-4D97-AF65-F5344CB8AC3E}">
        <p14:creationId xmlns:p14="http://schemas.microsoft.com/office/powerpoint/2010/main" val="2498115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Advanced Math Enrollment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SAT takers exceeding standards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1C0F42-6E32-6728-D13D-4BD30BBD29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197880"/>
              </p:ext>
            </p:extLst>
          </p:nvPr>
        </p:nvGraphicFramePr>
        <p:xfrm>
          <a:off x="4000759" y="1222310"/>
          <a:ext cx="6940161" cy="4626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42E3F4B-E55D-0C2C-4F17-20883BF6353F}"/>
              </a:ext>
            </a:extLst>
          </p:cNvPr>
          <p:cNvSpPr txBox="1"/>
          <p:nvPr/>
        </p:nvSpPr>
        <p:spPr>
          <a:xfrm>
            <a:off x="510556" y="2967335"/>
            <a:ext cx="478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Adv. Math enrollment CHI / Total HS students CHI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Adv. Math enrollment US / Total HS students US</a:t>
            </a:r>
          </a:p>
        </p:txBody>
      </p:sp>
    </p:spTree>
    <p:extLst>
      <p:ext uri="{BB962C8B-B14F-4D97-AF65-F5344CB8AC3E}">
        <p14:creationId xmlns:p14="http://schemas.microsoft.com/office/powerpoint/2010/main" val="3227477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83933-4E09-DED7-0E02-9291BCFD0569}"/>
              </a:ext>
            </a:extLst>
          </p:cNvPr>
          <p:cNvSpPr txBox="1">
            <a:spLocks/>
          </p:cNvSpPr>
          <p:nvPr/>
        </p:nvSpPr>
        <p:spPr>
          <a:xfrm>
            <a:off x="1524000" y="2776686"/>
            <a:ext cx="9144000" cy="65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endParaRPr lang="en-US" altLang="zh-CN" sz="4000" dirty="0">
              <a:solidFill>
                <a:schemeClr val="tx2"/>
              </a:solidFill>
              <a:latin typeface="Times LT Std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839D76-5CFC-C38D-EAD4-52951CC4BF31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65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2"/>
                </a:solidFill>
                <a:latin typeface="Times LT Std" panose="02020603050405020304" pitchFamily="18" charset="0"/>
              </a:rPr>
              <a:t>College</a:t>
            </a:r>
          </a:p>
        </p:txBody>
      </p:sp>
    </p:spTree>
    <p:extLst>
      <p:ext uri="{BB962C8B-B14F-4D97-AF65-F5344CB8AC3E}">
        <p14:creationId xmlns:p14="http://schemas.microsoft.com/office/powerpoint/2010/main" val="4156882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CS/Computing Degree Persistence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Illinois college students that enrolled and obtained a CS/Computing degree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340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Conferral IL / Total CS Enrollment IL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Conferral US / Total CS Enrollment US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7DE69A8-DEAD-4D7D-F765-D69BAADC57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510625"/>
              </p:ext>
            </p:extLst>
          </p:nvPr>
        </p:nvGraphicFramePr>
        <p:xfrm>
          <a:off x="4243816" y="1567780"/>
          <a:ext cx="6137656" cy="4091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0237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CS/Computing Degree Conferral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Illinois degrees conferred that are CS/Computing degrees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340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Conferral IL / Total Degree Conferral IL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Conferral US / Total Degree Conferral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F10A85A-6352-74E3-A66F-36E7B908A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5622479"/>
              </p:ext>
            </p:extLst>
          </p:nvPr>
        </p:nvGraphicFramePr>
        <p:xfrm>
          <a:off x="4225546" y="1652355"/>
          <a:ext cx="6024878" cy="4135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9553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5320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CS/Computing Degree Enrollment for Top 3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college students enrolled into a CS/Computing degree at a top 3 Illinois university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213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Enroll IL / Total Enroll IL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Enroll US / Total Enroll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0D4F58-6A3C-FA7F-1B76-A342D6DA4F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605332"/>
              </p:ext>
            </p:extLst>
          </p:nvPr>
        </p:nvGraphicFramePr>
        <p:xfrm>
          <a:off x="3775075" y="1711204"/>
          <a:ext cx="6397625" cy="4060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6159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CS/Computing Degree Persistence for Top 3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college students that enrolled into a top 3 Illinois university and obtained a CS/Computing degree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5" y="2967335"/>
            <a:ext cx="365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Top 3 CS Conferral IL / Top 3 Total CS Enrollment IL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Top 3 CS Conferral US / Top 3 Total CS Enrollment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7B8D90C-4A7F-179D-5275-72AC17EDCE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2533839"/>
              </p:ext>
            </p:extLst>
          </p:nvPr>
        </p:nvGraphicFramePr>
        <p:xfrm>
          <a:off x="4432300" y="1768953"/>
          <a:ext cx="6073775" cy="3831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6913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CS/Computing Degree Conferral for Top 3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degrees conferred by top 3 Illinois institutions that are CS/Computing degrees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370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Top 3 CS Conferral IL / Top 3 Total Degree Conferral IL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Top 3 CS Conferral US / Top 3 Total Degree Conferral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3844D48-F5F4-0005-0553-1DC246C19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4790624"/>
              </p:ext>
            </p:extLst>
          </p:nvPr>
        </p:nvGraphicFramePr>
        <p:xfrm>
          <a:off x="4576064" y="1999827"/>
          <a:ext cx="5939536" cy="3632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532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CS/Computing Degree Enrollment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Illinois college students enrolled into a CS/Computing degree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340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Enrollment IL / Total Enrollment IL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CS Enrollment US / Total Enrollment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C57B84-5B43-F24E-5A70-A2CD973C66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074958"/>
              </p:ext>
            </p:extLst>
          </p:nvPr>
        </p:nvGraphicFramePr>
        <p:xfrm>
          <a:off x="3317875" y="1366824"/>
          <a:ext cx="6740525" cy="4493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485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Immediate College Enrollment Rates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Illinois High School graduates that immediately enroll into college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340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Total Enrollment IL / High School Graduates IL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Total Enrollment us / High School Graduates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444434-BFBC-0AB6-055A-864377ABF0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331067"/>
              </p:ext>
            </p:extLst>
          </p:nvPr>
        </p:nvGraphicFramePr>
        <p:xfrm>
          <a:off x="4195706" y="1714500"/>
          <a:ext cx="6367519" cy="39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DE8DF2D3-A57B-63B0-83FD-BE777E6F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3634" y="36814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9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83933-4E09-DED7-0E02-9291BCFD0569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65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2"/>
                </a:solidFill>
                <a:latin typeface="Times LT Std" panose="02020603050405020304" pitchFamily="18" charset="0"/>
              </a:rPr>
              <a:t>K8</a:t>
            </a:r>
          </a:p>
        </p:txBody>
      </p:sp>
    </p:spTree>
    <p:extLst>
      <p:ext uri="{BB962C8B-B14F-4D97-AF65-F5344CB8AC3E}">
        <p14:creationId xmlns:p14="http://schemas.microsoft.com/office/powerpoint/2010/main" val="4012270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483933-4E09-DED7-0E02-9291BCFD0569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652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200">
                <a:latin typeface="Adobe Gothic Std B" panose="020B0800000000000000" pitchFamily="34" charset="-128"/>
                <a:ea typeface="Adobe Gothic Std B" panose="020B0800000000000000" pitchFamily="34" charset="-128"/>
                <a:cs typeface="+mj-cs"/>
              </a:defRPr>
            </a:lvl1pPr>
          </a:lstStyle>
          <a:p>
            <a:r>
              <a:rPr lang="en-US" altLang="zh-CN" sz="4000" dirty="0">
                <a:solidFill>
                  <a:schemeClr val="tx2"/>
                </a:solidFill>
                <a:latin typeface="Times LT Std" panose="02020603050405020304" pitchFamily="18" charset="0"/>
              </a:rPr>
              <a:t>Employment</a:t>
            </a:r>
          </a:p>
        </p:txBody>
      </p:sp>
    </p:spTree>
    <p:extLst>
      <p:ext uri="{BB962C8B-B14F-4D97-AF65-F5344CB8AC3E}">
        <p14:creationId xmlns:p14="http://schemas.microsoft.com/office/powerpoint/2010/main" val="3051527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445241" y="479702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Chicago MSA tech employee demographics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Proportion of Chicago MSA degree holders working in a top 11 tech occupation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271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Tech job MSA/ Total degree holders MSA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Tech job US/ Total degree holders US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DE90F54-CC01-BCC3-7312-E3A0D7560A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101772"/>
              </p:ext>
            </p:extLst>
          </p:nvPr>
        </p:nvGraphicFramePr>
        <p:xfrm>
          <a:off x="4088993" y="1798690"/>
          <a:ext cx="6556670" cy="4398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9855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 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Illinois Immediate College Enrollment Rates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Chicago MSA Employee Demographics for high paying tech jobs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7738A-96E3-4C7A-8DEA-C15AEF6D4D4C}"/>
              </a:ext>
            </a:extLst>
          </p:cNvPr>
          <p:cNvSpPr txBox="1"/>
          <p:nvPr/>
        </p:nvSpPr>
        <p:spPr>
          <a:xfrm>
            <a:off x="510556" y="2967335"/>
            <a:ext cx="367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Top3 Tech job MSA/ Total Tech job MSA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Top3 Tech job US/ Total Tech job US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FE9DBC9-FB75-ECCC-9C63-4B6F44E90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149926"/>
              </p:ext>
            </p:extLst>
          </p:nvPr>
        </p:nvGraphicFramePr>
        <p:xfrm>
          <a:off x="4187952" y="1930621"/>
          <a:ext cx="6276848" cy="4281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695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4</a:t>
            </a:r>
            <a:r>
              <a:rPr lang="en-US" altLang="zh-CN" sz="2000" baseline="30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grade math Proficiency and above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4th graders at or above math proficiency by race/ethnicity</a:t>
            </a:r>
          </a:p>
          <a:p>
            <a:endParaRPr lang="en-US" altLang="zh-CN" sz="18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4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proficient CHI / Total 4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CHI Vs. 4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proficient US / Total 4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US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EC4242C-B98F-02D5-66F3-A24B2F4A41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1089760"/>
              </p:ext>
            </p:extLst>
          </p:nvPr>
        </p:nvGraphicFramePr>
        <p:xfrm>
          <a:off x="5124449" y="2190749"/>
          <a:ext cx="6111875" cy="4221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57BAF6C-0D05-8687-C3B3-D2FB9FF54460}"/>
              </a:ext>
            </a:extLst>
          </p:cNvPr>
          <p:cNvSpPr txBox="1"/>
          <p:nvPr/>
        </p:nvSpPr>
        <p:spPr>
          <a:xfrm>
            <a:off x="581025" y="2190749"/>
            <a:ext cx="37147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What does the data look like</a:t>
            </a:r>
          </a:p>
          <a:p>
            <a:endParaRPr lang="en-US" altLang="zh-CN" sz="1200" b="1" u="sng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White students have the highest math proficiency rate,1.1 times higher than Asians, 1.8 times higher than Hispanics, and 2.8 times higher than black.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 smaller proportion of 4th graders is proficient at math across all ethnic groups in CPS than the national average. </a:t>
            </a:r>
          </a:p>
          <a:p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en-US" altLang="zh-CN" sz="1200" b="1" u="sng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Takeaways</a:t>
            </a:r>
          </a:p>
          <a:p>
            <a:endParaRPr lang="en-US" altLang="zh-CN" sz="1200" b="1" u="sng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rgbClr val="4A4A4A"/>
                </a:solidFill>
                <a:latin typeface="ITC Officina Sans Std Book" panose="020B0506040203020204" pitchFamily="34" charset="0"/>
              </a:rPr>
              <a:t>qq</a:t>
            </a: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8</a:t>
            </a:r>
            <a:r>
              <a:rPr lang="en-US" altLang="zh-CN" sz="2000" baseline="30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grade math Proficiency and above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8th graders at or above math proficiency by race/ethnicity</a:t>
            </a:r>
          </a:p>
          <a:p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8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proficient CHI / Total 8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CHI Vs. 8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proficient US / Total 8</a:t>
            </a:r>
            <a:r>
              <a:rPr lang="en-US" altLang="zh-CN" sz="18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8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US</a:t>
            </a:r>
          </a:p>
          <a:p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4C2D3A9-419E-A217-87D0-478EA34C1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234535"/>
              </p:ext>
            </p:extLst>
          </p:nvPr>
        </p:nvGraphicFramePr>
        <p:xfrm>
          <a:off x="5124450" y="2207384"/>
          <a:ext cx="6111875" cy="42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E30157-2BD0-15DC-2686-AD2C7B383B53}"/>
              </a:ext>
            </a:extLst>
          </p:cNvPr>
          <p:cNvSpPr txBox="1"/>
          <p:nvPr/>
        </p:nvSpPr>
        <p:spPr>
          <a:xfrm>
            <a:off x="581025" y="2863244"/>
            <a:ext cx="37147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A smaller proportion of 4th graders is proficient at math across all ethnic groups in CPS than the national average.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math proficiency for Asians is 30%  lower than the national average.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White students have the highest math proficiency rate,1.1 times higher than Asians, 2.8 times higher than black, and 1.8 times higher than Hispanics. </a:t>
            </a:r>
          </a:p>
          <a:p>
            <a:endParaRPr lang="en-US" altLang="zh-CN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  <a:p>
            <a:r>
              <a:rPr lang="zh-CN" altLang="en-US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*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estimation of national averages used data of both private and public-school.</a:t>
            </a:r>
            <a:endParaRPr lang="zh-CN" altLang="en-US" sz="1200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4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Proficiency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8</a:t>
            </a:r>
            <a:r>
              <a:rPr lang="en-US" altLang="zh-CN" sz="2000" baseline="30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grade passing algebra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8th graders passing algebra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CA89F-D073-402F-0C30-8AB6E2C26584}"/>
              </a:ext>
            </a:extLst>
          </p:cNvPr>
          <p:cNvSpPr txBox="1"/>
          <p:nvPr/>
        </p:nvSpPr>
        <p:spPr>
          <a:xfrm>
            <a:off x="510556" y="2976666"/>
            <a:ext cx="340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passing algebra CHI / Total 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CHI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passing algebra US / Total 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D9413D-AA5F-78AB-CDDB-2C31AEE55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725479"/>
              </p:ext>
            </p:extLst>
          </p:nvPr>
        </p:nvGraphicFramePr>
        <p:xfrm>
          <a:off x="5102227" y="2191808"/>
          <a:ext cx="6654798" cy="4128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511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4</a:t>
            </a:r>
            <a:r>
              <a:rPr lang="en-US" altLang="zh-CN" sz="2000" baseline="30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grade Math Advanced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4th graders advanced in math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3ABCC-D4D4-EE48-37E8-1D5E24F44842}"/>
              </a:ext>
            </a:extLst>
          </p:cNvPr>
          <p:cNvSpPr txBox="1"/>
          <p:nvPr/>
        </p:nvSpPr>
        <p:spPr>
          <a:xfrm>
            <a:off x="510556" y="2967335"/>
            <a:ext cx="340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4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advanced CHI / Total 4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CHI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4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advanced US / Total 4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62E474-FA2F-42A3-82AD-33CB5A3455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692168"/>
              </p:ext>
            </p:extLst>
          </p:nvPr>
        </p:nvGraphicFramePr>
        <p:xfrm>
          <a:off x="4328160" y="1789099"/>
          <a:ext cx="5473701" cy="3649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059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Excellence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8</a:t>
            </a:r>
            <a:r>
              <a:rPr lang="en-US" altLang="zh-CN" sz="2000" baseline="30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grade Math Advanced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8th graders advanced in math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77676DA-CB61-7F28-2EDB-92A32D5CC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4932136"/>
              </p:ext>
            </p:extLst>
          </p:nvPr>
        </p:nvGraphicFramePr>
        <p:xfrm>
          <a:off x="3911600" y="1929321"/>
          <a:ext cx="6339840" cy="378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57EF28-3480-26E0-FB7C-09D6E3EB269E}"/>
              </a:ext>
            </a:extLst>
          </p:cNvPr>
          <p:cNvSpPr txBox="1"/>
          <p:nvPr/>
        </p:nvSpPr>
        <p:spPr>
          <a:xfrm>
            <a:off x="510556" y="2967335"/>
            <a:ext cx="340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advanced IL / Total 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IL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Vs. </a:t>
            </a:r>
          </a:p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math advanced US / Total 8</a:t>
            </a:r>
            <a:r>
              <a:rPr lang="en-US" altLang="zh-CN" sz="1200" baseline="300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 </a:t>
            </a:r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grader US</a:t>
            </a:r>
          </a:p>
        </p:txBody>
      </p:sp>
    </p:spTree>
    <p:extLst>
      <p:ext uri="{BB962C8B-B14F-4D97-AF65-F5344CB8AC3E}">
        <p14:creationId xmlns:p14="http://schemas.microsoft.com/office/powerpoint/2010/main" val="340894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0E89330-BF24-10DF-6DD2-AFCB879D19CF}"/>
              </a:ext>
            </a:extLst>
          </p:cNvPr>
          <p:cNvSpPr/>
          <p:nvPr/>
        </p:nvSpPr>
        <p:spPr>
          <a:xfrm>
            <a:off x="-10972800" y="-6607277"/>
            <a:ext cx="34275252" cy="2215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5ED610-FF94-E2C3-7DD6-3B6727C66CCC}"/>
              </a:ext>
            </a:extLst>
          </p:cNvPr>
          <p:cNvSpPr txBox="1"/>
          <p:nvPr/>
        </p:nvSpPr>
        <p:spPr>
          <a:xfrm>
            <a:off x="510556" y="386396"/>
            <a:ext cx="11170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US" altLang="zh-CN" sz="2000" dirty="0">
                <a:solidFill>
                  <a:schemeClr val="tx2"/>
                </a:solidFill>
                <a:latin typeface="Antique Olive Std Compact" panose="020B09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CPS K-8 STEM Magnet School Enrollment </a:t>
            </a:r>
          </a:p>
          <a:p>
            <a:r>
              <a:rPr lang="en-US" altLang="zh-CN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The proportion of CPS K-8 students enrolled in a STEM magnet school by race/ethnicity</a:t>
            </a:r>
            <a:endParaRPr lang="zh-CN" altLang="en-US" dirty="0">
              <a:solidFill>
                <a:srgbClr val="4A4A4A"/>
              </a:solidFill>
              <a:latin typeface="ITC Officina Sans Std Book" panose="020B050604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672FC-7502-04F6-E4D2-9B68357344AE}"/>
              </a:ext>
            </a:extLst>
          </p:cNvPr>
          <p:cNvSpPr txBox="1"/>
          <p:nvPr/>
        </p:nvSpPr>
        <p:spPr>
          <a:xfrm>
            <a:off x="510556" y="2967335"/>
            <a:ext cx="3401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4A4A4A"/>
                </a:solidFill>
                <a:latin typeface="ITC Officina Sans Std Book" panose="020B0506040203020204" pitchFamily="34" charset="0"/>
              </a:rPr>
              <a:t>STEM magnet enrolled CHI / Total K8 CHI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A454B12-AA68-C443-0CF7-BAB8BFEE34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006366"/>
              </p:ext>
            </p:extLst>
          </p:nvPr>
        </p:nvGraphicFramePr>
        <p:xfrm>
          <a:off x="3506107" y="1465943"/>
          <a:ext cx="6784522" cy="4194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16263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Economists">
      <a:dk1>
        <a:srgbClr val="E3120B"/>
      </a:dk1>
      <a:lt1>
        <a:srgbClr val="FAFAFA"/>
      </a:lt1>
      <a:dk2>
        <a:srgbClr val="4A4A4A"/>
      </a:dk2>
      <a:lt2>
        <a:srgbClr val="FAFAFA"/>
      </a:lt2>
      <a:accent1>
        <a:srgbClr val="91B8BD"/>
      </a:accent1>
      <a:accent2>
        <a:srgbClr val="ACC8D4"/>
      </a:accent2>
      <a:accent3>
        <a:srgbClr val="9AE5DE"/>
      </a:accent3>
      <a:accent4>
        <a:srgbClr val="EFE8D1"/>
      </a:accent4>
      <a:accent5>
        <a:srgbClr val="D4DDDD"/>
      </a:accent5>
      <a:accent6>
        <a:srgbClr val="8ABBD0"/>
      </a:accent6>
      <a:hlink>
        <a:srgbClr val="EFE8D1"/>
      </a:hlink>
      <a:folHlink>
        <a:srgbClr val="4A4A4A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6891</TotalTime>
  <Words>1284</Words>
  <Application>Microsoft Office PowerPoint</Application>
  <PresentationFormat>Widescreen</PresentationFormat>
  <Paragraphs>170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等线</vt:lpstr>
      <vt:lpstr>等线 Light</vt:lpstr>
      <vt:lpstr>Antique Olive Std Compact</vt:lpstr>
      <vt:lpstr>Arial</vt:lpstr>
      <vt:lpstr>ITC Officina Sans Std Book</vt:lpstr>
      <vt:lpstr>Times LT Std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Zheng</dc:creator>
  <cp:lastModifiedBy>Zhang Zheng</cp:lastModifiedBy>
  <cp:revision>61</cp:revision>
  <dcterms:created xsi:type="dcterms:W3CDTF">2022-08-18T16:59:46Z</dcterms:created>
  <dcterms:modified xsi:type="dcterms:W3CDTF">2022-08-30T14:46:49Z</dcterms:modified>
</cp:coreProperties>
</file>