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11" r:id="rId2"/>
    <p:sldId id="316" r:id="rId3"/>
    <p:sldId id="371" r:id="rId4"/>
    <p:sldId id="373" r:id="rId5"/>
    <p:sldId id="376" r:id="rId6"/>
    <p:sldId id="374" r:id="rId7"/>
    <p:sldId id="372" r:id="rId8"/>
    <p:sldId id="377" r:id="rId9"/>
    <p:sldId id="375" r:id="rId10"/>
    <p:sldId id="378" r:id="rId11"/>
    <p:sldId id="341" r:id="rId12"/>
    <p:sldId id="362" r:id="rId13"/>
    <p:sldId id="369" r:id="rId14"/>
    <p:sldId id="363" r:id="rId15"/>
    <p:sldId id="368" r:id="rId16"/>
    <p:sldId id="367" r:id="rId17"/>
    <p:sldId id="364" r:id="rId18"/>
    <p:sldId id="365" r:id="rId19"/>
    <p:sldId id="366" r:id="rId20"/>
    <p:sldId id="342" r:id="rId21"/>
    <p:sldId id="350" r:id="rId22"/>
    <p:sldId id="351" r:id="rId23"/>
    <p:sldId id="353" r:id="rId24"/>
    <p:sldId id="354" r:id="rId25"/>
    <p:sldId id="352" r:id="rId26"/>
    <p:sldId id="355" r:id="rId27"/>
    <p:sldId id="356" r:id="rId28"/>
    <p:sldId id="343" r:id="rId29"/>
    <p:sldId id="360" r:id="rId30"/>
    <p:sldId id="36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B8BD"/>
    <a:srgbClr val="EFE8D1"/>
    <a:srgbClr val="F76863"/>
    <a:srgbClr val="B9D6E3"/>
    <a:srgbClr val="E9F1F2"/>
    <a:srgbClr val="FAFAFA"/>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3890" autoAdjust="0"/>
  </p:normalViewPr>
  <p:slideViewPr>
    <p:cSldViewPr snapToGrid="0">
      <p:cViewPr varScale="1">
        <p:scale>
          <a:sx n="103" d="100"/>
          <a:sy n="103" d="100"/>
        </p:scale>
        <p:origin x="1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0.16</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0.44982007197121149</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0.40036900369003692</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0.1300127986348123</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0.21</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0.33982852689010135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0.34017595307917886</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0.13320004998125703</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0.21380623184049694</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0.1571859416524829</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0.67798353909465026</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4.3049522213667863</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3.6371473743647655</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4.6980412239925817</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5.0042914406979486</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2022/8/30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10</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PLOTS AND CHATS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DEI Dashboard</a:t>
            </a:r>
          </a:p>
          <a:p>
            <a:r>
              <a:rPr lang="en-US" altLang="zh-CN" sz="2900" dirty="0">
                <a:solidFill>
                  <a:schemeClr val="tx2"/>
                </a:solidFill>
                <a:latin typeface="Times LT Std" panose="02020603050405020304" pitchFamily="18" charset="0"/>
              </a:rPr>
              <a:t>Mark Zhang</a:t>
            </a:r>
          </a:p>
        </p:txBody>
      </p:sp>
    </p:spTree>
    <p:extLst>
      <p:ext uri="{BB962C8B-B14F-4D97-AF65-F5344CB8AC3E}">
        <p14:creationId xmlns:p14="http://schemas.microsoft.com/office/powerpoint/2010/main" val="11137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 Total population of 5-17 CHI</a:t>
            </a:r>
          </a:p>
          <a:p>
            <a:r>
              <a:rPr lang="en-US" altLang="zh-CN" sz="1800" dirty="0">
                <a:solidFill>
                  <a:srgbClr val="4A4A4A"/>
                </a:solidFill>
                <a:latin typeface="ITC Officina Sans Std Book" panose="020B0506040203020204" pitchFamily="34" charset="0"/>
              </a:rPr>
              <a:t>Vs. Age 5-17 no internet US / Total population of 5-17 US</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spTree>
    <p:extLst>
      <p:ext uri="{BB962C8B-B14F-4D97-AF65-F5344CB8AC3E}">
        <p14:creationId xmlns:p14="http://schemas.microsoft.com/office/powerpoint/2010/main" val="15332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High School</a:t>
            </a:r>
          </a:p>
        </p:txBody>
      </p:sp>
    </p:spTree>
    <p:extLst>
      <p:ext uri="{BB962C8B-B14F-4D97-AF65-F5344CB8AC3E}">
        <p14:creationId xmlns:p14="http://schemas.microsoft.com/office/powerpoint/2010/main" val="22809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spTree>
    <p:extLst>
      <p:ext uri="{BB962C8B-B14F-4D97-AF65-F5344CB8AC3E}">
        <p14:creationId xmlns:p14="http://schemas.microsoft.com/office/powerpoint/2010/main" val="36366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spTree>
    <p:extLst>
      <p:ext uri="{BB962C8B-B14F-4D97-AF65-F5344CB8AC3E}">
        <p14:creationId xmlns:p14="http://schemas.microsoft.com/office/powerpoint/2010/main" val="105150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spTree>
    <p:extLst>
      <p:ext uri="{BB962C8B-B14F-4D97-AF65-F5344CB8AC3E}">
        <p14:creationId xmlns:p14="http://schemas.microsoft.com/office/powerpoint/2010/main" val="322133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spTree>
    <p:extLst>
      <p:ext uri="{BB962C8B-B14F-4D97-AF65-F5344CB8AC3E}">
        <p14:creationId xmlns:p14="http://schemas.microsoft.com/office/powerpoint/2010/main" val="282285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 Total HS students CHI</a:t>
            </a:r>
          </a:p>
          <a:p>
            <a:r>
              <a:rPr lang="en-US" altLang="zh-CN" sz="1800" dirty="0">
                <a:solidFill>
                  <a:srgbClr val="4A4A4A"/>
                </a:solidFill>
                <a:latin typeface="ITC Officina Sans Std Book" panose="020B0506040203020204" pitchFamily="34" charset="0"/>
              </a:rPr>
              <a:t>Vs. AP CS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spTree>
    <p:extLst>
      <p:ext uri="{BB962C8B-B14F-4D97-AF65-F5344CB8AC3E}">
        <p14:creationId xmlns:p14="http://schemas.microsoft.com/office/powerpoint/2010/main" val="165968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 Total CPS HS Student IL</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spTree>
    <p:extLst>
      <p:ext uri="{BB962C8B-B14F-4D97-AF65-F5344CB8AC3E}">
        <p14:creationId xmlns:p14="http://schemas.microsoft.com/office/powerpoint/2010/main" val="263136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 Total HS Student CHI</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1240280060"/>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spTree>
    <p:extLst>
      <p:ext uri="{BB962C8B-B14F-4D97-AF65-F5344CB8AC3E}">
        <p14:creationId xmlns:p14="http://schemas.microsoft.com/office/powerpoint/2010/main" val="249811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 Total HS students CHI</a:t>
            </a:r>
          </a:p>
          <a:p>
            <a:r>
              <a:rPr lang="en-US" altLang="zh-CN" sz="1800" dirty="0">
                <a:solidFill>
                  <a:srgbClr val="4A4A4A"/>
                </a:solidFill>
                <a:latin typeface="ITC Officina Sans Std Book" panose="020B0506040203020204" pitchFamily="34" charset="0"/>
              </a:rPr>
              <a:t>Vs. Adv. Math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spTree>
    <p:extLst>
      <p:ext uri="{BB962C8B-B14F-4D97-AF65-F5344CB8AC3E}">
        <p14:creationId xmlns:p14="http://schemas.microsoft.com/office/powerpoint/2010/main" val="322747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K8</a:t>
            </a:r>
          </a:p>
        </p:txBody>
      </p:sp>
    </p:spTree>
    <p:extLst>
      <p:ext uri="{BB962C8B-B14F-4D97-AF65-F5344CB8AC3E}">
        <p14:creationId xmlns:p14="http://schemas.microsoft.com/office/powerpoint/2010/main" val="401227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College</a:t>
            </a:r>
          </a:p>
        </p:txBody>
      </p:sp>
    </p:spTree>
    <p:extLst>
      <p:ext uri="{BB962C8B-B14F-4D97-AF65-F5344CB8AC3E}">
        <p14:creationId xmlns:p14="http://schemas.microsoft.com/office/powerpoint/2010/main" val="415688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 Total CS Enrollment IL</a:t>
            </a:r>
          </a:p>
          <a:p>
            <a:r>
              <a:rPr lang="en-US" altLang="zh-CN" sz="1800" dirty="0">
                <a:solidFill>
                  <a:srgbClr val="4A4A4A"/>
                </a:solidFill>
                <a:latin typeface="ITC Officina Sans Std Book" panose="020B0506040203020204" pitchFamily="34" charset="0"/>
              </a:rPr>
              <a:t>Vs. CS Conferral US / Total CS Enrollment US</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02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 Total Degree Conferral IL</a:t>
            </a:r>
          </a:p>
          <a:p>
            <a:r>
              <a:rPr lang="en-US" altLang="zh-CN" sz="1800" dirty="0">
                <a:solidFill>
                  <a:srgbClr val="4A4A4A"/>
                </a:solidFill>
                <a:latin typeface="ITC Officina Sans Std Book" panose="020B0506040203020204" pitchFamily="34" charset="0"/>
              </a:rPr>
              <a:t>Vs. CS Conferral US / Total Degree Conferral US</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955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 Total Enroll IL</a:t>
            </a:r>
          </a:p>
          <a:p>
            <a:r>
              <a:rPr lang="en-US" altLang="zh-CN" sz="1800" dirty="0">
                <a:solidFill>
                  <a:srgbClr val="4A4A4A"/>
                </a:solidFill>
                <a:latin typeface="ITC Officina Sans Std Book" panose="020B0506040203020204" pitchFamily="34" charset="0"/>
              </a:rPr>
              <a:t>Vs. CS Enroll US / Total Enroll US</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61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691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53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 Total Enrollment IL</a:t>
            </a:r>
          </a:p>
          <a:p>
            <a:r>
              <a:rPr lang="en-US" altLang="zh-CN" sz="1800" dirty="0">
                <a:solidFill>
                  <a:srgbClr val="4A4A4A"/>
                </a:solidFill>
                <a:latin typeface="ITC Officina Sans Std Book" panose="020B0506040203020204" pitchFamily="34" charset="0"/>
              </a:rPr>
              <a:t>Vs. CS Enrollment US / Total Enrollment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2132755632"/>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485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into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Total Enrollment IL / High School Graduates IL</a:t>
            </a:r>
          </a:p>
          <a:p>
            <a:r>
              <a:rPr lang="en-US" altLang="zh-CN" sz="1800" dirty="0">
                <a:solidFill>
                  <a:srgbClr val="4A4A4A"/>
                </a:solidFill>
                <a:latin typeface="ITC Officina Sans Std Book" panose="020B0506040203020204" pitchFamily="34" charset="0"/>
              </a:rPr>
              <a:t>Vs. Total Enrollment us / High School Graduates US</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2723568344"/>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pic>
        <p:nvPicPr>
          <p:cNvPr id="8" name="Graphic 7" descr="Question Mark with solid fill">
            <a:extLst>
              <a:ext uri="{FF2B5EF4-FFF2-40B4-BE49-F238E27FC236}">
                <a16:creationId xmlns:a16="http://schemas.microsoft.com/office/drawing/2014/main" id="{DE8DF2D3-A57B-63B0-83FD-BE777E6FDA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634" y="3681412"/>
            <a:ext cx="914400" cy="914400"/>
          </a:xfrm>
          <a:prstGeom prst="rect">
            <a:avLst/>
          </a:prstGeom>
        </p:spPr>
      </p:pic>
    </p:spTree>
    <p:extLst>
      <p:ext uri="{BB962C8B-B14F-4D97-AF65-F5344CB8AC3E}">
        <p14:creationId xmlns:p14="http://schemas.microsoft.com/office/powerpoint/2010/main" val="296209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Employment</a:t>
            </a:r>
          </a:p>
        </p:txBody>
      </p:sp>
    </p:spTree>
    <p:extLst>
      <p:ext uri="{BB962C8B-B14F-4D97-AF65-F5344CB8AC3E}">
        <p14:creationId xmlns:p14="http://schemas.microsoft.com/office/powerpoint/2010/main" val="305152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Total degree holders MSA</a:t>
            </a:r>
          </a:p>
          <a:p>
            <a:r>
              <a:rPr lang="en-US" altLang="zh-CN" sz="1800" dirty="0">
                <a:solidFill>
                  <a:srgbClr val="4A4A4A"/>
                </a:solidFill>
                <a:latin typeface="ITC Officina Sans Std Book" panose="020B0506040203020204" pitchFamily="34" charset="0"/>
              </a:rPr>
              <a:t>Vs. Tech job US/ Total degree holders US</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497279290"/>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985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3149805467"/>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spTree>
    <p:extLst>
      <p:ext uri="{BB962C8B-B14F-4D97-AF65-F5344CB8AC3E}">
        <p14:creationId xmlns:p14="http://schemas.microsoft.com/office/powerpoint/2010/main" val="6182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Total Tech job MSA </a:t>
            </a:r>
          </a:p>
          <a:p>
            <a:r>
              <a:rPr lang="en-US" altLang="zh-CN" sz="1800" dirty="0">
                <a:solidFill>
                  <a:srgbClr val="4A4A4A"/>
                </a:solidFill>
                <a:latin typeface="ITC Officina Sans Std Book" panose="020B0506040203020204" pitchFamily="34" charset="0"/>
              </a:rPr>
              <a:t>Vs. Top3 Tech job US/ Total Tech job US</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3429414727"/>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695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3790736728"/>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spTree>
    <p:extLst>
      <p:ext uri="{BB962C8B-B14F-4D97-AF65-F5344CB8AC3E}">
        <p14:creationId xmlns:p14="http://schemas.microsoft.com/office/powerpoint/2010/main" val="121584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spTree>
    <p:extLst>
      <p:ext uri="{BB962C8B-B14F-4D97-AF65-F5344CB8AC3E}">
        <p14:creationId xmlns:p14="http://schemas.microsoft.com/office/powerpoint/2010/main" val="33251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spTree>
    <p:extLst>
      <p:ext uri="{BB962C8B-B14F-4D97-AF65-F5344CB8AC3E}">
        <p14:creationId xmlns:p14="http://schemas.microsoft.com/office/powerpoint/2010/main" val="96059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spTree>
    <p:extLst>
      <p:ext uri="{BB962C8B-B14F-4D97-AF65-F5344CB8AC3E}">
        <p14:creationId xmlns:p14="http://schemas.microsoft.com/office/powerpoint/2010/main" val="34089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 Total K8 CHI</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spTree>
    <p:extLst>
      <p:ext uri="{BB962C8B-B14F-4D97-AF65-F5344CB8AC3E}">
        <p14:creationId xmlns:p14="http://schemas.microsoft.com/office/powerpoint/2010/main" val="353162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spTree>
    <p:extLst>
      <p:ext uri="{BB962C8B-B14F-4D97-AF65-F5344CB8AC3E}">
        <p14:creationId xmlns:p14="http://schemas.microsoft.com/office/powerpoint/2010/main" val="1337442639"/>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7237</TotalTime>
  <Words>2613</Words>
  <Application>Microsoft Office PowerPoint</Application>
  <PresentationFormat>Widescreen</PresentationFormat>
  <Paragraphs>290</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等线</vt:lpstr>
      <vt:lpstr>等线 Light</vt:lpstr>
      <vt:lpstr>Antique Olive Std Compact</vt:lpstr>
      <vt:lpstr>Arial</vt:lpstr>
      <vt:lpstr>ITC Officina Sans Std Book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73</cp:revision>
  <dcterms:created xsi:type="dcterms:W3CDTF">2022-08-18T16:59:46Z</dcterms:created>
  <dcterms:modified xsi:type="dcterms:W3CDTF">2022-08-30T22:03:58Z</dcterms:modified>
</cp:coreProperties>
</file>