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311" r:id="rId2"/>
    <p:sldId id="338" r:id="rId3"/>
    <p:sldId id="316" r:id="rId4"/>
    <p:sldId id="371" r:id="rId5"/>
    <p:sldId id="373" r:id="rId6"/>
    <p:sldId id="376" r:id="rId7"/>
    <p:sldId id="374" r:id="rId8"/>
    <p:sldId id="372" r:id="rId9"/>
    <p:sldId id="377" r:id="rId10"/>
    <p:sldId id="375" r:id="rId11"/>
    <p:sldId id="378" r:id="rId12"/>
    <p:sldId id="341" r:id="rId13"/>
    <p:sldId id="362" r:id="rId14"/>
    <p:sldId id="369" r:id="rId15"/>
    <p:sldId id="370" r:id="rId16"/>
    <p:sldId id="363" r:id="rId17"/>
    <p:sldId id="368" r:id="rId18"/>
    <p:sldId id="367" r:id="rId19"/>
    <p:sldId id="364" r:id="rId20"/>
    <p:sldId id="365" r:id="rId21"/>
    <p:sldId id="366" r:id="rId22"/>
    <p:sldId id="342" r:id="rId23"/>
    <p:sldId id="350" r:id="rId24"/>
    <p:sldId id="351" r:id="rId25"/>
    <p:sldId id="353" r:id="rId26"/>
    <p:sldId id="354" r:id="rId27"/>
    <p:sldId id="352" r:id="rId28"/>
    <p:sldId id="355" r:id="rId29"/>
    <p:sldId id="356" r:id="rId30"/>
    <p:sldId id="343" r:id="rId31"/>
    <p:sldId id="360" r:id="rId32"/>
    <p:sldId id="361"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B8BD"/>
    <a:srgbClr val="EFE8D1"/>
    <a:srgbClr val="F76863"/>
    <a:srgbClr val="B9D6E3"/>
    <a:srgbClr val="E9F1F2"/>
    <a:srgbClr val="FAFAFA"/>
    <a:srgbClr val="4A4A4A"/>
    <a:srgbClr val="E3120B"/>
    <a:srgbClr val="BDD4D7"/>
    <a:srgbClr val="5E95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82" autoAdjust="0"/>
    <p:restoredTop sz="93890" autoAdjust="0"/>
  </p:normalViewPr>
  <p:slideViewPr>
    <p:cSldViewPr snapToGrid="0">
      <p:cViewPr>
        <p:scale>
          <a:sx n="100" d="100"/>
          <a:sy n="100" d="100"/>
        </p:scale>
        <p:origin x="192"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100" b="0" i="0" u="none" strike="noStrike" kern="1200" spc="0" baseline="0">
                <a:solidFill>
                  <a:schemeClr val="tx2"/>
                </a:solidFill>
                <a:latin typeface="ITC Officina Sans Std Book" panose="020B0506040203020204" pitchFamily="34" charset="0"/>
                <a:ea typeface="+mn-ea"/>
                <a:cs typeface="+mn-cs"/>
              </a:defRPr>
            </a:pPr>
            <a:r>
              <a:rPr lang="en-US" altLang="zh-CN" sz="1100" dirty="0">
                <a:effectLst/>
              </a:rPr>
              <a:t>4</a:t>
            </a:r>
            <a:r>
              <a:rPr lang="en-US" altLang="zh-CN" sz="1100" baseline="30000" dirty="0">
                <a:effectLst/>
              </a:rPr>
              <a:t>th</a:t>
            </a:r>
            <a:r>
              <a:rPr lang="en-US" altLang="zh-CN" sz="1100" dirty="0">
                <a:effectLst/>
              </a:rPr>
              <a:t> grade math Proficiency and above</a:t>
            </a:r>
            <a:endParaRPr lang="zh-CN" altLang="zh-CN" sz="1100" dirty="0">
              <a:effectLst/>
            </a:endParaRPr>
          </a:p>
        </c:rich>
      </c:tx>
      <c:overlay val="0"/>
      <c:spPr>
        <a:noFill/>
        <a:ln>
          <a:noFill/>
        </a:ln>
        <a:effectLst/>
      </c:spPr>
      <c:txPr>
        <a:bodyPr rot="0" spcFirstLastPara="1" vertOverflow="ellipsis" vert="horz" wrap="square" anchor="ctr" anchorCtr="1"/>
        <a:lstStyle/>
        <a:p>
          <a:pPr>
            <a:defRPr lang="en-US" altLang="zh-CN" sz="11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0.16</c:v>
                </c:pt>
                <c:pt idx="1">
                  <c:v>0.21818181818181817</c:v>
                </c:pt>
              </c:numCache>
            </c:numRef>
          </c:val>
          <c:extLst>
            <c:ext xmlns:c16="http://schemas.microsoft.com/office/drawing/2014/chart" uri="{C3380CC4-5D6E-409C-BE32-E72D297353CC}">
              <c16:uniqueId val="{00000000-6231-459B-B237-2998EFCB778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0.25</c:v>
                </c:pt>
                <c:pt idx="1">
                  <c:v>0.30196078431372547</c:v>
                </c:pt>
              </c:numCache>
            </c:numRef>
          </c:val>
          <c:extLst>
            <c:ext xmlns:c16="http://schemas.microsoft.com/office/drawing/2014/chart" uri="{C3380CC4-5D6E-409C-BE32-E72D297353CC}">
              <c16:uniqueId val="{00000001-6231-459B-B237-2998EFCB778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0.44982007197121149</c:v>
                </c:pt>
                <c:pt idx="1">
                  <c:v>0.57813465101914763</c:v>
                </c:pt>
              </c:numCache>
            </c:numRef>
          </c:val>
          <c:extLst>
            <c:ext xmlns:c16="http://schemas.microsoft.com/office/drawing/2014/chart" uri="{C3380CC4-5D6E-409C-BE32-E72D297353CC}">
              <c16:uniqueId val="{00000002-6231-459B-B237-2998EFCB778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0.40036900369003692</c:v>
                </c:pt>
                <c:pt idx="1">
                  <c:v>0.7142857142857143</c:v>
                </c:pt>
              </c:numCache>
            </c:numRef>
          </c:val>
          <c:extLst>
            <c:ext xmlns:c16="http://schemas.microsoft.com/office/drawing/2014/chart" uri="{C3380CC4-5D6E-409C-BE32-E72D297353CC}">
              <c16:uniqueId val="{00000003-6231-459B-B237-2998EFCB7784}"/>
            </c:ext>
          </c:extLst>
        </c:ser>
        <c:dLbls>
          <c:dLblPos val="outEnd"/>
          <c:showLegendKey val="0"/>
          <c:showVal val="1"/>
          <c:showCatName val="0"/>
          <c:showSerName val="0"/>
          <c:showPercent val="0"/>
          <c:showBubbleSize val="0"/>
        </c:dLbls>
        <c:gapWidth val="219"/>
        <c:overlap val="-27"/>
        <c:axId val="610253536"/>
        <c:axId val="610269344"/>
      </c:barChart>
      <c:catAx>
        <c:axId val="61025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10269344"/>
        <c:crosses val="autoZero"/>
        <c:auto val="1"/>
        <c:lblAlgn val="ctr"/>
        <c:lblOffset val="100"/>
        <c:noMultiLvlLbl val="0"/>
      </c:catAx>
      <c:valAx>
        <c:axId val="610269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10253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0.17233009708737865</c:v>
                </c:pt>
                <c:pt idx="1">
                  <c:v>0.49690052149955721</c:v>
                </c:pt>
              </c:numCache>
            </c:numRef>
          </c:val>
          <c:extLst>
            <c:ext xmlns:c16="http://schemas.microsoft.com/office/drawing/2014/chart" uri="{C3380CC4-5D6E-409C-BE32-E72D297353CC}">
              <c16:uniqueId val="{00000000-E0E3-4942-B84A-90E847BF389F}"/>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0.32270916334661354</c:v>
                </c:pt>
                <c:pt idx="1">
                  <c:v>0.58483408961996597</c:v>
                </c:pt>
              </c:numCache>
            </c:numRef>
          </c:val>
          <c:extLst>
            <c:ext xmlns:c16="http://schemas.microsoft.com/office/drawing/2014/chart" uri="{C3380CC4-5D6E-409C-BE32-E72D297353CC}">
              <c16:uniqueId val="{00000001-E0E3-4942-B84A-90E847BF389F}"/>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0.69218500797448168</c:v>
                </c:pt>
                <c:pt idx="1">
                  <c:v>0.71519318241229679</c:v>
                </c:pt>
              </c:numCache>
            </c:numRef>
          </c:val>
          <c:extLst>
            <c:ext xmlns:c16="http://schemas.microsoft.com/office/drawing/2014/chart" uri="{C3380CC4-5D6E-409C-BE32-E72D297353CC}">
              <c16:uniqueId val="{00000002-E0E3-4942-B84A-90E847BF389F}"/>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0.61834319526627224</c:v>
                </c:pt>
                <c:pt idx="1">
                  <c:v>0.8102789699570816</c:v>
                </c:pt>
              </c:numCache>
            </c:numRef>
          </c:val>
          <c:extLst>
            <c:ext xmlns:c16="http://schemas.microsoft.com/office/drawing/2014/chart" uri="{C3380CC4-5D6E-409C-BE32-E72D297353CC}">
              <c16:uniqueId val="{00000003-E0E3-4942-B84A-90E847BF389F}"/>
            </c:ext>
          </c:extLst>
        </c:ser>
        <c:dLbls>
          <c:dLblPos val="outEnd"/>
          <c:showLegendKey val="0"/>
          <c:showVal val="1"/>
          <c:showCatName val="0"/>
          <c:showSerName val="0"/>
          <c:showPercent val="0"/>
          <c:showBubbleSize val="0"/>
        </c:dLbls>
        <c:gapWidth val="219"/>
        <c:overlap val="-27"/>
        <c:axId val="1566982208"/>
        <c:axId val="1566982624"/>
      </c:barChart>
      <c:catAx>
        <c:axId val="156698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2624"/>
        <c:crosses val="autoZero"/>
        <c:auto val="1"/>
        <c:lblAlgn val="ctr"/>
        <c:lblOffset val="100"/>
        <c:noMultiLvlLbl val="0"/>
      </c:catAx>
      <c:valAx>
        <c:axId val="156698262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2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7.0063694267515925E-3</c:v>
                </c:pt>
                <c:pt idx="1">
                  <c:v>5.0001780901611122E-2</c:v>
                </c:pt>
              </c:numCache>
            </c:numRef>
          </c:val>
          <c:extLst>
            <c:ext xmlns:c16="http://schemas.microsoft.com/office/drawing/2014/chart" uri="{C3380CC4-5D6E-409C-BE32-E72D297353CC}">
              <c16:uniqueId val="{00000000-8B19-47B1-840B-ABF9B929F05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1.8041688561919775E-2</c:v>
                </c:pt>
                <c:pt idx="1">
                  <c:v>7.0001190159084598E-2</c:v>
                </c:pt>
              </c:numCache>
            </c:numRef>
          </c:val>
          <c:extLst>
            <c:ext xmlns:c16="http://schemas.microsoft.com/office/drawing/2014/chart" uri="{C3380CC4-5D6E-409C-BE32-E72D297353CC}">
              <c16:uniqueId val="{00000001-8B19-47B1-840B-ABF9B929F05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0.22300263388937663</c:v>
                </c:pt>
                <c:pt idx="1">
                  <c:v>0.16000037766370934</c:v>
                </c:pt>
              </c:numCache>
            </c:numRef>
          </c:val>
          <c:extLst>
            <c:ext xmlns:c16="http://schemas.microsoft.com/office/drawing/2014/chart" uri="{C3380CC4-5D6E-409C-BE32-E72D297353CC}">
              <c16:uniqueId val="{00000002-8B19-47B1-840B-ABF9B929F05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0.23486238532110093</c:v>
                </c:pt>
                <c:pt idx="1">
                  <c:v>0.47000143533802208</c:v>
                </c:pt>
              </c:numCache>
            </c:numRef>
          </c:val>
          <c:extLst>
            <c:ext xmlns:c16="http://schemas.microsoft.com/office/drawing/2014/chart" uri="{C3380CC4-5D6E-409C-BE32-E72D297353CC}">
              <c16:uniqueId val="{00000003-8B19-47B1-840B-ABF9B929F054}"/>
            </c:ext>
          </c:extLst>
        </c:ser>
        <c:dLbls>
          <c:dLblPos val="outEnd"/>
          <c:showLegendKey val="0"/>
          <c:showVal val="1"/>
          <c:showCatName val="0"/>
          <c:showSerName val="0"/>
          <c:showPercent val="0"/>
          <c:showBubbleSize val="0"/>
        </c:dLbls>
        <c:gapWidth val="219"/>
        <c:overlap val="-27"/>
        <c:axId val="1567007168"/>
        <c:axId val="1567004672"/>
      </c:barChart>
      <c:catAx>
        <c:axId val="1567007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4672"/>
        <c:crosses val="autoZero"/>
        <c:auto val="1"/>
        <c:lblAlgn val="ctr"/>
        <c:lblOffset val="100"/>
        <c:noMultiLvlLbl val="0"/>
      </c:catAx>
      <c:valAx>
        <c:axId val="15670046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7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1.2135922330097087E-2</c:v>
                </c:pt>
                <c:pt idx="1">
                  <c:v>5.5003443865000494E-2</c:v>
                </c:pt>
              </c:numCache>
            </c:numRef>
          </c:val>
          <c:extLst>
            <c:ext xmlns:c16="http://schemas.microsoft.com/office/drawing/2014/chart" uri="{C3380CC4-5D6E-409C-BE32-E72D297353CC}">
              <c16:uniqueId val="{00000000-AA98-47FE-8DF0-8F91EA73B64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2.8884462151394421E-2</c:v>
                </c:pt>
                <c:pt idx="1">
                  <c:v>8.6748440158820189E-2</c:v>
                </c:pt>
              </c:numCache>
            </c:numRef>
          </c:val>
          <c:extLst>
            <c:ext xmlns:c16="http://schemas.microsoft.com/office/drawing/2014/chart" uri="{C3380CC4-5D6E-409C-BE32-E72D297353CC}">
              <c16:uniqueId val="{00000001-AA98-47FE-8DF0-8F91EA73B64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0.20893141945773525</c:v>
                </c:pt>
                <c:pt idx="1">
                  <c:v>0.15028493752287342</c:v>
                </c:pt>
              </c:numCache>
            </c:numRef>
          </c:val>
          <c:extLst>
            <c:ext xmlns:c16="http://schemas.microsoft.com/office/drawing/2014/chart" uri="{C3380CC4-5D6E-409C-BE32-E72D297353CC}">
              <c16:uniqueId val="{00000002-AA98-47FE-8DF0-8F91EA73B64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0.18047337278106509</c:v>
                </c:pt>
                <c:pt idx="1">
                  <c:v>0.23890557939914164</c:v>
                </c:pt>
              </c:numCache>
            </c:numRef>
          </c:val>
          <c:extLst>
            <c:ext xmlns:c16="http://schemas.microsoft.com/office/drawing/2014/chart" uri="{C3380CC4-5D6E-409C-BE32-E72D297353CC}">
              <c16:uniqueId val="{00000003-AA98-47FE-8DF0-8F91EA73B64B}"/>
            </c:ext>
          </c:extLst>
        </c:ser>
        <c:dLbls>
          <c:dLblPos val="outEnd"/>
          <c:showLegendKey val="0"/>
          <c:showVal val="1"/>
          <c:showCatName val="0"/>
          <c:showSerName val="0"/>
          <c:showPercent val="0"/>
          <c:showBubbleSize val="0"/>
        </c:dLbls>
        <c:gapWidth val="219"/>
        <c:overlap val="-27"/>
        <c:axId val="1567000928"/>
        <c:axId val="1566998432"/>
      </c:barChart>
      <c:catAx>
        <c:axId val="1567000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98432"/>
        <c:crosses val="autoZero"/>
        <c:auto val="1"/>
        <c:lblAlgn val="ctr"/>
        <c:lblOffset val="100"/>
        <c:noMultiLvlLbl val="0"/>
      </c:catAx>
      <c:valAx>
        <c:axId val="15669984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09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9.9185549552455454E-3</c:v>
                </c:pt>
                <c:pt idx="1">
                  <c:v>4.5350290049085227E-3</c:v>
                </c:pt>
              </c:numCache>
            </c:numRef>
          </c:val>
          <c:extLst>
            <c:ext xmlns:c16="http://schemas.microsoft.com/office/drawing/2014/chart" uri="{C3380CC4-5D6E-409C-BE32-E72D297353CC}">
              <c16:uniqueId val="{00000000-376A-4C4A-BFA5-C9A32DC414B0}"/>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2.8558600765206527E-2</c:v>
                </c:pt>
                <c:pt idx="1">
                  <c:v>6.6796116504854366E-3</c:v>
                </c:pt>
              </c:numCache>
            </c:numRef>
          </c:val>
          <c:extLst>
            <c:ext xmlns:c16="http://schemas.microsoft.com/office/drawing/2014/chart" uri="{C3380CC4-5D6E-409C-BE32-E72D297353CC}">
              <c16:uniqueId val="{00000001-376A-4C4A-BFA5-C9A32DC414B0}"/>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0.37782805429864252</c:v>
                </c:pt>
                <c:pt idx="1">
                  <c:v>1.0582019363762102E-2</c:v>
                </c:pt>
              </c:numCache>
            </c:numRef>
          </c:val>
          <c:extLst>
            <c:ext xmlns:c16="http://schemas.microsoft.com/office/drawing/2014/chart" uri="{C3380CC4-5D6E-409C-BE32-E72D297353CC}">
              <c16:uniqueId val="{00000002-376A-4C4A-BFA5-C9A32DC414B0}"/>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0.50703894885030498</c:v>
                </c:pt>
                <c:pt idx="1">
                  <c:v>5.5476190476190478E-2</c:v>
                </c:pt>
              </c:numCache>
            </c:numRef>
          </c:val>
          <c:extLst>
            <c:ext xmlns:c16="http://schemas.microsoft.com/office/drawing/2014/chart" uri="{C3380CC4-5D6E-409C-BE32-E72D297353CC}">
              <c16:uniqueId val="{00000003-376A-4C4A-BFA5-C9A32DC414B0}"/>
            </c:ext>
          </c:extLst>
        </c:ser>
        <c:dLbls>
          <c:dLblPos val="outEnd"/>
          <c:showLegendKey val="0"/>
          <c:showVal val="1"/>
          <c:showCatName val="0"/>
          <c:showSerName val="0"/>
          <c:showPercent val="0"/>
          <c:showBubbleSize val="0"/>
        </c:dLbls>
        <c:gapWidth val="219"/>
        <c:overlap val="-27"/>
        <c:axId val="1566996768"/>
        <c:axId val="1566989696"/>
      </c:barChart>
      <c:catAx>
        <c:axId val="1566996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9696"/>
        <c:crosses val="autoZero"/>
        <c:auto val="1"/>
        <c:lblAlgn val="ctr"/>
        <c:lblOffset val="100"/>
        <c:noMultiLvlLbl val="0"/>
      </c:catAx>
      <c:valAx>
        <c:axId val="15669896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96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8.8218692040964442E-2</c:v>
                </c:pt>
              </c:numCache>
            </c:numRef>
          </c:val>
          <c:extLst>
            <c:ext xmlns:c16="http://schemas.microsoft.com/office/drawing/2014/chart" uri="{C3380CC4-5D6E-409C-BE32-E72D297353CC}">
              <c16:uniqueId val="{00000000-720B-4DDB-A708-8F107AF272FA}"/>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0.19657218708518778</c:v>
                </c:pt>
              </c:numCache>
            </c:numRef>
          </c:val>
          <c:extLst>
            <c:ext xmlns:c16="http://schemas.microsoft.com/office/drawing/2014/chart" uri="{C3380CC4-5D6E-409C-BE32-E72D297353CC}">
              <c16:uniqueId val="{00000001-720B-4DDB-A708-8F107AF272FA}"/>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0.13554092965857673</c:v>
                </c:pt>
              </c:numCache>
            </c:numRef>
          </c:val>
          <c:extLst>
            <c:ext xmlns:c16="http://schemas.microsoft.com/office/drawing/2014/chart" uri="{C3380CC4-5D6E-409C-BE32-E72D297353CC}">
              <c16:uniqueId val="{00000002-720B-4DDB-A708-8F107AF272FA}"/>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0.19779446269357109</c:v>
                </c:pt>
              </c:numCache>
            </c:numRef>
          </c:val>
          <c:extLst>
            <c:ext xmlns:c16="http://schemas.microsoft.com/office/drawing/2014/chart" uri="{C3380CC4-5D6E-409C-BE32-E72D297353CC}">
              <c16:uniqueId val="{00000003-720B-4DDB-A708-8F107AF272FA}"/>
            </c:ext>
          </c:extLst>
        </c:ser>
        <c:dLbls>
          <c:dLblPos val="outEnd"/>
          <c:showLegendKey val="0"/>
          <c:showVal val="1"/>
          <c:showCatName val="0"/>
          <c:showSerName val="0"/>
          <c:showPercent val="0"/>
          <c:showBubbleSize val="0"/>
        </c:dLbls>
        <c:gapWidth val="219"/>
        <c:overlap val="-27"/>
        <c:axId val="393176832"/>
        <c:axId val="393180160"/>
      </c:barChart>
      <c:catAx>
        <c:axId val="393176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3180160"/>
        <c:crosses val="autoZero"/>
        <c:auto val="1"/>
        <c:lblAlgn val="ctr"/>
        <c:lblOffset val="100"/>
        <c:noMultiLvlLbl val="0"/>
      </c:catAx>
      <c:valAx>
        <c:axId val="3931801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3176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5.5210601295594443E-2</c:v>
                </c:pt>
              </c:numCache>
            </c:numRef>
          </c:val>
          <c:extLst>
            <c:ext xmlns:c16="http://schemas.microsoft.com/office/drawing/2014/chart" uri="{C3380CC4-5D6E-409C-BE32-E72D297353CC}">
              <c16:uniqueId val="{00000000-A155-4123-B37D-F1A32A6CE82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9.2761770906535493E-2</c:v>
                </c:pt>
              </c:numCache>
            </c:numRef>
          </c:val>
          <c:extLst>
            <c:ext xmlns:c16="http://schemas.microsoft.com/office/drawing/2014/chart" uri="{C3380CC4-5D6E-409C-BE32-E72D297353CC}">
              <c16:uniqueId val="{00000001-A155-4123-B37D-F1A32A6CE82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0.19590703414232827</c:v>
                </c:pt>
              </c:numCache>
            </c:numRef>
          </c:val>
          <c:extLst>
            <c:ext xmlns:c16="http://schemas.microsoft.com/office/drawing/2014/chart" uri="{C3380CC4-5D6E-409C-BE32-E72D297353CC}">
              <c16:uniqueId val="{00000002-A155-4123-B37D-F1A32A6CE82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0.25363679023932428</c:v>
                </c:pt>
              </c:numCache>
            </c:numRef>
          </c:val>
          <c:extLst>
            <c:ext xmlns:c16="http://schemas.microsoft.com/office/drawing/2014/chart" uri="{C3380CC4-5D6E-409C-BE32-E72D297353CC}">
              <c16:uniqueId val="{00000003-A155-4123-B37D-F1A32A6CE821}"/>
            </c:ext>
          </c:extLst>
        </c:ser>
        <c:dLbls>
          <c:dLblPos val="outEnd"/>
          <c:showLegendKey val="0"/>
          <c:showVal val="1"/>
          <c:showCatName val="0"/>
          <c:showSerName val="0"/>
          <c:showPercent val="0"/>
          <c:showBubbleSize val="0"/>
        </c:dLbls>
        <c:gapWidth val="219"/>
        <c:overlap val="-27"/>
        <c:axId val="1562377664"/>
        <c:axId val="1562374336"/>
      </c:barChart>
      <c:catAx>
        <c:axId val="1562377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2374336"/>
        <c:crosses val="autoZero"/>
        <c:auto val="1"/>
        <c:lblAlgn val="ctr"/>
        <c:lblOffset val="100"/>
        <c:noMultiLvlLbl val="0"/>
      </c:catAx>
      <c:valAx>
        <c:axId val="15623743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2377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0.2943848614359057</c:v>
                </c:pt>
                <c:pt idx="1">
                  <c:v>0.13866845158411423</c:v>
                </c:pt>
              </c:numCache>
            </c:numRef>
          </c:val>
          <c:extLst>
            <c:ext xmlns:c16="http://schemas.microsoft.com/office/drawing/2014/chart" uri="{C3380CC4-5D6E-409C-BE32-E72D297353CC}">
              <c16:uniqueId val="{00000000-19DF-4C76-987A-288CE87190C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0.29817677832435385</c:v>
                </c:pt>
                <c:pt idx="1">
                  <c:v>0.11886336727444945</c:v>
                </c:pt>
              </c:numCache>
            </c:numRef>
          </c:val>
          <c:extLst>
            <c:ext xmlns:c16="http://schemas.microsoft.com/office/drawing/2014/chart" uri="{C3380CC4-5D6E-409C-BE32-E72D297353CC}">
              <c16:uniqueId val="{00000001-19DF-4C76-987A-288CE87190C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0.38338132455779517</c:v>
                </c:pt>
                <c:pt idx="1">
                  <c:v>0.17079045643153526</c:v>
                </c:pt>
              </c:numCache>
            </c:numRef>
          </c:val>
          <c:extLst>
            <c:ext xmlns:c16="http://schemas.microsoft.com/office/drawing/2014/chart" uri="{C3380CC4-5D6E-409C-BE32-E72D297353CC}">
              <c16:uniqueId val="{00000002-19DF-4C76-987A-288CE87190C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0.43336461755044581</c:v>
                </c:pt>
                <c:pt idx="1">
                  <c:v>0.23315714285714287</c:v>
                </c:pt>
              </c:numCache>
            </c:numRef>
          </c:val>
          <c:extLst>
            <c:ext xmlns:c16="http://schemas.microsoft.com/office/drawing/2014/chart" uri="{C3380CC4-5D6E-409C-BE32-E72D297353CC}">
              <c16:uniqueId val="{00000003-19DF-4C76-987A-288CE87190C1}"/>
            </c:ext>
          </c:extLst>
        </c:ser>
        <c:dLbls>
          <c:dLblPos val="outEnd"/>
          <c:showLegendKey val="0"/>
          <c:showVal val="1"/>
          <c:showCatName val="0"/>
          <c:showSerName val="0"/>
          <c:showPercent val="0"/>
          <c:showBubbleSize val="0"/>
        </c:dLbls>
        <c:gapWidth val="219"/>
        <c:overlap val="-27"/>
        <c:axId val="1817524080"/>
        <c:axId val="1817520752"/>
      </c:barChart>
      <c:catAx>
        <c:axId val="1817524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817520752"/>
        <c:crosses val="autoZero"/>
        <c:auto val="1"/>
        <c:lblAlgn val="ctr"/>
        <c:lblOffset val="100"/>
        <c:noMultiLvlLbl val="0"/>
      </c:catAx>
      <c:valAx>
        <c:axId val="18175207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817524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400" dirty="0">
                <a:effectLst/>
              </a:rPr>
              <a:t>Illinois CS/Computing Degree Persistence</a:t>
            </a:r>
            <a:endParaRPr lang="zh-CN" altLang="zh-CN" sz="1050" dirty="0">
              <a:effectLst/>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0.18099999999999999</c:v>
                </c:pt>
                <c:pt idx="1">
                  <c:v>0.18105065666041276</c:v>
                </c:pt>
              </c:numCache>
            </c:numRef>
          </c:val>
          <c:extLst>
            <c:ext xmlns:c16="http://schemas.microsoft.com/office/drawing/2014/chart" uri="{C3380CC4-5D6E-409C-BE32-E72D297353CC}">
              <c16:uniqueId val="{00000000-5CFD-4B0F-A555-FE57431687E0}"/>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0.21</c:v>
                </c:pt>
                <c:pt idx="1">
                  <c:v>0.21040299906279289</c:v>
                </c:pt>
              </c:numCache>
            </c:numRef>
          </c:val>
          <c:extLst>
            <c:ext xmlns:c16="http://schemas.microsoft.com/office/drawing/2014/chart" uri="{C3380CC4-5D6E-409C-BE32-E72D297353CC}">
              <c16:uniqueId val="{00000001-5CFD-4B0F-A555-FE57431687E0}"/>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0.27300000000000002</c:v>
                </c:pt>
                <c:pt idx="1">
                  <c:v>0.27336626139817627</c:v>
                </c:pt>
              </c:numCache>
            </c:numRef>
          </c:val>
          <c:extLst>
            <c:ext xmlns:c16="http://schemas.microsoft.com/office/drawing/2014/chart" uri="{C3380CC4-5D6E-409C-BE32-E72D297353CC}">
              <c16:uniqueId val="{00000002-5CFD-4B0F-A555-FE57431687E0}"/>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0.26500000000000001</c:v>
                </c:pt>
                <c:pt idx="1">
                  <c:v>0.26464339908952961</c:v>
                </c:pt>
              </c:numCache>
            </c:numRef>
          </c:val>
          <c:extLst>
            <c:ext xmlns:c16="http://schemas.microsoft.com/office/drawing/2014/chart" uri="{C3380CC4-5D6E-409C-BE32-E72D297353CC}">
              <c16:uniqueId val="{00000003-5CFD-4B0F-A555-FE57431687E0}"/>
            </c:ext>
          </c:extLst>
        </c:ser>
        <c:dLbls>
          <c:dLblPos val="outEnd"/>
          <c:showLegendKey val="0"/>
          <c:showVal val="1"/>
          <c:showCatName val="0"/>
          <c:showSerName val="0"/>
          <c:showPercent val="0"/>
          <c:showBubbleSize val="0"/>
        </c:dLbls>
        <c:gapWidth val="219"/>
        <c:overlap val="-27"/>
        <c:axId val="1304941328"/>
        <c:axId val="1304939664"/>
      </c:barChart>
      <c:catAx>
        <c:axId val="1304941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304939664"/>
        <c:crosses val="autoZero"/>
        <c:auto val="1"/>
        <c:lblAlgn val="ctr"/>
        <c:lblOffset val="100"/>
        <c:noMultiLvlLbl val="0"/>
      </c:catAx>
      <c:valAx>
        <c:axId val="130493966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304941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eaLnBrk="1" latinLnBrk="0" hangingPunct="1">
              <a:defRPr lang="en-US" altLang="zh-CN" sz="1200" b="0" i="0" u="none" strike="noStrike" kern="1200" spc="0" baseline="0">
                <a:solidFill>
                  <a:srgbClr val="4A4A4A"/>
                </a:solidFill>
                <a:latin typeface="ITC Officina Sans Std Book" panose="020B0506040203020204" pitchFamily="34" charset="0"/>
                <a:ea typeface="+mn-ea"/>
                <a:cs typeface="+mn-cs"/>
              </a:defRPr>
            </a:pPr>
            <a:r>
              <a:rPr lang="en-US" altLang="zh-CN" sz="1400" b="0" i="0" u="none" strike="noStrike" kern="1200" spc="0" baseline="0" dirty="0">
                <a:solidFill>
                  <a:srgbClr val="4A4A4A"/>
                </a:solidFill>
                <a:effectLst/>
                <a:latin typeface="ITC Officina Sans Std Book" panose="020B0506040203020204" pitchFamily="34" charset="0"/>
                <a:ea typeface="+mn-ea"/>
                <a:cs typeface="+mn-cs"/>
              </a:rPr>
              <a:t>Illinois CS/Computing Degree Conferral</a:t>
            </a:r>
            <a:endParaRPr lang="zh-CN" altLang="zh-CN" sz="1400" b="0" i="0" u="none" strike="noStrike" kern="1200" spc="0" baseline="0" dirty="0">
              <a:solidFill>
                <a:srgbClr val="4A4A4A"/>
              </a:solidFill>
              <a:effectLst/>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lgn="ctr" rtl="0" eaLnBrk="1" latinLnBrk="0" hangingPunct="1">
            <a:defRPr lang="en-US" altLang="zh-CN" sz="1200" b="0" i="0" u="none" strike="noStrike" kern="1200" spc="0" baseline="0">
              <a:solidFill>
                <a:srgbClr val="4A4A4A"/>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3.2000000000000001E-2</c:v>
                </c:pt>
                <c:pt idx="1">
                  <c:v>4.4463240209882293E-2</c:v>
                </c:pt>
              </c:numCache>
            </c:numRef>
          </c:val>
          <c:extLst>
            <c:ext xmlns:c16="http://schemas.microsoft.com/office/drawing/2014/chart" uri="{C3380CC4-5D6E-409C-BE32-E72D297353CC}">
              <c16:uniqueId val="{00000000-1DBF-4B35-AEDF-888AC133F119}"/>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3.9E-2</c:v>
                </c:pt>
                <c:pt idx="1">
                  <c:v>3.991870859012276E-2</c:v>
                </c:pt>
              </c:numCache>
            </c:numRef>
          </c:val>
          <c:extLst>
            <c:ext xmlns:c16="http://schemas.microsoft.com/office/drawing/2014/chart" uri="{C3380CC4-5D6E-409C-BE32-E72D297353CC}">
              <c16:uniqueId val="{00000001-1DBF-4B35-AEDF-888AC133F119}"/>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3.9E-2</c:v>
                </c:pt>
                <c:pt idx="1">
                  <c:v>4.5430627243004194E-2</c:v>
                </c:pt>
              </c:numCache>
            </c:numRef>
          </c:val>
          <c:extLst>
            <c:ext xmlns:c16="http://schemas.microsoft.com/office/drawing/2014/chart" uri="{C3380CC4-5D6E-409C-BE32-E72D297353CC}">
              <c16:uniqueId val="{00000002-1DBF-4B35-AEDF-888AC133F119}"/>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0.13</c:v>
                </c:pt>
                <c:pt idx="1">
                  <c:v>0.12393831735238313</c:v>
                </c:pt>
              </c:numCache>
            </c:numRef>
          </c:val>
          <c:extLst>
            <c:ext xmlns:c16="http://schemas.microsoft.com/office/drawing/2014/chart" uri="{C3380CC4-5D6E-409C-BE32-E72D297353CC}">
              <c16:uniqueId val="{00000003-1DBF-4B35-AEDF-888AC133F119}"/>
            </c:ext>
          </c:extLst>
        </c:ser>
        <c:dLbls>
          <c:dLblPos val="outEnd"/>
          <c:showLegendKey val="0"/>
          <c:showVal val="1"/>
          <c:showCatName val="0"/>
          <c:showSerName val="0"/>
          <c:showPercent val="0"/>
          <c:showBubbleSize val="0"/>
        </c:dLbls>
        <c:gapWidth val="219"/>
        <c:overlap val="-27"/>
        <c:axId val="391627600"/>
        <c:axId val="391612208"/>
      </c:barChart>
      <c:catAx>
        <c:axId val="39162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12208"/>
        <c:crosses val="autoZero"/>
        <c:auto val="1"/>
        <c:lblAlgn val="ctr"/>
        <c:lblOffset val="100"/>
        <c:noMultiLvlLbl val="0"/>
      </c:catAx>
      <c:valAx>
        <c:axId val="391612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7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3.170970905524681E-2</c:v>
                </c:pt>
                <c:pt idx="1">
                  <c:v>0.12078152753108348</c:v>
                </c:pt>
              </c:numCache>
            </c:numRef>
          </c:val>
          <c:extLst>
            <c:ext xmlns:c16="http://schemas.microsoft.com/office/drawing/2014/chart" uri="{C3380CC4-5D6E-409C-BE32-E72D297353CC}">
              <c16:uniqueId val="{00000000-3E1F-4732-80CC-A0AE2912D3C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3.9983046058208536E-2</c:v>
                </c:pt>
                <c:pt idx="1">
                  <c:v>0.12830048345109707</c:v>
                </c:pt>
              </c:numCache>
            </c:numRef>
          </c:val>
          <c:extLst>
            <c:ext xmlns:c16="http://schemas.microsoft.com/office/drawing/2014/chart" uri="{C3380CC4-5D6E-409C-BE32-E72D297353CC}">
              <c16:uniqueId val="{00000001-3E1F-4732-80CC-A0AE2912D3C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5.0043272412564274E-2</c:v>
                </c:pt>
                <c:pt idx="1">
                  <c:v>0.15968180054326736</c:v>
                </c:pt>
              </c:numCache>
            </c:numRef>
          </c:val>
          <c:extLst>
            <c:ext xmlns:c16="http://schemas.microsoft.com/office/drawing/2014/chart" uri="{C3380CC4-5D6E-409C-BE32-E72D297353CC}">
              <c16:uniqueId val="{00000002-3E1F-4732-80CC-A0AE2912D3C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0.17330321001600302</c:v>
                </c:pt>
                <c:pt idx="1">
                  <c:v>0.20975855130784707</c:v>
                </c:pt>
              </c:numCache>
            </c:numRef>
          </c:val>
          <c:extLst>
            <c:ext xmlns:c16="http://schemas.microsoft.com/office/drawing/2014/chart" uri="{C3380CC4-5D6E-409C-BE32-E72D297353CC}">
              <c16:uniqueId val="{00000003-3E1F-4732-80CC-A0AE2912D3C7}"/>
            </c:ext>
          </c:extLst>
        </c:ser>
        <c:dLbls>
          <c:dLblPos val="outEnd"/>
          <c:showLegendKey val="0"/>
          <c:showVal val="1"/>
          <c:showCatName val="0"/>
          <c:showSerName val="0"/>
          <c:showPercent val="0"/>
          <c:showBubbleSize val="0"/>
        </c:dLbls>
        <c:gapWidth val="219"/>
        <c:overlap val="-27"/>
        <c:axId val="391620944"/>
        <c:axId val="391625936"/>
      </c:barChart>
      <c:catAx>
        <c:axId val="39162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5936"/>
        <c:crosses val="autoZero"/>
        <c:auto val="1"/>
        <c:lblAlgn val="ctr"/>
        <c:lblOffset val="100"/>
        <c:noMultiLvlLbl val="0"/>
      </c:catAx>
      <c:valAx>
        <c:axId val="3916259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0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math Proficiency and above</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0.1300127986348123</c:v>
                </c:pt>
                <c:pt idx="1">
                  <c:v>0.12402044293015332</c:v>
                </c:pt>
              </c:numCache>
            </c:numRef>
          </c:val>
          <c:extLst>
            <c:ext xmlns:c16="http://schemas.microsoft.com/office/drawing/2014/chart" uri="{C3380CC4-5D6E-409C-BE32-E72D297353CC}">
              <c16:uniqueId val="{00000000-C3F7-4451-A796-9A7A47472FB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0.21</c:v>
                </c:pt>
                <c:pt idx="1">
                  <c:v>0.19086757990867581</c:v>
                </c:pt>
              </c:numCache>
            </c:numRef>
          </c:val>
          <c:extLst>
            <c:ext xmlns:c16="http://schemas.microsoft.com/office/drawing/2014/chart" uri="{C3380CC4-5D6E-409C-BE32-E72D297353CC}">
              <c16:uniqueId val="{00000001-C3F7-4451-A796-9A7A47472FB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0.33982852689010135</c:v>
                </c:pt>
                <c:pt idx="1">
                  <c:v>0.43264393515930688</c:v>
                </c:pt>
              </c:numCache>
            </c:numRef>
          </c:val>
          <c:extLst>
            <c:ext xmlns:c16="http://schemas.microsoft.com/office/drawing/2014/chart" uri="{C3380CC4-5D6E-409C-BE32-E72D297353CC}">
              <c16:uniqueId val="{00000002-C3F7-4451-A796-9A7A47472FB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0.34017595307917886</c:v>
                </c:pt>
                <c:pt idx="1">
                  <c:v>0.63054187192118227</c:v>
                </c:pt>
              </c:numCache>
            </c:numRef>
          </c:val>
          <c:extLst>
            <c:ext xmlns:c16="http://schemas.microsoft.com/office/drawing/2014/chart" uri="{C3380CC4-5D6E-409C-BE32-E72D297353CC}">
              <c16:uniqueId val="{00000003-C3F7-4451-A796-9A7A47472FBB}"/>
            </c:ext>
          </c:extLst>
        </c:ser>
        <c:dLbls>
          <c:dLblPos val="outEnd"/>
          <c:showLegendKey val="0"/>
          <c:showVal val="1"/>
          <c:showCatName val="0"/>
          <c:showSerName val="0"/>
          <c:showPercent val="0"/>
          <c:showBubbleSize val="0"/>
        </c:dLbls>
        <c:gapWidth val="219"/>
        <c:overlap val="-27"/>
        <c:axId val="604846304"/>
        <c:axId val="604851712"/>
      </c:barChart>
      <c:catAx>
        <c:axId val="60484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51712"/>
        <c:crosses val="autoZero"/>
        <c:auto val="1"/>
        <c:lblAlgn val="ctr"/>
        <c:lblOffset val="100"/>
        <c:noMultiLvlLbl val="0"/>
      </c:catAx>
      <c:valAx>
        <c:axId val="6048517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46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Top 3 CS Persistent</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0.19587628865979381</c:v>
                </c:pt>
                <c:pt idx="1">
                  <c:v>0.3014705882352941</c:v>
                </c:pt>
              </c:numCache>
            </c:numRef>
          </c:val>
          <c:extLst>
            <c:ext xmlns:c16="http://schemas.microsoft.com/office/drawing/2014/chart" uri="{C3380CC4-5D6E-409C-BE32-E72D297353CC}">
              <c16:uniqueId val="{00000000-F296-4D01-BCA2-C3EF2969C72E}"/>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0.22968197879858657</c:v>
                </c:pt>
                <c:pt idx="1">
                  <c:v>0.37101449275362319</c:v>
                </c:pt>
              </c:numCache>
            </c:numRef>
          </c:val>
          <c:extLst>
            <c:ext xmlns:c16="http://schemas.microsoft.com/office/drawing/2014/chart" uri="{C3380CC4-5D6E-409C-BE32-E72D297353CC}">
              <c16:uniqueId val="{00000001-F296-4D01-BCA2-C3EF2969C72E}"/>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0.26551373346897256</c:v>
                </c:pt>
                <c:pt idx="1">
                  <c:v>0.59052247873633046</c:v>
                </c:pt>
              </c:numCache>
            </c:numRef>
          </c:val>
          <c:extLst>
            <c:ext xmlns:c16="http://schemas.microsoft.com/office/drawing/2014/chart" uri="{C3380CC4-5D6E-409C-BE32-E72D297353CC}">
              <c16:uniqueId val="{00000002-F296-4D01-BCA2-C3EF2969C72E}"/>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0.2042368278109723</c:v>
                </c:pt>
                <c:pt idx="1">
                  <c:v>0.30055955235811349</c:v>
                </c:pt>
              </c:numCache>
            </c:numRef>
          </c:val>
          <c:extLst>
            <c:ext xmlns:c16="http://schemas.microsoft.com/office/drawing/2014/chart" uri="{C3380CC4-5D6E-409C-BE32-E72D297353CC}">
              <c16:uniqueId val="{00000003-F296-4D01-BCA2-C3EF2969C72E}"/>
            </c:ext>
          </c:extLst>
        </c:ser>
        <c:dLbls>
          <c:dLblPos val="outEnd"/>
          <c:showLegendKey val="0"/>
          <c:showVal val="1"/>
          <c:showCatName val="0"/>
          <c:showSerName val="0"/>
          <c:showPercent val="0"/>
          <c:showBubbleSize val="0"/>
        </c:dLbls>
        <c:gapWidth val="219"/>
        <c:overlap val="-27"/>
        <c:axId val="391608464"/>
        <c:axId val="391615120"/>
      </c:barChart>
      <c:catAx>
        <c:axId val="391608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15120"/>
        <c:crosses val="autoZero"/>
        <c:auto val="1"/>
        <c:lblAlgn val="ctr"/>
        <c:lblOffset val="100"/>
        <c:noMultiLvlLbl val="0"/>
      </c:catAx>
      <c:valAx>
        <c:axId val="39161512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08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dirty="0"/>
              <a:t>Top</a:t>
            </a:r>
            <a:r>
              <a:rPr lang="en-US" baseline="0" dirty="0"/>
              <a:t> 3 CS Conferral</a:t>
            </a:r>
            <a:endParaRPr lang="en-US"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2.8064992614475627E-2</c:v>
                </c:pt>
                <c:pt idx="1">
                  <c:v>0.1774891774891775</c:v>
                </c:pt>
              </c:numCache>
            </c:numRef>
          </c:val>
          <c:extLst>
            <c:ext xmlns:c16="http://schemas.microsoft.com/office/drawing/2014/chart" uri="{C3380CC4-5D6E-409C-BE32-E72D297353CC}">
              <c16:uniqueId val="{00000000-34CF-432D-8A5D-E9C4D0F8E9F3}"/>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4.5013850415512466E-2</c:v>
                </c:pt>
                <c:pt idx="1">
                  <c:v>0.22816399286987521</c:v>
                </c:pt>
              </c:numCache>
            </c:numRef>
          </c:val>
          <c:extLst>
            <c:ext xmlns:c16="http://schemas.microsoft.com/office/drawing/2014/chart" uri="{C3380CC4-5D6E-409C-BE32-E72D297353CC}">
              <c16:uniqueId val="{00000001-34CF-432D-8A5D-E9C4D0F8E9F3}"/>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4.9310409975439257E-2</c:v>
                </c:pt>
                <c:pt idx="1">
                  <c:v>0.31537962362102528</c:v>
                </c:pt>
              </c:numCache>
            </c:numRef>
          </c:val>
          <c:extLst>
            <c:ext xmlns:c16="http://schemas.microsoft.com/office/drawing/2014/chart" uri="{C3380CC4-5D6E-409C-BE32-E72D297353CC}">
              <c16:uniqueId val="{00000002-34CF-432D-8A5D-E9C4D0F8E9F3}"/>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0.16006811409110261</c:v>
                </c:pt>
                <c:pt idx="1">
                  <c:v>0.32582322357019067</c:v>
                </c:pt>
              </c:numCache>
            </c:numRef>
          </c:val>
          <c:extLst>
            <c:ext xmlns:c16="http://schemas.microsoft.com/office/drawing/2014/chart" uri="{C3380CC4-5D6E-409C-BE32-E72D297353CC}">
              <c16:uniqueId val="{00000003-34CF-432D-8A5D-E9C4D0F8E9F3}"/>
            </c:ext>
          </c:extLst>
        </c:ser>
        <c:dLbls>
          <c:dLblPos val="outEnd"/>
          <c:showLegendKey val="0"/>
          <c:showVal val="1"/>
          <c:showCatName val="0"/>
          <c:showSerName val="0"/>
          <c:showPercent val="0"/>
          <c:showBubbleSize val="0"/>
        </c:dLbls>
        <c:gapWidth val="219"/>
        <c:overlap val="-27"/>
        <c:axId val="391632592"/>
        <c:axId val="391608048"/>
      </c:barChart>
      <c:catAx>
        <c:axId val="391632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08048"/>
        <c:crosses val="autoZero"/>
        <c:auto val="1"/>
        <c:lblAlgn val="ctr"/>
        <c:lblOffset val="100"/>
        <c:noMultiLvlLbl val="0"/>
      </c:catAx>
      <c:valAx>
        <c:axId val="3916080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2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0.13320004998125703</c:v>
                </c:pt>
                <c:pt idx="1">
                  <c:v>2.9981805777862171E-2</c:v>
                </c:pt>
              </c:numCache>
            </c:numRef>
          </c:val>
          <c:extLst>
            <c:ext xmlns:c16="http://schemas.microsoft.com/office/drawing/2014/chart" uri="{C3380CC4-5D6E-409C-BE32-E72D297353CC}">
              <c16:uniqueId val="{00000000-A26D-472E-8346-A4305922EF4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0.21380623184049694</c:v>
                </c:pt>
                <c:pt idx="1">
                  <c:v>2.4218382746078952E-2</c:v>
                </c:pt>
              </c:numCache>
            </c:numRef>
          </c:val>
          <c:extLst>
            <c:ext xmlns:c16="http://schemas.microsoft.com/office/drawing/2014/chart" uri="{C3380CC4-5D6E-409C-BE32-E72D297353CC}">
              <c16:uniqueId val="{00000001-A26D-472E-8346-A4305922EF4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0.1571859416524829</c:v>
                </c:pt>
                <c:pt idx="1">
                  <c:v>4.5150716316114357E-2</c:v>
                </c:pt>
              </c:numCache>
            </c:numRef>
          </c:val>
          <c:extLst>
            <c:ext xmlns:c16="http://schemas.microsoft.com/office/drawing/2014/chart" uri="{C3380CC4-5D6E-409C-BE32-E72D297353CC}">
              <c16:uniqueId val="{00000002-A26D-472E-8346-A4305922EF4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0.67798353909465026</c:v>
                </c:pt>
                <c:pt idx="1">
                  <c:v>0.20260846620679257</c:v>
                </c:pt>
              </c:numCache>
            </c:numRef>
          </c:val>
          <c:extLst>
            <c:ext xmlns:c16="http://schemas.microsoft.com/office/drawing/2014/chart" uri="{C3380CC4-5D6E-409C-BE32-E72D297353CC}">
              <c16:uniqueId val="{00000003-A26D-472E-8346-A4305922EF47}"/>
            </c:ext>
          </c:extLst>
        </c:ser>
        <c:dLbls>
          <c:dLblPos val="outEnd"/>
          <c:showLegendKey val="0"/>
          <c:showVal val="1"/>
          <c:showCatName val="0"/>
          <c:showSerName val="0"/>
          <c:showPercent val="0"/>
          <c:showBubbleSize val="0"/>
        </c:dLbls>
        <c:gapWidth val="219"/>
        <c:overlap val="-27"/>
        <c:axId val="538418768"/>
        <c:axId val="538408368"/>
      </c:barChart>
      <c:catAx>
        <c:axId val="538418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08368"/>
        <c:crosses val="autoZero"/>
        <c:auto val="1"/>
        <c:lblAlgn val="ctr"/>
        <c:lblOffset val="100"/>
        <c:noMultiLvlLbl val="0"/>
      </c:catAx>
      <c:valAx>
        <c:axId val="53840836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18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0.38328544061302683</c:v>
                </c:pt>
                <c:pt idx="1">
                  <c:v>4.3049522213667863</c:v>
                </c:pt>
              </c:numCache>
            </c:numRef>
          </c:val>
          <c:extLst>
            <c:ext xmlns:c16="http://schemas.microsoft.com/office/drawing/2014/chart" uri="{C3380CC4-5D6E-409C-BE32-E72D297353CC}">
              <c16:uniqueId val="{00000000-71E4-489B-A939-DA80BC46E4B5}"/>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0.2856120872202827</c:v>
                </c:pt>
                <c:pt idx="1">
                  <c:v>3.6371473743647655</c:v>
                </c:pt>
              </c:numCache>
            </c:numRef>
          </c:val>
          <c:extLst>
            <c:ext xmlns:c16="http://schemas.microsoft.com/office/drawing/2014/chart" uri="{C3380CC4-5D6E-409C-BE32-E72D297353CC}">
              <c16:uniqueId val="{00000001-71E4-489B-A939-DA80BC46E4B5}"/>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0.4810670267474933</c:v>
                </c:pt>
                <c:pt idx="1">
                  <c:v>4.6980412239925817</c:v>
                </c:pt>
              </c:numCache>
            </c:numRef>
          </c:val>
          <c:extLst>
            <c:ext xmlns:c16="http://schemas.microsoft.com/office/drawing/2014/chart" uri="{C3380CC4-5D6E-409C-BE32-E72D297353CC}">
              <c16:uniqueId val="{00000002-71E4-489B-A939-DA80BC46E4B5}"/>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0.62806926854484368</c:v>
                </c:pt>
                <c:pt idx="1">
                  <c:v>5.0042914406979486</c:v>
                </c:pt>
              </c:numCache>
            </c:numRef>
          </c:val>
          <c:extLst>
            <c:ext xmlns:c16="http://schemas.microsoft.com/office/drawing/2014/chart" uri="{C3380CC4-5D6E-409C-BE32-E72D297353CC}">
              <c16:uniqueId val="{00000003-71E4-489B-A939-DA80BC46E4B5}"/>
            </c:ext>
          </c:extLst>
        </c:ser>
        <c:dLbls>
          <c:dLblPos val="outEnd"/>
          <c:showLegendKey val="0"/>
          <c:showVal val="1"/>
          <c:showCatName val="0"/>
          <c:showSerName val="0"/>
          <c:showPercent val="0"/>
          <c:showBubbleSize val="0"/>
        </c:dLbls>
        <c:gapWidth val="219"/>
        <c:overlap val="-27"/>
        <c:axId val="538417520"/>
        <c:axId val="538409616"/>
      </c:barChart>
      <c:catAx>
        <c:axId val="53841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09616"/>
        <c:crosses val="autoZero"/>
        <c:auto val="1"/>
        <c:lblAlgn val="ctr"/>
        <c:lblOffset val="100"/>
        <c:noMultiLvlLbl val="0"/>
      </c:catAx>
      <c:valAx>
        <c:axId val="5384096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17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Sheet1!$B$2:$B$3</c:f>
              <c:numCache>
                <c:formatCode>0.00%</c:formatCode>
                <c:ptCount val="2"/>
                <c:pt idx="0">
                  <c:v>2.4609771972093131E-2</c:v>
                </c:pt>
                <c:pt idx="1">
                  <c:v>4.4950912307806762E-2</c:v>
                </c:pt>
              </c:numCache>
            </c:numRef>
          </c:val>
          <c:extLst>
            <c:ext xmlns:c16="http://schemas.microsoft.com/office/drawing/2014/chart" uri="{C3380CC4-5D6E-409C-BE32-E72D297353CC}">
              <c16:uniqueId val="{00000000-D6AC-4BC4-AAD5-D46235FEAB33}"/>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Sheet1!$C$2:$C$3</c:f>
              <c:numCache>
                <c:formatCode>0.00%</c:formatCode>
                <c:ptCount val="2"/>
                <c:pt idx="0">
                  <c:v>3.611043703570338E-2</c:v>
                </c:pt>
                <c:pt idx="1">
                  <c:v>5.0194995190185374E-2</c:v>
                </c:pt>
              </c:numCache>
            </c:numRef>
          </c:val>
          <c:extLst>
            <c:ext xmlns:c16="http://schemas.microsoft.com/office/drawing/2014/chart" uri="{C3380CC4-5D6E-409C-BE32-E72D297353CC}">
              <c16:uniqueId val="{00000001-D6AC-4BC4-AAD5-D46235FEAB33}"/>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Sheet1!$D$2:$D$3</c:f>
              <c:numCache>
                <c:formatCode>0.00%</c:formatCode>
                <c:ptCount val="2"/>
                <c:pt idx="0">
                  <c:v>3.6044228809684838E-2</c:v>
                </c:pt>
                <c:pt idx="1">
                  <c:v>4.6343559601046663E-2</c:v>
                </c:pt>
              </c:numCache>
            </c:numRef>
          </c:val>
          <c:extLst>
            <c:ext xmlns:c16="http://schemas.microsoft.com/office/drawing/2014/chart" uri="{C3380CC4-5D6E-409C-BE32-E72D297353CC}">
              <c16:uniqueId val="{00000002-D6AC-4BC4-AAD5-D46235FEAB33}"/>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Sheet1!$E$2:$E$3</c:f>
              <c:numCache>
                <c:formatCode>0.00%</c:formatCode>
                <c:ptCount val="2"/>
                <c:pt idx="0">
                  <c:v>9.8285727713872797E-2</c:v>
                </c:pt>
                <c:pt idx="1">
                  <c:v>0.13193887799841836</c:v>
                </c:pt>
              </c:numCache>
            </c:numRef>
          </c:val>
          <c:extLst>
            <c:ext xmlns:c16="http://schemas.microsoft.com/office/drawing/2014/chart" uri="{C3380CC4-5D6E-409C-BE32-E72D297353CC}">
              <c16:uniqueId val="{00000003-D6AC-4BC4-AAD5-D46235FEAB33}"/>
            </c:ext>
          </c:extLst>
        </c:ser>
        <c:dLbls>
          <c:dLblPos val="outEnd"/>
          <c:showLegendKey val="0"/>
          <c:showVal val="1"/>
          <c:showCatName val="0"/>
          <c:showSerName val="0"/>
          <c:showPercent val="0"/>
          <c:showBubbleSize val="0"/>
        </c:dLbls>
        <c:gapWidth val="219"/>
        <c:overlap val="-27"/>
        <c:axId val="391637584"/>
        <c:axId val="391638416"/>
      </c:barChart>
      <c:catAx>
        <c:axId val="391637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8416"/>
        <c:crosses val="autoZero"/>
        <c:auto val="1"/>
        <c:lblAlgn val="ctr"/>
        <c:lblOffset val="100"/>
        <c:noMultiLvlLbl val="0"/>
      </c:catAx>
      <c:valAx>
        <c:axId val="3916384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7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Sheet1!$B$2:$B$3</c:f>
              <c:numCache>
                <c:formatCode>0.00%</c:formatCode>
                <c:ptCount val="2"/>
                <c:pt idx="0">
                  <c:v>4.1591970494536234E-3</c:v>
                </c:pt>
                <c:pt idx="1">
                  <c:v>5.4054356417311666E-3</c:v>
                </c:pt>
              </c:numCache>
            </c:numRef>
          </c:val>
          <c:extLst>
            <c:ext xmlns:c16="http://schemas.microsoft.com/office/drawing/2014/chart" uri="{C3380CC4-5D6E-409C-BE32-E72D297353CC}">
              <c16:uniqueId val="{00000000-216C-4C12-96B9-3337520D5C3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Sheet1!$C$2:$C$3</c:f>
              <c:numCache>
                <c:formatCode>0.00%</c:formatCode>
                <c:ptCount val="2"/>
                <c:pt idx="0">
                  <c:v>6.4933031695460558E-3</c:v>
                </c:pt>
                <c:pt idx="1">
                  <c:v>6.3648712361073431E-3</c:v>
                </c:pt>
              </c:numCache>
            </c:numRef>
          </c:val>
          <c:extLst>
            <c:ext xmlns:c16="http://schemas.microsoft.com/office/drawing/2014/chart" uri="{C3380CC4-5D6E-409C-BE32-E72D297353CC}">
              <c16:uniqueId val="{00000001-216C-4C12-96B9-3337520D5C3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Sheet1!$D$2:$D$3</c:f>
              <c:numCache>
                <c:formatCode>0.00%</c:formatCode>
                <c:ptCount val="2"/>
                <c:pt idx="0">
                  <c:v>7.3030725297098193E-3</c:v>
                </c:pt>
                <c:pt idx="1">
                  <c:v>6.7162258654239401E-3</c:v>
                </c:pt>
              </c:numCache>
            </c:numRef>
          </c:val>
          <c:extLst>
            <c:ext xmlns:c16="http://schemas.microsoft.com/office/drawing/2014/chart" uri="{C3380CC4-5D6E-409C-BE32-E72D297353CC}">
              <c16:uniqueId val="{00000002-216C-4C12-96B9-3337520D5C3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Sheet1!$E$2:$E$3</c:f>
              <c:numCache>
                <c:formatCode>0.00%</c:formatCode>
                <c:ptCount val="2"/>
                <c:pt idx="0">
                  <c:v>1.1978756653232912E-2</c:v>
                </c:pt>
                <c:pt idx="1">
                  <c:v>1.4923001666808615E-2</c:v>
                </c:pt>
              </c:numCache>
            </c:numRef>
          </c:val>
          <c:extLst>
            <c:ext xmlns:c16="http://schemas.microsoft.com/office/drawing/2014/chart" uri="{C3380CC4-5D6E-409C-BE32-E72D297353CC}">
              <c16:uniqueId val="{00000003-216C-4C12-96B9-3337520D5C37}"/>
            </c:ext>
          </c:extLst>
        </c:ser>
        <c:dLbls>
          <c:dLblPos val="outEnd"/>
          <c:showLegendKey val="0"/>
          <c:showVal val="1"/>
          <c:showCatName val="0"/>
          <c:showSerName val="0"/>
          <c:showPercent val="0"/>
          <c:showBubbleSize val="0"/>
        </c:dLbls>
        <c:gapWidth val="219"/>
        <c:overlap val="-27"/>
        <c:axId val="604845056"/>
        <c:axId val="604854208"/>
      </c:barChart>
      <c:catAx>
        <c:axId val="60484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54208"/>
        <c:crosses val="autoZero"/>
        <c:auto val="1"/>
        <c:lblAlgn val="ctr"/>
        <c:lblOffset val="100"/>
        <c:noMultiLvlLbl val="0"/>
      </c:catAx>
      <c:valAx>
        <c:axId val="604854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45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passing algebra</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0.95166959578207377</c:v>
                </c:pt>
                <c:pt idx="1">
                  <c:v>0.67128191856452724</c:v>
                </c:pt>
              </c:numCache>
            </c:numRef>
          </c:val>
          <c:extLst>
            <c:ext xmlns:c16="http://schemas.microsoft.com/office/drawing/2014/chart" uri="{C3380CC4-5D6E-409C-BE32-E72D297353CC}">
              <c16:uniqueId val="{00000000-C074-4941-A8A8-1E9F3E84C15A}"/>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0.98956083513318938</c:v>
                </c:pt>
                <c:pt idx="1">
                  <c:v>0.40988399961652766</c:v>
                </c:pt>
              </c:numCache>
            </c:numRef>
          </c:val>
          <c:extLst>
            <c:ext xmlns:c16="http://schemas.microsoft.com/office/drawing/2014/chart" uri="{C3380CC4-5D6E-409C-BE32-E72D297353CC}">
              <c16:uniqueId val="{00000001-C074-4941-A8A8-1E9F3E84C15A}"/>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0.99688958009331263</c:v>
                </c:pt>
                <c:pt idx="1">
                  <c:v>0.71286209631898045</c:v>
                </c:pt>
              </c:numCache>
            </c:numRef>
          </c:val>
          <c:extLst>
            <c:ext xmlns:c16="http://schemas.microsoft.com/office/drawing/2014/chart" uri="{C3380CC4-5D6E-409C-BE32-E72D297353CC}">
              <c16:uniqueId val="{00000002-C074-4941-A8A8-1E9F3E84C15A}"/>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1</c:v>
                </c:pt>
                <c:pt idx="1">
                  <c:v>0.61538557836755137</c:v>
                </c:pt>
              </c:numCache>
            </c:numRef>
          </c:val>
          <c:extLst>
            <c:ext xmlns:c16="http://schemas.microsoft.com/office/drawing/2014/chart" uri="{C3380CC4-5D6E-409C-BE32-E72D297353CC}">
              <c16:uniqueId val="{00000003-C074-4941-A8A8-1E9F3E84C15A}"/>
            </c:ext>
          </c:extLst>
        </c:ser>
        <c:dLbls>
          <c:dLblPos val="outEnd"/>
          <c:showLegendKey val="0"/>
          <c:showVal val="1"/>
          <c:showCatName val="0"/>
          <c:showSerName val="0"/>
          <c:showPercent val="0"/>
          <c:showBubbleSize val="0"/>
        </c:dLbls>
        <c:gapWidth val="219"/>
        <c:overlap val="-27"/>
        <c:axId val="1468240800"/>
        <c:axId val="1468227904"/>
      </c:barChart>
      <c:catAx>
        <c:axId val="146824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7904"/>
        <c:crosses val="autoZero"/>
        <c:auto val="1"/>
        <c:lblAlgn val="ctr"/>
        <c:lblOffset val="100"/>
        <c:noMultiLvlLbl val="0"/>
      </c:catAx>
      <c:valAx>
        <c:axId val="14682279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40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4</a:t>
            </a:r>
            <a:r>
              <a:rPr lang="en-US" altLang="zh-CN" sz="1200" b="0" i="0" u="none" strike="noStrike" baseline="30000" dirty="0">
                <a:effectLst/>
              </a:rPr>
              <a:t>th</a:t>
            </a:r>
            <a:r>
              <a:rPr lang="en-US" altLang="zh-CN" sz="1200" b="0" i="0" u="none" strike="noStrike" baseline="0" dirty="0">
                <a:effectLst/>
              </a:rPr>
              <a:t> grade Math Advanced</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2.0060422960725077E-2</c:v>
                </c:pt>
                <c:pt idx="1">
                  <c:v>2.181818181818182E-2</c:v>
                </c:pt>
              </c:numCache>
            </c:numRef>
          </c:val>
          <c:extLst>
            <c:ext xmlns:c16="http://schemas.microsoft.com/office/drawing/2014/chart" uri="{C3380CC4-5D6E-409C-BE32-E72D297353CC}">
              <c16:uniqueId val="{00000000-1B6E-4D38-A7B1-E4DEB74CDB2E}"/>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4.0030792917628948E-2</c:v>
                </c:pt>
                <c:pt idx="1">
                  <c:v>3.2352941176470591E-2</c:v>
                </c:pt>
              </c:numCache>
            </c:numRef>
          </c:val>
          <c:extLst>
            <c:ext xmlns:c16="http://schemas.microsoft.com/office/drawing/2014/chart" uri="{C3380CC4-5D6E-409C-BE32-E72D297353CC}">
              <c16:uniqueId val="{00000001-1B6E-4D38-A7B1-E4DEB74CDB2E}"/>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0.19992003198720512</c:v>
                </c:pt>
                <c:pt idx="1">
                  <c:v>0.13341568869672638</c:v>
                </c:pt>
              </c:numCache>
            </c:numRef>
          </c:val>
          <c:extLst>
            <c:ext xmlns:c16="http://schemas.microsoft.com/office/drawing/2014/chart" uri="{C3380CC4-5D6E-409C-BE32-E72D297353CC}">
              <c16:uniqueId val="{00000002-1B6E-4D38-A7B1-E4DEB74CDB2E}"/>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0.32011070110701106</c:v>
                </c:pt>
                <c:pt idx="1">
                  <c:v>0.29591836734693877</c:v>
                </c:pt>
              </c:numCache>
            </c:numRef>
          </c:val>
          <c:extLst>
            <c:ext xmlns:c16="http://schemas.microsoft.com/office/drawing/2014/chart" uri="{C3380CC4-5D6E-409C-BE32-E72D297353CC}">
              <c16:uniqueId val="{00000003-1B6E-4D38-A7B1-E4DEB74CDB2E}"/>
            </c:ext>
          </c:extLst>
        </c:ser>
        <c:dLbls>
          <c:dLblPos val="outEnd"/>
          <c:showLegendKey val="0"/>
          <c:showVal val="1"/>
          <c:showCatName val="0"/>
          <c:showSerName val="0"/>
          <c:showPercent val="0"/>
          <c:showBubbleSize val="0"/>
        </c:dLbls>
        <c:gapWidth val="219"/>
        <c:overlap val="-27"/>
        <c:axId val="1468217504"/>
        <c:axId val="1468227072"/>
      </c:barChart>
      <c:catAx>
        <c:axId val="1468217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7072"/>
        <c:crosses val="autoZero"/>
        <c:auto val="1"/>
        <c:lblAlgn val="ctr"/>
        <c:lblOffset val="100"/>
        <c:noMultiLvlLbl val="0"/>
      </c:catAx>
      <c:valAx>
        <c:axId val="14682270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17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Math Advanced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2.0051194539249147E-2</c:v>
                </c:pt>
                <c:pt idx="1">
                  <c:v>1.9080068143100513E-2</c:v>
                </c:pt>
              </c:numCache>
            </c:numRef>
          </c:val>
          <c:extLst>
            <c:ext xmlns:c16="http://schemas.microsoft.com/office/drawing/2014/chart" uri="{C3380CC4-5D6E-409C-BE32-E72D297353CC}">
              <c16:uniqueId val="{00000000-9107-4CC6-94D4-2DD94FAC354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0.06</c:v>
                </c:pt>
                <c:pt idx="1">
                  <c:v>3.0136986301369864E-2</c:v>
                </c:pt>
              </c:numCache>
            </c:numRef>
          </c:val>
          <c:extLst>
            <c:ext xmlns:c16="http://schemas.microsoft.com/office/drawing/2014/chart" uri="{C3380CC4-5D6E-409C-BE32-E72D297353CC}">
              <c16:uniqueId val="{00000001-9107-4CC6-94D4-2DD94FAC354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0.22018706157443491</c:v>
                </c:pt>
                <c:pt idx="1">
                  <c:v>0.13079932923420906</c:v>
                </c:pt>
              </c:numCache>
            </c:numRef>
          </c:val>
          <c:extLst>
            <c:ext xmlns:c16="http://schemas.microsoft.com/office/drawing/2014/chart" uri="{C3380CC4-5D6E-409C-BE32-E72D297353CC}">
              <c16:uniqueId val="{00000002-9107-4CC6-94D4-2DD94FAC354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0.37047898338220919</c:v>
                </c:pt>
                <c:pt idx="1">
                  <c:v>0.3251231527093596</c:v>
                </c:pt>
              </c:numCache>
            </c:numRef>
          </c:val>
          <c:extLst>
            <c:ext xmlns:c16="http://schemas.microsoft.com/office/drawing/2014/chart" uri="{C3380CC4-5D6E-409C-BE32-E72D297353CC}">
              <c16:uniqueId val="{00000003-9107-4CC6-94D4-2DD94FAC354B}"/>
            </c:ext>
          </c:extLst>
        </c:ser>
        <c:dLbls>
          <c:dLblPos val="outEnd"/>
          <c:showLegendKey val="0"/>
          <c:showVal val="1"/>
          <c:showCatName val="0"/>
          <c:showSerName val="0"/>
          <c:showPercent val="0"/>
          <c:showBubbleSize val="0"/>
        </c:dLbls>
        <c:gapWidth val="219"/>
        <c:overlap val="-27"/>
        <c:axId val="1430788640"/>
        <c:axId val="1430791552"/>
      </c:barChart>
      <c:catAx>
        <c:axId val="143078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91552"/>
        <c:crosses val="autoZero"/>
        <c:auto val="1"/>
        <c:lblAlgn val="ctr"/>
        <c:lblOffset val="100"/>
        <c:noMultiLvlLbl val="0"/>
      </c:catAx>
      <c:valAx>
        <c:axId val="14307915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88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CPS K-8 STEM Magnet School Enrollment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0.13249561965532572</c:v>
                </c:pt>
              </c:numCache>
            </c:numRef>
          </c:val>
          <c:extLst>
            <c:ext xmlns:c16="http://schemas.microsoft.com/office/drawing/2014/chart" uri="{C3380CC4-5D6E-409C-BE32-E72D297353CC}">
              <c16:uniqueId val="{00000000-13E2-4872-AFAE-4035B1B8FD65}"/>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7.8687805947249209E-2</c:v>
                </c:pt>
              </c:numCache>
            </c:numRef>
          </c:val>
          <c:extLst>
            <c:ext xmlns:c16="http://schemas.microsoft.com/office/drawing/2014/chart" uri="{C3380CC4-5D6E-409C-BE32-E72D297353CC}">
              <c16:uniqueId val="{00000001-13E2-4872-AFAE-4035B1B8FD65}"/>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5.5288963071145419E-2</c:v>
                </c:pt>
              </c:numCache>
            </c:numRef>
          </c:val>
          <c:extLst>
            <c:ext xmlns:c16="http://schemas.microsoft.com/office/drawing/2014/chart" uri="{C3380CC4-5D6E-409C-BE32-E72D297353CC}">
              <c16:uniqueId val="{00000002-13E2-4872-AFAE-4035B1B8FD65}"/>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0.14401191235907254</c:v>
                </c:pt>
              </c:numCache>
            </c:numRef>
          </c:val>
          <c:extLst>
            <c:ext xmlns:c16="http://schemas.microsoft.com/office/drawing/2014/chart" uri="{C3380CC4-5D6E-409C-BE32-E72D297353CC}">
              <c16:uniqueId val="{00000006-13E2-4872-AFAE-4035B1B8FD65}"/>
            </c:ext>
          </c:extLst>
        </c:ser>
        <c:dLbls>
          <c:dLblPos val="outEnd"/>
          <c:showLegendKey val="0"/>
          <c:showVal val="1"/>
          <c:showCatName val="0"/>
          <c:showSerName val="0"/>
          <c:showPercent val="0"/>
          <c:showBubbleSize val="0"/>
        </c:dLbls>
        <c:gapWidth val="219"/>
        <c:overlap val="-27"/>
        <c:axId val="1430801952"/>
        <c:axId val="1430789056"/>
      </c:barChart>
      <c:catAx>
        <c:axId val="1430801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89056"/>
        <c:crosses val="autoZero"/>
        <c:auto val="1"/>
        <c:lblAlgn val="ctr"/>
        <c:lblOffset val="100"/>
        <c:noMultiLvlLbl val="0"/>
      </c:catAx>
      <c:valAx>
        <c:axId val="143078905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01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sv-SE" altLang="zh-CN" sz="1200" b="0" i="0" u="none" strike="noStrike" baseline="0" dirty="0">
                <a:effectLst/>
              </a:rPr>
              <a:t>8</a:t>
            </a:r>
            <a:r>
              <a:rPr lang="sv-SE" altLang="zh-CN" sz="1200" b="0" i="0" u="none" strike="noStrike" baseline="30000" dirty="0">
                <a:effectLst/>
              </a:rPr>
              <a:t>th</a:t>
            </a:r>
            <a:r>
              <a:rPr lang="sv-SE" altLang="zh-CN" sz="1200" b="0" i="0" u="none" strike="noStrike" baseline="0" dirty="0">
                <a:effectLst/>
              </a:rPr>
              <a:t> grade algebra 1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0.12137372013651877</c:v>
                </c:pt>
                <c:pt idx="1">
                  <c:v>0.15798296422487224</c:v>
                </c:pt>
              </c:numCache>
            </c:numRef>
          </c:val>
          <c:extLst>
            <c:ext xmlns:c16="http://schemas.microsoft.com/office/drawing/2014/chart" uri="{C3380CC4-5D6E-409C-BE32-E72D297353CC}">
              <c16:uniqueId val="{00000000-7405-4D54-AA66-2873AEC7B48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0.22223999999999999</c:v>
                </c:pt>
                <c:pt idx="1">
                  <c:v>0.19052054794520548</c:v>
                </c:pt>
              </c:numCache>
            </c:numRef>
          </c:val>
          <c:extLst>
            <c:ext xmlns:c16="http://schemas.microsoft.com/office/drawing/2014/chart" uri="{C3380CC4-5D6E-409C-BE32-E72D297353CC}">
              <c16:uniqueId val="{00000001-7405-4D54-AA66-2873AEC7B48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0.50116913484021819</c:v>
                </c:pt>
                <c:pt idx="1">
                  <c:v>0.29807098937954163</c:v>
                </c:pt>
              </c:numCache>
            </c:numRef>
          </c:val>
          <c:extLst>
            <c:ext xmlns:c16="http://schemas.microsoft.com/office/drawing/2014/chart" uri="{C3380CC4-5D6E-409C-BE32-E72D297353CC}">
              <c16:uniqueId val="{00000002-7405-4D54-AA66-2873AEC7B48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0.53470185728250241</c:v>
                </c:pt>
                <c:pt idx="1">
                  <c:v>0.3934975369458128</c:v>
                </c:pt>
              </c:numCache>
            </c:numRef>
          </c:val>
          <c:extLst>
            <c:ext xmlns:c16="http://schemas.microsoft.com/office/drawing/2014/chart" uri="{C3380CC4-5D6E-409C-BE32-E72D297353CC}">
              <c16:uniqueId val="{00000003-7405-4D54-AA66-2873AEC7B484}"/>
            </c:ext>
          </c:extLst>
        </c:ser>
        <c:dLbls>
          <c:dLblPos val="outEnd"/>
          <c:showLegendKey val="0"/>
          <c:showVal val="1"/>
          <c:showCatName val="0"/>
          <c:showSerName val="0"/>
          <c:showPercent val="0"/>
          <c:showBubbleSize val="0"/>
        </c:dLbls>
        <c:gapWidth val="219"/>
        <c:overlap val="-27"/>
        <c:axId val="1468229984"/>
        <c:axId val="1468221248"/>
      </c:barChart>
      <c:catAx>
        <c:axId val="14682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1248"/>
        <c:crosses val="autoZero"/>
        <c:auto val="1"/>
        <c:lblAlgn val="ctr"/>
        <c:lblOffset val="100"/>
        <c:noMultiLvlLbl val="0"/>
      </c:catAx>
      <c:valAx>
        <c:axId val="14682212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9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Lack of Household Internet Access</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0.24100058341178698</c:v>
                </c:pt>
                <c:pt idx="1">
                  <c:v>7.4999999999999997E-2</c:v>
                </c:pt>
              </c:numCache>
            </c:numRef>
          </c:val>
          <c:extLst>
            <c:ext xmlns:c16="http://schemas.microsoft.com/office/drawing/2014/chart" uri="{C3380CC4-5D6E-409C-BE32-E72D297353CC}">
              <c16:uniqueId val="{00000000-50D1-4D21-977B-5E2033A5E9C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0.18699942412340584</c:v>
                </c:pt>
                <c:pt idx="1">
                  <c:v>6.9000000000000006E-2</c:v>
                </c:pt>
              </c:numCache>
            </c:numRef>
          </c:val>
          <c:extLst>
            <c:ext xmlns:c16="http://schemas.microsoft.com/office/drawing/2014/chart" uri="{C3380CC4-5D6E-409C-BE32-E72D297353CC}">
              <c16:uniqueId val="{00000001-50D1-4D21-977B-5E2033A5E9C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0.11800030025521693</c:v>
                </c:pt>
                <c:pt idx="1">
                  <c:v>3.2000000000000001E-2</c:v>
                </c:pt>
              </c:numCache>
            </c:numRef>
          </c:val>
          <c:extLst>
            <c:ext xmlns:c16="http://schemas.microsoft.com/office/drawing/2014/chart" uri="{C3380CC4-5D6E-409C-BE32-E72D297353CC}">
              <c16:uniqueId val="{00000002-50D1-4D21-977B-5E2033A5E9C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0.12700189899122952</c:v>
                </c:pt>
                <c:pt idx="1">
                  <c:v>1.4E-2</c:v>
                </c:pt>
              </c:numCache>
            </c:numRef>
          </c:val>
          <c:extLst>
            <c:ext xmlns:c16="http://schemas.microsoft.com/office/drawing/2014/chart" uri="{C3380CC4-5D6E-409C-BE32-E72D297353CC}">
              <c16:uniqueId val="{00000003-50D1-4D21-977B-5E2033A5E9C1}"/>
            </c:ext>
          </c:extLst>
        </c:ser>
        <c:dLbls>
          <c:dLblPos val="outEnd"/>
          <c:showLegendKey val="0"/>
          <c:showVal val="1"/>
          <c:showCatName val="0"/>
          <c:showSerName val="0"/>
          <c:showPercent val="0"/>
          <c:showBubbleSize val="0"/>
        </c:dLbls>
        <c:gapWidth val="219"/>
        <c:overlap val="-27"/>
        <c:axId val="1430793632"/>
        <c:axId val="1430811104"/>
      </c:barChart>
      <c:catAx>
        <c:axId val="1430793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1104"/>
        <c:crosses val="autoZero"/>
        <c:auto val="1"/>
        <c:lblAlgn val="ctr"/>
        <c:lblOffset val="100"/>
        <c:noMultiLvlLbl val="0"/>
      </c:catAx>
      <c:valAx>
        <c:axId val="14308111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93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HS SAT Math Proficiency and Above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manualLayout>
          <c:layoutTarget val="inner"/>
          <c:xMode val="edge"/>
          <c:yMode val="edge"/>
          <c:x val="8.5960224630629023E-2"/>
          <c:y val="8.6191368835458707E-2"/>
          <c:w val="0.89111275625344222"/>
          <c:h val="0.76479497808055286"/>
        </c:manualLayout>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0.11312101910828025</c:v>
                </c:pt>
                <c:pt idx="1">
                  <c:v>0.22999750673774444</c:v>
                </c:pt>
              </c:numCache>
            </c:numRef>
          </c:val>
          <c:extLst>
            <c:ext xmlns:c16="http://schemas.microsoft.com/office/drawing/2014/chart" uri="{C3380CC4-5D6E-409C-BE32-E72D297353CC}">
              <c16:uniqueId val="{00000000-3763-4ABE-B7B7-C4868838D95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0.19005079698721317</c:v>
                </c:pt>
                <c:pt idx="1">
                  <c:v>0.29999943325757877</c:v>
                </c:pt>
              </c:numCache>
            </c:numRef>
          </c:val>
          <c:extLst>
            <c:ext xmlns:c16="http://schemas.microsoft.com/office/drawing/2014/chart" uri="{C3380CC4-5D6E-409C-BE32-E72D297353CC}">
              <c16:uniqueId val="{00000001-3763-4ABE-B7B7-C4868838D95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0.63608428446005272</c:v>
                </c:pt>
                <c:pt idx="1">
                  <c:v>0.59000040913568508</c:v>
                </c:pt>
              </c:numCache>
            </c:numRef>
          </c:val>
          <c:extLst>
            <c:ext xmlns:c16="http://schemas.microsoft.com/office/drawing/2014/chart" uri="{C3380CC4-5D6E-409C-BE32-E72D297353CC}">
              <c16:uniqueId val="{00000002-3763-4ABE-B7B7-C4868838D95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0.52660550458715594</c:v>
                </c:pt>
                <c:pt idx="1">
                  <c:v>0.83000215300703317</c:v>
                </c:pt>
              </c:numCache>
            </c:numRef>
          </c:val>
          <c:extLst>
            <c:ext xmlns:c16="http://schemas.microsoft.com/office/drawing/2014/chart" uri="{C3380CC4-5D6E-409C-BE32-E72D297353CC}">
              <c16:uniqueId val="{00000003-3763-4ABE-B7B7-C4868838D954}"/>
            </c:ext>
          </c:extLst>
        </c:ser>
        <c:dLbls>
          <c:dLblPos val="outEnd"/>
          <c:showLegendKey val="0"/>
          <c:showVal val="1"/>
          <c:showCatName val="0"/>
          <c:showSerName val="0"/>
          <c:showPercent val="0"/>
          <c:showBubbleSize val="0"/>
        </c:dLbls>
        <c:gapWidth val="219"/>
        <c:overlap val="-27"/>
        <c:axId val="1430819840"/>
        <c:axId val="1430817344"/>
      </c:barChart>
      <c:catAx>
        <c:axId val="1430819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7344"/>
        <c:crosses val="autoZero"/>
        <c:auto val="1"/>
        <c:lblAlgn val="ctr"/>
        <c:lblOffset val="100"/>
        <c:noMultiLvlLbl val="0"/>
      </c:catAx>
      <c:valAx>
        <c:axId val="1430817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9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4AEAB-7AA8-4104-97D2-89D6EAA20643}" type="datetimeFigureOut">
              <a:rPr lang="zh-CN" altLang="en-US" smtClean="0"/>
              <a:t>2022/8/30</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A2085A-098C-444D-9DD8-A4BAF8271D63}" type="slidenum">
              <a:rPr lang="zh-CN" altLang="en-US" smtClean="0"/>
              <a:t>‹#›</a:t>
            </a:fld>
            <a:endParaRPr lang="zh-CN" altLang="en-US"/>
          </a:p>
        </p:txBody>
      </p:sp>
    </p:spTree>
    <p:extLst>
      <p:ext uri="{BB962C8B-B14F-4D97-AF65-F5344CB8AC3E}">
        <p14:creationId xmlns:p14="http://schemas.microsoft.com/office/powerpoint/2010/main" val="246230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1FA2085A-098C-444D-9DD8-A4BAF8271D63}" type="slidenum">
              <a:rPr lang="zh-CN" altLang="en-US" smtClean="0"/>
              <a:t>11</a:t>
            </a:fld>
            <a:endParaRPr lang="zh-CN" altLang="en-US"/>
          </a:p>
        </p:txBody>
      </p:sp>
    </p:spTree>
    <p:extLst>
      <p:ext uri="{BB962C8B-B14F-4D97-AF65-F5344CB8AC3E}">
        <p14:creationId xmlns:p14="http://schemas.microsoft.com/office/powerpoint/2010/main" val="2425494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0411-E0F1-4E98-96A2-B2D5432BDD84}"/>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23D5C5AF-BC18-4B73-B429-49BB7765E2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8BD277EA-938B-4FE6-85A3-649B5A50CDC7}"/>
              </a:ext>
            </a:extLst>
          </p:cNvPr>
          <p:cNvSpPr>
            <a:spLocks noGrp="1"/>
          </p:cNvSpPr>
          <p:nvPr>
            <p:ph type="dt" sz="half" idx="10"/>
          </p:nvPr>
        </p:nvSpPr>
        <p:spPr/>
        <p:txBody>
          <a:bodyPr/>
          <a:lstStyle/>
          <a:p>
            <a:fld id="{9F89E671-33B1-43C9-86CB-BB04ADBAB0E4}" type="datetimeFigureOut">
              <a:rPr lang="zh-CN" altLang="en-US" smtClean="0"/>
              <a:t>2022/8/30</a:t>
            </a:fld>
            <a:endParaRPr lang="zh-CN" altLang="en-US"/>
          </a:p>
        </p:txBody>
      </p:sp>
      <p:sp>
        <p:nvSpPr>
          <p:cNvPr id="5" name="Footer Placeholder 4">
            <a:extLst>
              <a:ext uri="{FF2B5EF4-FFF2-40B4-BE49-F238E27FC236}">
                <a16:creationId xmlns:a16="http://schemas.microsoft.com/office/drawing/2014/main" id="{86C5896A-92AF-4B6B-A5F2-6F63AB1BFD2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760A4DC-82B2-4CBF-94B3-185F022F282B}"/>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
        <p:nvSpPr>
          <p:cNvPr id="7" name="Rectangle 6">
            <a:extLst>
              <a:ext uri="{FF2B5EF4-FFF2-40B4-BE49-F238E27FC236}">
                <a16:creationId xmlns:a16="http://schemas.microsoft.com/office/drawing/2014/main" id="{1A031F7F-E5BD-4859-96D3-48859C77A674}"/>
              </a:ext>
            </a:extLst>
          </p:cNvPr>
          <p:cNvSpPr/>
          <p:nvPr userDrawn="1"/>
        </p:nvSpPr>
        <p:spPr>
          <a:xfrm>
            <a:off x="-4572000" y="-3695700"/>
            <a:ext cx="22174200" cy="14154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664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D32A1-CC95-46CB-B899-347D739EF1C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B20C850C-7709-4E7D-B370-015508CA20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964E966B-74CB-4C6C-85E4-68E9896FC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240C91C-308B-4324-8091-FF3888B6A657}"/>
              </a:ext>
            </a:extLst>
          </p:cNvPr>
          <p:cNvSpPr>
            <a:spLocks noGrp="1"/>
          </p:cNvSpPr>
          <p:nvPr>
            <p:ph type="dt" sz="half" idx="10"/>
          </p:nvPr>
        </p:nvSpPr>
        <p:spPr/>
        <p:txBody>
          <a:bodyPr/>
          <a:lstStyle/>
          <a:p>
            <a:fld id="{9F89E671-33B1-43C9-86CB-BB04ADBAB0E4}" type="datetimeFigureOut">
              <a:rPr lang="zh-CN" altLang="en-US" smtClean="0"/>
              <a:t>2022/8/30</a:t>
            </a:fld>
            <a:endParaRPr lang="zh-CN" altLang="en-US"/>
          </a:p>
        </p:txBody>
      </p:sp>
      <p:sp>
        <p:nvSpPr>
          <p:cNvPr id="6" name="Footer Placeholder 5">
            <a:extLst>
              <a:ext uri="{FF2B5EF4-FFF2-40B4-BE49-F238E27FC236}">
                <a16:creationId xmlns:a16="http://schemas.microsoft.com/office/drawing/2014/main" id="{0E41BF20-2E60-48AB-AA29-35590EA2EA7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1F91B17-80EA-4DAA-8A1D-83949E7C6E0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407358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1B91-BA38-4A06-BF01-66160A479B59}"/>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0C2F7912-545B-4DA8-806B-0C5653D5EB93}"/>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8F42B03-6C6D-4BA2-93F1-18C267096ADA}"/>
              </a:ext>
            </a:extLst>
          </p:cNvPr>
          <p:cNvSpPr>
            <a:spLocks noGrp="1"/>
          </p:cNvSpPr>
          <p:nvPr>
            <p:ph type="dt" sz="half" idx="10"/>
          </p:nvPr>
        </p:nvSpPr>
        <p:spPr/>
        <p:txBody>
          <a:bodyPr/>
          <a:lstStyle/>
          <a:p>
            <a:fld id="{9F89E671-33B1-43C9-86CB-BB04ADBAB0E4}" type="datetimeFigureOut">
              <a:rPr lang="zh-CN" altLang="en-US" smtClean="0"/>
              <a:t>2022/8/30</a:t>
            </a:fld>
            <a:endParaRPr lang="zh-CN" altLang="en-US"/>
          </a:p>
        </p:txBody>
      </p:sp>
      <p:sp>
        <p:nvSpPr>
          <p:cNvPr id="5" name="Footer Placeholder 4">
            <a:extLst>
              <a:ext uri="{FF2B5EF4-FFF2-40B4-BE49-F238E27FC236}">
                <a16:creationId xmlns:a16="http://schemas.microsoft.com/office/drawing/2014/main" id="{B77E2454-88E9-4C94-90DF-6112B8061DD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E2F6566-0240-4BA0-AF32-F2273C15C181}"/>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787267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239408-AF90-4B98-A026-07DB028EF46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A23515D8-3D18-4CC3-8D8B-7C6E46DA2672}"/>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2AD7DB2-B981-4F76-A1F4-1C93F973AFBB}"/>
              </a:ext>
            </a:extLst>
          </p:cNvPr>
          <p:cNvSpPr>
            <a:spLocks noGrp="1"/>
          </p:cNvSpPr>
          <p:nvPr>
            <p:ph type="dt" sz="half" idx="10"/>
          </p:nvPr>
        </p:nvSpPr>
        <p:spPr/>
        <p:txBody>
          <a:bodyPr/>
          <a:lstStyle/>
          <a:p>
            <a:fld id="{9F89E671-33B1-43C9-86CB-BB04ADBAB0E4}" type="datetimeFigureOut">
              <a:rPr lang="zh-CN" altLang="en-US" smtClean="0"/>
              <a:t>2022/8/30</a:t>
            </a:fld>
            <a:endParaRPr lang="zh-CN" altLang="en-US"/>
          </a:p>
        </p:txBody>
      </p:sp>
      <p:sp>
        <p:nvSpPr>
          <p:cNvPr id="5" name="Footer Placeholder 4">
            <a:extLst>
              <a:ext uri="{FF2B5EF4-FFF2-40B4-BE49-F238E27FC236}">
                <a16:creationId xmlns:a16="http://schemas.microsoft.com/office/drawing/2014/main" id="{7DF9E167-70F3-444D-90E1-52C7445D294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067276E-9486-48D1-9B84-8B63C3F7EB99}"/>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2640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29D79B-81E6-2454-4F4F-2F5957D71956}"/>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159039C2-B371-4119-DC4D-049461EE628A}"/>
              </a:ext>
            </a:extLst>
          </p:cNvPr>
          <p:cNvSpPr/>
          <p:nvPr userDrawn="1"/>
        </p:nvSpPr>
        <p:spPr>
          <a:xfrm>
            <a:off x="5124450" y="2190750"/>
            <a:ext cx="6111875" cy="42218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98517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56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44FA-9009-43A8-82A6-BE18673CE6D6}"/>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CB85BA5-9412-4E33-BAE8-ADED3A5538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5D19E9FB-F3DD-4B5A-8168-1DB38EDD2309}"/>
              </a:ext>
            </a:extLst>
          </p:cNvPr>
          <p:cNvSpPr>
            <a:spLocks noGrp="1"/>
          </p:cNvSpPr>
          <p:nvPr>
            <p:ph type="dt" sz="half" idx="10"/>
          </p:nvPr>
        </p:nvSpPr>
        <p:spPr/>
        <p:txBody>
          <a:bodyPr/>
          <a:lstStyle/>
          <a:p>
            <a:fld id="{9F89E671-33B1-43C9-86CB-BB04ADBAB0E4}" type="datetimeFigureOut">
              <a:rPr lang="zh-CN" altLang="en-US" smtClean="0"/>
              <a:t>2022/8/30</a:t>
            </a:fld>
            <a:endParaRPr lang="zh-CN" altLang="en-US"/>
          </a:p>
        </p:txBody>
      </p:sp>
      <p:sp>
        <p:nvSpPr>
          <p:cNvPr id="5" name="Footer Placeholder 4">
            <a:extLst>
              <a:ext uri="{FF2B5EF4-FFF2-40B4-BE49-F238E27FC236}">
                <a16:creationId xmlns:a16="http://schemas.microsoft.com/office/drawing/2014/main" id="{72450649-8E38-4CC9-B922-E0A9FD7F1C8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EA45A50-B3FE-446A-9C2E-B402C5C46A67}"/>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119799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6FC5-0BFD-4FC2-9064-88EC3FC59EA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6F12B7A-9EFF-428F-BBAA-7BDA10227FA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4DCDF7A7-C5DF-4797-8049-1AF949B7FB5A}"/>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053E2248-C33D-4A08-A924-901CAD0D4FF4}"/>
              </a:ext>
            </a:extLst>
          </p:cNvPr>
          <p:cNvSpPr>
            <a:spLocks noGrp="1"/>
          </p:cNvSpPr>
          <p:nvPr>
            <p:ph type="dt" sz="half" idx="10"/>
          </p:nvPr>
        </p:nvSpPr>
        <p:spPr/>
        <p:txBody>
          <a:bodyPr/>
          <a:lstStyle/>
          <a:p>
            <a:fld id="{9F89E671-33B1-43C9-86CB-BB04ADBAB0E4}" type="datetimeFigureOut">
              <a:rPr lang="zh-CN" altLang="en-US" smtClean="0"/>
              <a:t>2022/8/30</a:t>
            </a:fld>
            <a:endParaRPr lang="zh-CN" altLang="en-US"/>
          </a:p>
        </p:txBody>
      </p:sp>
      <p:sp>
        <p:nvSpPr>
          <p:cNvPr id="6" name="Footer Placeholder 5">
            <a:extLst>
              <a:ext uri="{FF2B5EF4-FFF2-40B4-BE49-F238E27FC236}">
                <a16:creationId xmlns:a16="http://schemas.microsoft.com/office/drawing/2014/main" id="{DD14124E-52C2-4104-AB44-006F1A8F165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EA48B29-6F5D-454C-BBFD-A9ED1AA113C4}"/>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1284922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640A-D099-41C2-8B54-74565A235388}"/>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729F540-024F-4512-A248-C7217E6389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AE1AB620-3736-4599-83A1-9B38B436B22D}"/>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0B477904-DD34-43CD-8D5B-3610C5ABCA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15BF10F4-AC19-4761-A019-77264C16E9EF}"/>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74E44C08-769F-4F9F-A172-D13ADAB2E8FE}"/>
              </a:ext>
            </a:extLst>
          </p:cNvPr>
          <p:cNvSpPr>
            <a:spLocks noGrp="1"/>
          </p:cNvSpPr>
          <p:nvPr>
            <p:ph type="dt" sz="half" idx="10"/>
          </p:nvPr>
        </p:nvSpPr>
        <p:spPr/>
        <p:txBody>
          <a:bodyPr/>
          <a:lstStyle/>
          <a:p>
            <a:fld id="{9F89E671-33B1-43C9-86CB-BB04ADBAB0E4}" type="datetimeFigureOut">
              <a:rPr lang="zh-CN" altLang="en-US" smtClean="0"/>
              <a:t>2022/8/30</a:t>
            </a:fld>
            <a:endParaRPr lang="zh-CN" altLang="en-US"/>
          </a:p>
        </p:txBody>
      </p:sp>
      <p:sp>
        <p:nvSpPr>
          <p:cNvPr id="8" name="Footer Placeholder 7">
            <a:extLst>
              <a:ext uri="{FF2B5EF4-FFF2-40B4-BE49-F238E27FC236}">
                <a16:creationId xmlns:a16="http://schemas.microsoft.com/office/drawing/2014/main" id="{9E1277A7-AEBB-48F1-AF7B-1188267CBB50}"/>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02678C5-8064-4675-9A41-5FAA61C1D8F7}"/>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076171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0DE6-EB09-48E6-8E3B-909D257E07F6}"/>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5223518C-5086-49BE-8155-EF0E163102EC}"/>
              </a:ext>
            </a:extLst>
          </p:cNvPr>
          <p:cNvSpPr>
            <a:spLocks noGrp="1"/>
          </p:cNvSpPr>
          <p:nvPr>
            <p:ph type="dt" sz="half" idx="10"/>
          </p:nvPr>
        </p:nvSpPr>
        <p:spPr/>
        <p:txBody>
          <a:bodyPr/>
          <a:lstStyle/>
          <a:p>
            <a:fld id="{9F89E671-33B1-43C9-86CB-BB04ADBAB0E4}" type="datetimeFigureOut">
              <a:rPr lang="zh-CN" altLang="en-US" smtClean="0"/>
              <a:t>2022/8/30</a:t>
            </a:fld>
            <a:endParaRPr lang="zh-CN" altLang="en-US"/>
          </a:p>
        </p:txBody>
      </p:sp>
      <p:sp>
        <p:nvSpPr>
          <p:cNvPr id="4" name="Footer Placeholder 3">
            <a:extLst>
              <a:ext uri="{FF2B5EF4-FFF2-40B4-BE49-F238E27FC236}">
                <a16:creationId xmlns:a16="http://schemas.microsoft.com/office/drawing/2014/main" id="{C133D9C3-BCBE-4238-B755-97C8DFA885DC}"/>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7EF9A52-C435-4BE2-B3A4-C7DBAED75A1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423601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043C1D-ACC2-4879-B1C7-085284D17180}"/>
              </a:ext>
            </a:extLst>
          </p:cNvPr>
          <p:cNvSpPr>
            <a:spLocks noGrp="1"/>
          </p:cNvSpPr>
          <p:nvPr>
            <p:ph type="dt" sz="half" idx="10"/>
          </p:nvPr>
        </p:nvSpPr>
        <p:spPr/>
        <p:txBody>
          <a:bodyPr/>
          <a:lstStyle/>
          <a:p>
            <a:fld id="{9F89E671-33B1-43C9-86CB-BB04ADBAB0E4}" type="datetimeFigureOut">
              <a:rPr lang="zh-CN" altLang="en-US" smtClean="0"/>
              <a:t>2022/8/30</a:t>
            </a:fld>
            <a:endParaRPr lang="zh-CN" altLang="en-US"/>
          </a:p>
        </p:txBody>
      </p:sp>
      <p:sp>
        <p:nvSpPr>
          <p:cNvPr id="3" name="Footer Placeholder 2">
            <a:extLst>
              <a:ext uri="{FF2B5EF4-FFF2-40B4-BE49-F238E27FC236}">
                <a16:creationId xmlns:a16="http://schemas.microsoft.com/office/drawing/2014/main" id="{591F1B02-549E-4D2B-BE40-7C694DB74F0E}"/>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E03432B3-021E-4439-AAE5-223FC80419FB}"/>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
        <p:nvSpPr>
          <p:cNvPr id="6" name="Rectangle 5">
            <a:extLst>
              <a:ext uri="{FF2B5EF4-FFF2-40B4-BE49-F238E27FC236}">
                <a16:creationId xmlns:a16="http://schemas.microsoft.com/office/drawing/2014/main" id="{6C4777F7-5CE6-43C3-A3A6-D73BC97CCFE0}"/>
              </a:ext>
            </a:extLst>
          </p:cNvPr>
          <p:cNvSpPr/>
          <p:nvPr userDrawn="1"/>
        </p:nvSpPr>
        <p:spPr>
          <a:xfrm>
            <a:off x="0" y="0"/>
            <a:ext cx="12192000" cy="6858000"/>
          </a:xfrm>
          <a:prstGeom prst="rect">
            <a:avLst/>
          </a:prstGeom>
          <a:solidFill>
            <a:srgbClr val="FAFAF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02161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0B019-44B9-4165-9208-FD5707696A64}"/>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0892CD7-BEBC-4FE9-A60E-1FA3BAABF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C97FA3F7-983C-4880-B703-218C7AABA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14709D2-CD23-460D-91B0-4FF37A014606}"/>
              </a:ext>
            </a:extLst>
          </p:cNvPr>
          <p:cNvSpPr>
            <a:spLocks noGrp="1"/>
          </p:cNvSpPr>
          <p:nvPr>
            <p:ph type="dt" sz="half" idx="10"/>
          </p:nvPr>
        </p:nvSpPr>
        <p:spPr/>
        <p:txBody>
          <a:bodyPr/>
          <a:lstStyle/>
          <a:p>
            <a:fld id="{9F89E671-33B1-43C9-86CB-BB04ADBAB0E4}" type="datetimeFigureOut">
              <a:rPr lang="zh-CN" altLang="en-US" smtClean="0"/>
              <a:t>2022/8/30</a:t>
            </a:fld>
            <a:endParaRPr lang="zh-CN" altLang="en-US"/>
          </a:p>
        </p:txBody>
      </p:sp>
      <p:sp>
        <p:nvSpPr>
          <p:cNvPr id="6" name="Footer Placeholder 5">
            <a:extLst>
              <a:ext uri="{FF2B5EF4-FFF2-40B4-BE49-F238E27FC236}">
                <a16:creationId xmlns:a16="http://schemas.microsoft.com/office/drawing/2014/main" id="{A2A28C6E-CAC1-479A-ADAF-F434A5EFBFE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CCD3F21-4A37-45E9-8FCB-24D5CB6C86E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02710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8CF242-6905-44D8-B610-07BB92A0C0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2DB1C9D-7339-4B35-A469-256B5642E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E8CB686-B8E0-415A-A40F-2CE8584CA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9E671-33B1-43C9-86CB-BB04ADBAB0E4}" type="datetimeFigureOut">
              <a:rPr lang="zh-CN" altLang="en-US" smtClean="0"/>
              <a:t>2022/8/30</a:t>
            </a:fld>
            <a:endParaRPr lang="zh-CN" altLang="en-US"/>
          </a:p>
        </p:txBody>
      </p:sp>
      <p:sp>
        <p:nvSpPr>
          <p:cNvPr id="5" name="Footer Placeholder 4">
            <a:extLst>
              <a:ext uri="{FF2B5EF4-FFF2-40B4-BE49-F238E27FC236}">
                <a16:creationId xmlns:a16="http://schemas.microsoft.com/office/drawing/2014/main" id="{480D1933-A79B-4383-903B-F8DE475F06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554F712B-4B5B-4531-9197-BC48647E4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1191295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90525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PLOTS AND CHATS</a:t>
            </a:r>
          </a:p>
          <a:p>
            <a:endParaRPr lang="en-US" altLang="zh-CN" sz="2900" dirty="0">
              <a:solidFill>
                <a:schemeClr val="tx2"/>
              </a:solidFill>
              <a:latin typeface="Times LT Std" panose="02020603050405020304" pitchFamily="18" charset="0"/>
            </a:endParaRPr>
          </a:p>
          <a:p>
            <a:r>
              <a:rPr lang="en-US" altLang="zh-CN" sz="2900" dirty="0">
                <a:solidFill>
                  <a:schemeClr val="tx2"/>
                </a:solidFill>
                <a:latin typeface="Times LT Std" panose="02020603050405020304" pitchFamily="18" charset="0"/>
              </a:rPr>
              <a:t>DEI Dashboard</a:t>
            </a:r>
          </a:p>
          <a:p>
            <a:r>
              <a:rPr lang="en-US" altLang="zh-CN" sz="2900" dirty="0">
                <a:solidFill>
                  <a:schemeClr val="tx2"/>
                </a:solidFill>
                <a:latin typeface="Times LT Std" panose="02020603050405020304" pitchFamily="18" charset="0"/>
              </a:rPr>
              <a:t>Mark Zhang</a:t>
            </a:r>
          </a:p>
        </p:txBody>
      </p:sp>
    </p:spTree>
    <p:extLst>
      <p:ext uri="{BB962C8B-B14F-4D97-AF65-F5344CB8AC3E}">
        <p14:creationId xmlns:p14="http://schemas.microsoft.com/office/powerpoint/2010/main" val="1113780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Chart 3">
            <a:extLst>
              <a:ext uri="{FF2B5EF4-FFF2-40B4-BE49-F238E27FC236}">
                <a16:creationId xmlns:a16="http://schemas.microsoft.com/office/drawing/2014/main" id="{E7795A0D-755D-BA7D-0845-A51D1B6D7167}"/>
              </a:ext>
            </a:extLst>
          </p:cNvPr>
          <p:cNvGraphicFramePr/>
          <p:nvPr>
            <p:extLst>
              <p:ext uri="{D42A27DB-BD31-4B8C-83A1-F6EECF244321}">
                <p14:modId xmlns:p14="http://schemas.microsoft.com/office/powerpoint/2010/main" val="180275019"/>
              </p:ext>
            </p:extLst>
          </p:nvPr>
        </p:nvGraphicFramePr>
        <p:xfrm>
          <a:off x="5125728" y="2190749"/>
          <a:ext cx="6123297" cy="4200526"/>
        </p:xfrm>
        <a:graphic>
          <a:graphicData uri="http://schemas.openxmlformats.org/drawingml/2006/chart">
            <c:chart xmlns:c="http://schemas.openxmlformats.org/drawingml/2006/chart" xmlns:r="http://schemas.openxmlformats.org/officeDocument/2006/relationships" r:id="rId2"/>
          </a:graphicData>
        </a:graphic>
      </p:graphicFrame>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t>
            </a:r>
            <a:r>
              <a:rPr lang="sv-SE"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8</a:t>
            </a:r>
            <a:r>
              <a:rPr lang="sv-SE"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sv-SE"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algebra 1 enrollment</a:t>
            </a:r>
            <a:endPar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endParaRPr>
          </a:p>
          <a:p>
            <a:r>
              <a:rPr lang="en-US" altLang="zh-CN" dirty="0">
                <a:solidFill>
                  <a:srgbClr val="4A4A4A"/>
                </a:solidFill>
                <a:latin typeface="ITC Officina Sans Std Book" panose="020B0506040203020204" pitchFamily="34" charset="0"/>
              </a:rPr>
              <a:t>The proportion of CPS 8th graders enrolled into algebra 1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enroll algebra CHI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enroll algebra US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p>
          <a:p>
            <a:endParaRPr lang="zh-CN" altLang="en-US" dirty="0">
              <a:solidFill>
                <a:srgbClr val="4A4A4A"/>
              </a:solidFill>
              <a:latin typeface="ITC Officina Sans Std Book" panose="020B0506040203020204" pitchFamily="34" charset="0"/>
            </a:endParaRPr>
          </a:p>
        </p:txBody>
      </p:sp>
      <p:sp>
        <p:nvSpPr>
          <p:cNvPr id="6" name="TextBox 5">
            <a:extLst>
              <a:ext uri="{FF2B5EF4-FFF2-40B4-BE49-F238E27FC236}">
                <a16:creationId xmlns:a16="http://schemas.microsoft.com/office/drawing/2014/main" id="{1F33623B-1500-CB7E-F3A6-B2E4C74F68B1}"/>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algebra enrollment rate of Asians and white students is significantly higher than that of Hispanic and Black students. 2.4 times higher than Hispanics, and 4.4 times higher than black.</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Significant gap between H/B and W/A. The algebra 1 class enrollment rates for White and Asian in CPS are 14-20% higher than the national average, however, that of Hispanics and Black students is 2% higher and 3% lower than the national average.</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relation to the national average algebra enrollment rate, White and Asian students are outperforming, while black students are outperformed.</a:t>
            </a:r>
          </a:p>
        </p:txBody>
      </p:sp>
    </p:spTree>
    <p:extLst>
      <p:ext uri="{BB962C8B-B14F-4D97-AF65-F5344CB8AC3E}">
        <p14:creationId xmlns:p14="http://schemas.microsoft.com/office/powerpoint/2010/main" val="1337442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Lack of Household Internet Access</a:t>
            </a:r>
          </a:p>
          <a:p>
            <a:r>
              <a:rPr lang="en-US" altLang="zh-CN" dirty="0">
                <a:solidFill>
                  <a:srgbClr val="4A4A4A"/>
                </a:solidFill>
                <a:latin typeface="ITC Officina Sans Std Book" panose="020B0506040203020204" pitchFamily="34" charset="0"/>
              </a:rPr>
              <a:t>The proportion of young residents lacking household internet access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Age 5-17 no internet CHI / Total population of 5-17 CHI</a:t>
            </a:r>
          </a:p>
          <a:p>
            <a:r>
              <a:rPr lang="en-US" altLang="zh-CN" sz="1800" dirty="0">
                <a:solidFill>
                  <a:srgbClr val="4A4A4A"/>
                </a:solidFill>
                <a:latin typeface="ITC Officina Sans Std Book" panose="020B0506040203020204" pitchFamily="34" charset="0"/>
              </a:rPr>
              <a:t>Vs. Age 5-17 no internet US / Total population of 5-17 US</a:t>
            </a:r>
          </a:p>
        </p:txBody>
      </p:sp>
      <p:graphicFrame>
        <p:nvGraphicFramePr>
          <p:cNvPr id="4" name="Chart 3">
            <a:extLst>
              <a:ext uri="{FF2B5EF4-FFF2-40B4-BE49-F238E27FC236}">
                <a16:creationId xmlns:a16="http://schemas.microsoft.com/office/drawing/2014/main" id="{AC8512C3-53CD-12F4-7211-8271ECA6CE2F}"/>
              </a:ext>
            </a:extLst>
          </p:cNvPr>
          <p:cNvGraphicFramePr/>
          <p:nvPr>
            <p:extLst>
              <p:ext uri="{D42A27DB-BD31-4B8C-83A1-F6EECF244321}">
                <p14:modId xmlns:p14="http://schemas.microsoft.com/office/powerpoint/2010/main" val="1696879444"/>
              </p:ext>
            </p:extLst>
          </p:nvPr>
        </p:nvGraphicFramePr>
        <p:xfrm>
          <a:off x="5132741" y="2188256"/>
          <a:ext cx="6106759" cy="418396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A02F439C-C13C-5B91-CD36-2078B758FA64}"/>
              </a:ext>
            </a:extLst>
          </p:cNvPr>
          <p:cNvSpPr txBox="1"/>
          <p:nvPr/>
        </p:nvSpPr>
        <p:spPr>
          <a:xfrm>
            <a:off x="581025" y="2190749"/>
            <a:ext cx="3714750" cy="415498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Chicago, almost 2 out of 10 black and Hispanic populations aged from 5 to 17 don’t have household internet access, in comparison with 1 out of 10 white and Asian populations don’t have household internet access.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Overall, the younger population in Chicago has a significantly lower (11.3% to 17.3%) household Internet access rate in comparison with the national average across all ethnic groups.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black children and teenagers who do not have household internet access is 9 times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Hispanic children and teenagers who do not have household internet access is 2.7 times higher than the national average</a:t>
            </a:r>
          </a:p>
        </p:txBody>
      </p:sp>
    </p:spTree>
    <p:extLst>
      <p:ext uri="{BB962C8B-B14F-4D97-AF65-F5344CB8AC3E}">
        <p14:creationId xmlns:p14="http://schemas.microsoft.com/office/powerpoint/2010/main" val="1533251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High School</a:t>
            </a:r>
          </a:p>
        </p:txBody>
      </p:sp>
    </p:spTree>
    <p:extLst>
      <p:ext uri="{BB962C8B-B14F-4D97-AF65-F5344CB8AC3E}">
        <p14:creationId xmlns:p14="http://schemas.microsoft.com/office/powerpoint/2010/main" val="2280998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HS SAT Math Proficiency and Above </a:t>
            </a:r>
          </a:p>
          <a:p>
            <a:r>
              <a:rPr lang="en-US" altLang="zh-CN" dirty="0">
                <a:solidFill>
                  <a:srgbClr val="4A4A4A"/>
                </a:solidFill>
                <a:latin typeface="ITC Officina Sans Std Book" panose="020B0506040203020204" pitchFamily="34" charset="0"/>
              </a:rPr>
              <a:t>The proportion of CPS SAT takers at or above math standards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SAT math meet and above/ SAT takers CHI</a:t>
            </a:r>
          </a:p>
          <a:p>
            <a:r>
              <a:rPr lang="en-US" altLang="zh-CN" sz="1800" dirty="0">
                <a:solidFill>
                  <a:srgbClr val="4A4A4A"/>
                </a:solidFill>
                <a:latin typeface="ITC Officina Sans Std Book" panose="020B0506040203020204" pitchFamily="34" charset="0"/>
              </a:rPr>
              <a:t>Vs. SAT math meet and above/ SAT takers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D6BB894-869A-0227-6A65-8B1C0A550553}"/>
              </a:ext>
            </a:extLst>
          </p:cNvPr>
          <p:cNvGraphicFramePr/>
          <p:nvPr>
            <p:extLst>
              <p:ext uri="{D42A27DB-BD31-4B8C-83A1-F6EECF244321}">
                <p14:modId xmlns:p14="http://schemas.microsoft.com/office/powerpoint/2010/main" val="1638618681"/>
              </p:ext>
            </p:extLst>
          </p:nvPr>
        </p:nvGraphicFramePr>
        <p:xfrm>
          <a:off x="5140592" y="2197245"/>
          <a:ext cx="6089383" cy="420355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5F80CCD0-ED5E-CFA8-9CA4-9DB7FD443017}"/>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White and Asian students who meet sat math benchmark is 2.7 - 5.6 times higher than that of Hispanic and Black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Only the White population in CPS high school perform slightly above the national average. Asian, Hispanic, and black students in CPS high school have the SAT math benchmark meeting rate 11% - 30% lower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Black and Hispanic students in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perform poorly in math related to Black and Hispanic on the national average.  </a:t>
            </a:r>
          </a:p>
        </p:txBody>
      </p:sp>
    </p:spTree>
    <p:extLst>
      <p:ext uri="{BB962C8B-B14F-4D97-AF65-F5344CB8AC3E}">
        <p14:creationId xmlns:p14="http://schemas.microsoft.com/office/powerpoint/2010/main" val="3636650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677108"/>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AP CS scoring 3 or higher</a:t>
            </a:r>
          </a:p>
          <a:p>
            <a:r>
              <a:rPr lang="en-US" altLang="zh-CN" dirty="0">
                <a:solidFill>
                  <a:srgbClr val="4A4A4A"/>
                </a:solidFill>
                <a:latin typeface="ITC Officina Sans Std Book" panose="020B0506040203020204" pitchFamily="34" charset="0"/>
              </a:rPr>
              <a:t>The proportion of CPS AP CS students scoring a 3 or higher by race/ethnicity</a:t>
            </a:r>
            <a:endParaRPr lang="zh-CN" altLang="en-US" dirty="0">
              <a:solidFill>
                <a:srgbClr val="4A4A4A"/>
              </a:solidFill>
              <a:latin typeface="ITC Officina Sans Std Book" panose="020B0506040203020204" pitchFamily="34" charset="0"/>
            </a:endParaRPr>
          </a:p>
        </p:txBody>
      </p:sp>
      <p:sp>
        <p:nvSpPr>
          <p:cNvPr id="12" name="TextBox 11">
            <a:extLst>
              <a:ext uri="{FF2B5EF4-FFF2-40B4-BE49-F238E27FC236}">
                <a16:creationId xmlns:a16="http://schemas.microsoft.com/office/drawing/2014/main" id="{9C6672FC-7502-04F6-E4D2-9B68357344AE}"/>
              </a:ext>
            </a:extLst>
          </p:cNvPr>
          <p:cNvSpPr txBox="1"/>
          <p:nvPr/>
        </p:nvSpPr>
        <p:spPr>
          <a:xfrm>
            <a:off x="510556" y="2967335"/>
            <a:ext cx="4785344" cy="646331"/>
          </a:xfrm>
          <a:prstGeom prst="rect">
            <a:avLst/>
          </a:prstGeom>
          <a:noFill/>
        </p:spPr>
        <p:txBody>
          <a:bodyPr wrap="square" rtlCol="0">
            <a:spAutoFit/>
          </a:bodyPr>
          <a:lstStyle/>
          <a:p>
            <a:r>
              <a:rPr lang="en-US" altLang="zh-CN" sz="1200" dirty="0">
                <a:solidFill>
                  <a:srgbClr val="4A4A4A"/>
                </a:solidFill>
                <a:latin typeface="ITC Officina Sans Std Book" panose="020B0506040203020204" pitchFamily="34" charset="0"/>
              </a:rPr>
              <a:t>AP CS scoring 3 or higher CHI / Total AP CS students CHI</a:t>
            </a:r>
          </a:p>
          <a:p>
            <a:r>
              <a:rPr lang="en-US" altLang="zh-CN" sz="1200" dirty="0">
                <a:solidFill>
                  <a:srgbClr val="4A4A4A"/>
                </a:solidFill>
                <a:latin typeface="ITC Officina Sans Std Book" panose="020B0506040203020204" pitchFamily="34" charset="0"/>
              </a:rPr>
              <a:t>Vs. </a:t>
            </a:r>
          </a:p>
          <a:p>
            <a:r>
              <a:rPr lang="en-US" altLang="zh-CN" sz="1200" dirty="0">
                <a:solidFill>
                  <a:srgbClr val="4A4A4A"/>
                </a:solidFill>
                <a:latin typeface="ITC Officina Sans Std Book" panose="020B0506040203020204" pitchFamily="34" charset="0"/>
              </a:rPr>
              <a:t>AP CS scoring 3 or higher US / Total AP CS students US</a:t>
            </a:r>
          </a:p>
        </p:txBody>
      </p:sp>
      <p:graphicFrame>
        <p:nvGraphicFramePr>
          <p:cNvPr id="7" name="Chart 6">
            <a:extLst>
              <a:ext uri="{FF2B5EF4-FFF2-40B4-BE49-F238E27FC236}">
                <a16:creationId xmlns:a16="http://schemas.microsoft.com/office/drawing/2014/main" id="{27A58207-6E7F-9311-CCA6-46BAD837DFEA}"/>
              </a:ext>
            </a:extLst>
          </p:cNvPr>
          <p:cNvGraphicFramePr/>
          <p:nvPr>
            <p:extLst>
              <p:ext uri="{D42A27DB-BD31-4B8C-83A1-F6EECF244321}">
                <p14:modId xmlns:p14="http://schemas.microsoft.com/office/powerpoint/2010/main" val="3591647415"/>
              </p:ext>
            </p:extLst>
          </p:nvPr>
        </p:nvGraphicFramePr>
        <p:xfrm>
          <a:off x="4318000" y="1815042"/>
          <a:ext cx="6264275" cy="41761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51509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677108"/>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CS Dual Credit Completion</a:t>
            </a:r>
          </a:p>
          <a:p>
            <a:r>
              <a:rPr lang="en-US" altLang="zh-CN" dirty="0">
                <a:solidFill>
                  <a:srgbClr val="4A4A4A"/>
                </a:solidFill>
                <a:latin typeface="ITC Officina Sans Std Book" panose="020B0506040203020204" pitchFamily="34" charset="0"/>
              </a:rPr>
              <a:t>The proportion of CPS HS students obtaining dual credit by race/ethnicity</a:t>
            </a:r>
            <a:endParaRPr lang="zh-CN" altLang="en-US" dirty="0">
              <a:solidFill>
                <a:srgbClr val="4A4A4A"/>
              </a:solidFill>
              <a:latin typeface="ITC Officina Sans Std Book" panose="020B0506040203020204" pitchFamily="34" charset="0"/>
            </a:endParaRPr>
          </a:p>
        </p:txBody>
      </p:sp>
      <p:sp>
        <p:nvSpPr>
          <p:cNvPr id="2" name="TextBox 1">
            <a:extLst>
              <a:ext uri="{FF2B5EF4-FFF2-40B4-BE49-F238E27FC236}">
                <a16:creationId xmlns:a16="http://schemas.microsoft.com/office/drawing/2014/main" id="{C58DE5A6-D162-7C90-4730-8E071D65E836}"/>
              </a:ext>
            </a:extLst>
          </p:cNvPr>
          <p:cNvSpPr txBox="1"/>
          <p:nvPr/>
        </p:nvSpPr>
        <p:spPr>
          <a:xfrm>
            <a:off x="4104640" y="2560320"/>
            <a:ext cx="3474720" cy="861774"/>
          </a:xfrm>
          <a:prstGeom prst="rect">
            <a:avLst/>
          </a:prstGeom>
          <a:noFill/>
        </p:spPr>
        <p:txBody>
          <a:bodyPr wrap="square" rtlCol="0">
            <a:spAutoFit/>
          </a:bodyPr>
          <a:lstStyle/>
          <a:p>
            <a:r>
              <a:rPr lang="en-US" altLang="zh-CN" sz="5000" b="1" dirty="0"/>
              <a:t>tbc</a:t>
            </a:r>
            <a:endParaRPr lang="zh-CN" altLang="en-US" sz="5000" b="1" dirty="0"/>
          </a:p>
        </p:txBody>
      </p:sp>
    </p:spTree>
    <p:extLst>
      <p:ext uri="{BB962C8B-B14F-4D97-AF65-F5344CB8AC3E}">
        <p14:creationId xmlns:p14="http://schemas.microsoft.com/office/powerpoint/2010/main" val="3691343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677108"/>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HS SAT Math Advanced</a:t>
            </a:r>
          </a:p>
          <a:p>
            <a:r>
              <a:rPr lang="en-US" altLang="zh-CN" dirty="0">
                <a:solidFill>
                  <a:srgbClr val="4A4A4A"/>
                </a:solidFill>
                <a:latin typeface="ITC Officina Sans Std Book" panose="020B0506040203020204" pitchFamily="34" charset="0"/>
              </a:rPr>
              <a:t>The proportion of CPS SAT takers advancing standards by race/ethnicity</a:t>
            </a:r>
            <a:endParaRPr lang="zh-CN" altLang="en-US" dirty="0">
              <a:solidFill>
                <a:srgbClr val="4A4A4A"/>
              </a:solidFill>
              <a:latin typeface="ITC Officina Sans Std Book" panose="020B0506040203020204" pitchFamily="34" charset="0"/>
            </a:endParaRPr>
          </a:p>
        </p:txBody>
      </p:sp>
      <p:sp>
        <p:nvSpPr>
          <p:cNvPr id="5" name="TextBox 4">
            <a:extLst>
              <a:ext uri="{FF2B5EF4-FFF2-40B4-BE49-F238E27FC236}">
                <a16:creationId xmlns:a16="http://schemas.microsoft.com/office/drawing/2014/main" id="{086A675C-C124-357D-9054-31EFE8C72E56}"/>
              </a:ext>
            </a:extLst>
          </p:cNvPr>
          <p:cNvSpPr txBox="1"/>
          <p:nvPr/>
        </p:nvSpPr>
        <p:spPr>
          <a:xfrm>
            <a:off x="510556" y="2967335"/>
            <a:ext cx="3401044" cy="646331"/>
          </a:xfrm>
          <a:prstGeom prst="rect">
            <a:avLst/>
          </a:prstGeom>
          <a:noFill/>
        </p:spPr>
        <p:txBody>
          <a:bodyPr wrap="square" rtlCol="0">
            <a:spAutoFit/>
          </a:bodyPr>
          <a:lstStyle/>
          <a:p>
            <a:r>
              <a:rPr lang="en-US" altLang="zh-CN" sz="1200" dirty="0">
                <a:solidFill>
                  <a:srgbClr val="4A4A4A"/>
                </a:solidFill>
                <a:latin typeface="ITC Officina Sans Std Book" panose="020B0506040203020204" pitchFamily="34" charset="0"/>
              </a:rPr>
              <a:t>SAT math advanced / SAT takers CHI</a:t>
            </a:r>
          </a:p>
          <a:p>
            <a:r>
              <a:rPr lang="en-US" altLang="zh-CN" sz="1200" dirty="0">
                <a:solidFill>
                  <a:srgbClr val="4A4A4A"/>
                </a:solidFill>
                <a:latin typeface="ITC Officina Sans Std Book" panose="020B0506040203020204" pitchFamily="34" charset="0"/>
              </a:rPr>
              <a:t>Vs. </a:t>
            </a:r>
          </a:p>
          <a:p>
            <a:r>
              <a:rPr lang="en-US" altLang="zh-CN" sz="1200" dirty="0">
                <a:solidFill>
                  <a:srgbClr val="4A4A4A"/>
                </a:solidFill>
                <a:latin typeface="ITC Officina Sans Std Book" panose="020B0506040203020204" pitchFamily="34" charset="0"/>
              </a:rPr>
              <a:t>SAT math advanced / SAT takers US</a:t>
            </a:r>
          </a:p>
        </p:txBody>
      </p:sp>
      <p:graphicFrame>
        <p:nvGraphicFramePr>
          <p:cNvPr id="4" name="Chart 3">
            <a:extLst>
              <a:ext uri="{FF2B5EF4-FFF2-40B4-BE49-F238E27FC236}">
                <a16:creationId xmlns:a16="http://schemas.microsoft.com/office/drawing/2014/main" id="{C55CAE41-081A-694A-2953-EC9C1581E223}"/>
              </a:ext>
            </a:extLst>
          </p:cNvPr>
          <p:cNvGraphicFramePr/>
          <p:nvPr>
            <p:extLst>
              <p:ext uri="{D42A27DB-BD31-4B8C-83A1-F6EECF244321}">
                <p14:modId xmlns:p14="http://schemas.microsoft.com/office/powerpoint/2010/main" val="3532150470"/>
              </p:ext>
            </p:extLst>
          </p:nvPr>
        </p:nvGraphicFramePr>
        <p:xfrm>
          <a:off x="3308350" y="1348317"/>
          <a:ext cx="7264400" cy="48429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21337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677108"/>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AP CS scored 5</a:t>
            </a:r>
          </a:p>
          <a:p>
            <a:r>
              <a:rPr lang="en-US" altLang="zh-CN" dirty="0">
                <a:solidFill>
                  <a:srgbClr val="4A4A4A"/>
                </a:solidFill>
                <a:latin typeface="ITC Officina Sans Std Book" panose="020B0506040203020204" pitchFamily="34" charset="0"/>
              </a:rPr>
              <a:t>The proportion of CPS AP CS students scoring a 5 by race/ethnicity</a:t>
            </a:r>
            <a:endParaRPr lang="zh-CN" altLang="en-US" dirty="0">
              <a:solidFill>
                <a:srgbClr val="4A4A4A"/>
              </a:solidFill>
              <a:latin typeface="ITC Officina Sans Std Book" panose="020B0506040203020204" pitchFamily="34" charset="0"/>
            </a:endParaRPr>
          </a:p>
        </p:txBody>
      </p:sp>
      <p:sp>
        <p:nvSpPr>
          <p:cNvPr id="5" name="TextBox 4">
            <a:extLst>
              <a:ext uri="{FF2B5EF4-FFF2-40B4-BE49-F238E27FC236}">
                <a16:creationId xmlns:a16="http://schemas.microsoft.com/office/drawing/2014/main" id="{97D6ADD5-E6D8-56CE-7906-212000EC963D}"/>
              </a:ext>
            </a:extLst>
          </p:cNvPr>
          <p:cNvSpPr txBox="1"/>
          <p:nvPr/>
        </p:nvSpPr>
        <p:spPr>
          <a:xfrm>
            <a:off x="510556" y="2967335"/>
            <a:ext cx="4785344" cy="646331"/>
          </a:xfrm>
          <a:prstGeom prst="rect">
            <a:avLst/>
          </a:prstGeom>
          <a:noFill/>
        </p:spPr>
        <p:txBody>
          <a:bodyPr wrap="square" rtlCol="0">
            <a:spAutoFit/>
          </a:bodyPr>
          <a:lstStyle/>
          <a:p>
            <a:r>
              <a:rPr lang="en-US" altLang="zh-CN" sz="1200" dirty="0">
                <a:solidFill>
                  <a:srgbClr val="4A4A4A"/>
                </a:solidFill>
                <a:latin typeface="ITC Officina Sans Std Book" panose="020B0506040203020204" pitchFamily="34" charset="0"/>
              </a:rPr>
              <a:t>AP CS scoring 5 CHI / Total AP CS students CHI</a:t>
            </a:r>
          </a:p>
          <a:p>
            <a:r>
              <a:rPr lang="en-US" altLang="zh-CN" sz="1200" dirty="0">
                <a:solidFill>
                  <a:srgbClr val="4A4A4A"/>
                </a:solidFill>
                <a:latin typeface="ITC Officina Sans Std Book" panose="020B0506040203020204" pitchFamily="34" charset="0"/>
              </a:rPr>
              <a:t>Vs. </a:t>
            </a:r>
          </a:p>
          <a:p>
            <a:r>
              <a:rPr lang="en-US" altLang="zh-CN" sz="1200" dirty="0">
                <a:solidFill>
                  <a:srgbClr val="4A4A4A"/>
                </a:solidFill>
                <a:latin typeface="ITC Officina Sans Std Book" panose="020B0506040203020204" pitchFamily="34" charset="0"/>
              </a:rPr>
              <a:t>AP CS scoring 5 US / Total AP CS students US</a:t>
            </a:r>
          </a:p>
        </p:txBody>
      </p:sp>
      <p:graphicFrame>
        <p:nvGraphicFramePr>
          <p:cNvPr id="6" name="Chart 5">
            <a:extLst>
              <a:ext uri="{FF2B5EF4-FFF2-40B4-BE49-F238E27FC236}">
                <a16:creationId xmlns:a16="http://schemas.microsoft.com/office/drawing/2014/main" id="{38EDF5C0-C8F4-8A63-1723-55284CAC557A}"/>
              </a:ext>
            </a:extLst>
          </p:cNvPr>
          <p:cNvGraphicFramePr/>
          <p:nvPr>
            <p:extLst>
              <p:ext uri="{D42A27DB-BD31-4B8C-83A1-F6EECF244321}">
                <p14:modId xmlns:p14="http://schemas.microsoft.com/office/powerpoint/2010/main" val="837043802"/>
              </p:ext>
            </p:extLst>
          </p:nvPr>
        </p:nvGraphicFramePr>
        <p:xfrm>
          <a:off x="4032250" y="1311213"/>
          <a:ext cx="6992938" cy="46619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22855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677108"/>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AP CS Enrollment</a:t>
            </a:r>
          </a:p>
          <a:p>
            <a:r>
              <a:rPr lang="en-US" altLang="zh-CN" dirty="0">
                <a:solidFill>
                  <a:srgbClr val="4A4A4A"/>
                </a:solidFill>
                <a:latin typeface="ITC Officina Sans Std Book" panose="020B0506040203020204" pitchFamily="34" charset="0"/>
              </a:rPr>
              <a:t>The proportion of CPS HS students enrolled in AP CS</a:t>
            </a:r>
            <a:endParaRPr lang="zh-CN" altLang="en-US" dirty="0">
              <a:solidFill>
                <a:srgbClr val="4A4A4A"/>
              </a:solidFill>
              <a:latin typeface="ITC Officina Sans Std Book" panose="020B0506040203020204" pitchFamily="34" charset="0"/>
            </a:endParaRPr>
          </a:p>
        </p:txBody>
      </p:sp>
      <p:sp>
        <p:nvSpPr>
          <p:cNvPr id="5" name="TextBox 4">
            <a:extLst>
              <a:ext uri="{FF2B5EF4-FFF2-40B4-BE49-F238E27FC236}">
                <a16:creationId xmlns:a16="http://schemas.microsoft.com/office/drawing/2014/main" id="{A2D8537D-9B15-123F-67BF-4B2EC15C8C3F}"/>
              </a:ext>
            </a:extLst>
          </p:cNvPr>
          <p:cNvSpPr txBox="1"/>
          <p:nvPr/>
        </p:nvSpPr>
        <p:spPr>
          <a:xfrm>
            <a:off x="510556" y="2967335"/>
            <a:ext cx="4785344" cy="646331"/>
          </a:xfrm>
          <a:prstGeom prst="rect">
            <a:avLst/>
          </a:prstGeom>
          <a:noFill/>
        </p:spPr>
        <p:txBody>
          <a:bodyPr wrap="square" rtlCol="0">
            <a:spAutoFit/>
          </a:bodyPr>
          <a:lstStyle/>
          <a:p>
            <a:r>
              <a:rPr lang="en-US" altLang="zh-CN" sz="1200" dirty="0">
                <a:solidFill>
                  <a:srgbClr val="4A4A4A"/>
                </a:solidFill>
                <a:latin typeface="ITC Officina Sans Std Book" panose="020B0506040203020204" pitchFamily="34" charset="0"/>
              </a:rPr>
              <a:t>AP CS enrollment CHI / Total HS students CHI</a:t>
            </a:r>
          </a:p>
          <a:p>
            <a:r>
              <a:rPr lang="en-US" altLang="zh-CN" sz="1200" dirty="0">
                <a:solidFill>
                  <a:srgbClr val="4A4A4A"/>
                </a:solidFill>
                <a:latin typeface="ITC Officina Sans Std Book" panose="020B0506040203020204" pitchFamily="34" charset="0"/>
              </a:rPr>
              <a:t>Vs. </a:t>
            </a:r>
          </a:p>
          <a:p>
            <a:r>
              <a:rPr lang="en-US" altLang="zh-CN" sz="1200" dirty="0">
                <a:solidFill>
                  <a:srgbClr val="4A4A4A"/>
                </a:solidFill>
                <a:latin typeface="ITC Officina Sans Std Book" panose="020B0506040203020204" pitchFamily="34" charset="0"/>
              </a:rPr>
              <a:t>AP CS enrollment US / Total HS students US</a:t>
            </a:r>
          </a:p>
        </p:txBody>
      </p:sp>
      <p:graphicFrame>
        <p:nvGraphicFramePr>
          <p:cNvPr id="4" name="Chart 3">
            <a:extLst>
              <a:ext uri="{FF2B5EF4-FFF2-40B4-BE49-F238E27FC236}">
                <a16:creationId xmlns:a16="http://schemas.microsoft.com/office/drawing/2014/main" id="{6E48EFC0-73CE-D26C-9903-3329A0AE7325}"/>
              </a:ext>
            </a:extLst>
          </p:cNvPr>
          <p:cNvGraphicFramePr/>
          <p:nvPr>
            <p:extLst>
              <p:ext uri="{D42A27DB-BD31-4B8C-83A1-F6EECF244321}">
                <p14:modId xmlns:p14="http://schemas.microsoft.com/office/powerpoint/2010/main" val="4163291657"/>
              </p:ext>
            </p:extLst>
          </p:nvPr>
        </p:nvGraphicFramePr>
        <p:xfrm>
          <a:off x="5295900" y="2316101"/>
          <a:ext cx="5864225" cy="3909484"/>
        </p:xfrm>
        <a:graphic>
          <a:graphicData uri="http://schemas.openxmlformats.org/drawingml/2006/chart">
            <c:chart xmlns:c="http://schemas.openxmlformats.org/drawingml/2006/chart" xmlns:r="http://schemas.openxmlformats.org/officeDocument/2006/relationships" r:id="rId2"/>
          </a:graphicData>
        </a:graphic>
      </p:graphicFrame>
      <p:pic>
        <p:nvPicPr>
          <p:cNvPr id="9" name="Graphic 8" descr="Question Mark with solid fill">
            <a:extLst>
              <a:ext uri="{FF2B5EF4-FFF2-40B4-BE49-F238E27FC236}">
                <a16:creationId xmlns:a16="http://schemas.microsoft.com/office/drawing/2014/main" id="{409679B3-4F01-EEDE-A1C5-66E5FAF059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69630" y="3248512"/>
            <a:ext cx="932801" cy="932801"/>
          </a:xfrm>
          <a:prstGeom prst="rect">
            <a:avLst/>
          </a:prstGeom>
        </p:spPr>
      </p:pic>
    </p:spTree>
    <p:extLst>
      <p:ext uri="{BB962C8B-B14F-4D97-AF65-F5344CB8AC3E}">
        <p14:creationId xmlns:p14="http://schemas.microsoft.com/office/powerpoint/2010/main" val="1659686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677108"/>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HS STEM Magnet School Enrollment</a:t>
            </a:r>
          </a:p>
          <a:p>
            <a:r>
              <a:rPr lang="en-US" altLang="zh-CN" dirty="0">
                <a:solidFill>
                  <a:srgbClr val="4A4A4A"/>
                </a:solidFill>
                <a:latin typeface="ITC Officina Sans Std Book" panose="020B0506040203020204" pitchFamily="34" charset="0"/>
              </a:rPr>
              <a:t>The proportion of CPS HS students enrolled in a STEM magnet school by race/ethnicity</a:t>
            </a:r>
            <a:endParaRPr lang="zh-CN" altLang="en-US" dirty="0">
              <a:solidFill>
                <a:srgbClr val="4A4A4A"/>
              </a:solidFill>
              <a:latin typeface="ITC Officina Sans Std Book" panose="020B0506040203020204" pitchFamily="34" charset="0"/>
            </a:endParaRPr>
          </a:p>
        </p:txBody>
      </p:sp>
      <p:sp>
        <p:nvSpPr>
          <p:cNvPr id="12" name="TextBox 11">
            <a:extLst>
              <a:ext uri="{FF2B5EF4-FFF2-40B4-BE49-F238E27FC236}">
                <a16:creationId xmlns:a16="http://schemas.microsoft.com/office/drawing/2014/main" id="{9C6672FC-7502-04F6-E4D2-9B68357344AE}"/>
              </a:ext>
            </a:extLst>
          </p:cNvPr>
          <p:cNvSpPr txBox="1"/>
          <p:nvPr/>
        </p:nvSpPr>
        <p:spPr>
          <a:xfrm>
            <a:off x="510556" y="2967335"/>
            <a:ext cx="3401044" cy="276999"/>
          </a:xfrm>
          <a:prstGeom prst="rect">
            <a:avLst/>
          </a:prstGeom>
          <a:noFill/>
        </p:spPr>
        <p:txBody>
          <a:bodyPr wrap="square" rtlCol="0">
            <a:spAutoFit/>
          </a:bodyPr>
          <a:lstStyle/>
          <a:p>
            <a:r>
              <a:rPr lang="en-US" altLang="zh-CN" sz="1200" dirty="0">
                <a:solidFill>
                  <a:srgbClr val="4A4A4A"/>
                </a:solidFill>
                <a:latin typeface="ITC Officina Sans Std Book" panose="020B0506040203020204" pitchFamily="34" charset="0"/>
              </a:rPr>
              <a:t>STEM Magnet school IL / Total CPS HS Student IL</a:t>
            </a:r>
          </a:p>
        </p:txBody>
      </p:sp>
      <p:graphicFrame>
        <p:nvGraphicFramePr>
          <p:cNvPr id="4" name="Chart 3">
            <a:extLst>
              <a:ext uri="{FF2B5EF4-FFF2-40B4-BE49-F238E27FC236}">
                <a16:creationId xmlns:a16="http://schemas.microsoft.com/office/drawing/2014/main" id="{B9EFCECE-0858-EF93-EAEA-BAABDB147B9D}"/>
              </a:ext>
            </a:extLst>
          </p:cNvPr>
          <p:cNvGraphicFramePr/>
          <p:nvPr>
            <p:extLst>
              <p:ext uri="{D42A27DB-BD31-4B8C-83A1-F6EECF244321}">
                <p14:modId xmlns:p14="http://schemas.microsoft.com/office/powerpoint/2010/main" val="1539669875"/>
              </p:ext>
            </p:extLst>
          </p:nvPr>
        </p:nvGraphicFramePr>
        <p:xfrm>
          <a:off x="4115800" y="1826379"/>
          <a:ext cx="6127496" cy="35745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1363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Contents</a:t>
            </a:r>
          </a:p>
          <a:p>
            <a:endParaRPr lang="en-US" altLang="zh-CN" sz="4000" dirty="0">
              <a:solidFill>
                <a:schemeClr val="tx2"/>
              </a:solidFill>
              <a:latin typeface="Times LT Std" panose="02020603050405020304" pitchFamily="18" charset="0"/>
            </a:endParaRPr>
          </a:p>
          <a:p>
            <a:r>
              <a:rPr lang="en-US" altLang="zh-CN" sz="2800" dirty="0">
                <a:solidFill>
                  <a:schemeClr val="tx2"/>
                </a:solidFill>
                <a:latin typeface="Times LT Std" panose="02020603050405020304" pitchFamily="18" charset="0"/>
              </a:rPr>
              <a:t>2</a:t>
            </a:r>
            <a:r>
              <a:rPr lang="en-US" altLang="zh-CN" sz="2800" baseline="30000" dirty="0">
                <a:solidFill>
                  <a:schemeClr val="tx2"/>
                </a:solidFill>
                <a:latin typeface="Times LT Std" panose="02020603050405020304" pitchFamily="18" charset="0"/>
              </a:rPr>
              <a:t>nd</a:t>
            </a:r>
            <a:r>
              <a:rPr lang="en-US" altLang="zh-CN" sz="2800" dirty="0">
                <a:solidFill>
                  <a:schemeClr val="tx2"/>
                </a:solidFill>
                <a:latin typeface="Times LT Std" panose="02020603050405020304" pitchFamily="18" charset="0"/>
              </a:rPr>
              <a:t> Layer Deep Diving Plots</a:t>
            </a:r>
          </a:p>
        </p:txBody>
      </p:sp>
    </p:spTree>
    <p:extLst>
      <p:ext uri="{BB962C8B-B14F-4D97-AF65-F5344CB8AC3E}">
        <p14:creationId xmlns:p14="http://schemas.microsoft.com/office/powerpoint/2010/main" val="3613679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677108"/>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CS Interest</a:t>
            </a:r>
          </a:p>
          <a:p>
            <a:r>
              <a:rPr lang="en-US" altLang="zh-CN" dirty="0">
                <a:solidFill>
                  <a:srgbClr val="4A4A4A"/>
                </a:solidFill>
                <a:latin typeface="ITC Officina Sans Std Book" panose="020B0506040203020204" pitchFamily="34" charset="0"/>
              </a:rPr>
              <a:t>The proportion of CPS HS students indicating interest in an CS/IT career</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682CE78E-64D2-9240-4615-CBE2240C8F52}"/>
              </a:ext>
            </a:extLst>
          </p:cNvPr>
          <p:cNvGraphicFramePr/>
          <p:nvPr>
            <p:extLst>
              <p:ext uri="{D42A27DB-BD31-4B8C-83A1-F6EECF244321}">
                <p14:modId xmlns:p14="http://schemas.microsoft.com/office/powerpoint/2010/main" val="264495776"/>
              </p:ext>
            </p:extLst>
          </p:nvPr>
        </p:nvGraphicFramePr>
        <p:xfrm>
          <a:off x="4267200" y="1369906"/>
          <a:ext cx="7152640" cy="4768427"/>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E7264BBD-BB40-4BFF-87A3-55C481BBAC51}"/>
              </a:ext>
            </a:extLst>
          </p:cNvPr>
          <p:cNvSpPr txBox="1"/>
          <p:nvPr/>
        </p:nvSpPr>
        <p:spPr>
          <a:xfrm>
            <a:off x="510556" y="2967335"/>
            <a:ext cx="3641566" cy="276999"/>
          </a:xfrm>
          <a:prstGeom prst="rect">
            <a:avLst/>
          </a:prstGeom>
          <a:noFill/>
        </p:spPr>
        <p:txBody>
          <a:bodyPr wrap="square" rtlCol="0">
            <a:spAutoFit/>
          </a:bodyPr>
          <a:lstStyle/>
          <a:p>
            <a:r>
              <a:rPr lang="en-US" altLang="zh-CN" sz="1200" dirty="0">
                <a:solidFill>
                  <a:srgbClr val="4A4A4A"/>
                </a:solidFill>
                <a:latin typeface="ITC Officina Sans Std Book" panose="020B0506040203020204" pitchFamily="34" charset="0"/>
              </a:rPr>
              <a:t>CS interested HS students CHI / Total HS Student CHI</a:t>
            </a:r>
          </a:p>
        </p:txBody>
      </p:sp>
    </p:spTree>
    <p:extLst>
      <p:ext uri="{BB962C8B-B14F-4D97-AF65-F5344CB8AC3E}">
        <p14:creationId xmlns:p14="http://schemas.microsoft.com/office/powerpoint/2010/main" val="2498115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677108"/>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Advanced Math Enrollment</a:t>
            </a:r>
          </a:p>
          <a:p>
            <a:r>
              <a:rPr lang="en-US" altLang="zh-CN" dirty="0">
                <a:solidFill>
                  <a:srgbClr val="4A4A4A"/>
                </a:solidFill>
                <a:latin typeface="ITC Officina Sans Std Book" panose="020B0506040203020204" pitchFamily="34" charset="0"/>
              </a:rPr>
              <a:t>The proportion of CPS SAT takers exceeding standards by race/ethnicity</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7A1C0F42-6E32-6728-D13D-4BD30BBD2914}"/>
              </a:ext>
            </a:extLst>
          </p:cNvPr>
          <p:cNvGraphicFramePr/>
          <p:nvPr>
            <p:extLst>
              <p:ext uri="{D42A27DB-BD31-4B8C-83A1-F6EECF244321}">
                <p14:modId xmlns:p14="http://schemas.microsoft.com/office/powerpoint/2010/main" val="2855197880"/>
              </p:ext>
            </p:extLst>
          </p:nvPr>
        </p:nvGraphicFramePr>
        <p:xfrm>
          <a:off x="4000759" y="1222310"/>
          <a:ext cx="6940161" cy="4626774"/>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542E3F4B-E55D-0C2C-4F17-20883BF6353F}"/>
              </a:ext>
            </a:extLst>
          </p:cNvPr>
          <p:cNvSpPr txBox="1"/>
          <p:nvPr/>
        </p:nvSpPr>
        <p:spPr>
          <a:xfrm>
            <a:off x="510556" y="2967335"/>
            <a:ext cx="4785344" cy="646331"/>
          </a:xfrm>
          <a:prstGeom prst="rect">
            <a:avLst/>
          </a:prstGeom>
          <a:noFill/>
        </p:spPr>
        <p:txBody>
          <a:bodyPr wrap="square" rtlCol="0">
            <a:spAutoFit/>
          </a:bodyPr>
          <a:lstStyle/>
          <a:p>
            <a:r>
              <a:rPr lang="en-US" altLang="zh-CN" sz="1200" dirty="0">
                <a:solidFill>
                  <a:srgbClr val="4A4A4A"/>
                </a:solidFill>
                <a:latin typeface="ITC Officina Sans Std Book" panose="020B0506040203020204" pitchFamily="34" charset="0"/>
              </a:rPr>
              <a:t>Adv. Math enrollment CHI / Total HS students CHI</a:t>
            </a:r>
          </a:p>
          <a:p>
            <a:r>
              <a:rPr lang="en-US" altLang="zh-CN" sz="1200" dirty="0">
                <a:solidFill>
                  <a:srgbClr val="4A4A4A"/>
                </a:solidFill>
                <a:latin typeface="ITC Officina Sans Std Book" panose="020B0506040203020204" pitchFamily="34" charset="0"/>
              </a:rPr>
              <a:t>Vs. </a:t>
            </a:r>
          </a:p>
          <a:p>
            <a:r>
              <a:rPr lang="en-US" altLang="zh-CN" sz="1200" dirty="0">
                <a:solidFill>
                  <a:srgbClr val="4A4A4A"/>
                </a:solidFill>
                <a:latin typeface="ITC Officina Sans Std Book" panose="020B0506040203020204" pitchFamily="34" charset="0"/>
              </a:rPr>
              <a:t>Adv. Math enrollment US / Total HS students US</a:t>
            </a:r>
          </a:p>
        </p:txBody>
      </p:sp>
    </p:spTree>
    <p:extLst>
      <p:ext uri="{BB962C8B-B14F-4D97-AF65-F5344CB8AC3E}">
        <p14:creationId xmlns:p14="http://schemas.microsoft.com/office/powerpoint/2010/main" val="3227477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2776686"/>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endParaRPr lang="en-US" altLang="zh-CN" sz="4000" dirty="0">
              <a:solidFill>
                <a:schemeClr val="tx2"/>
              </a:solidFill>
              <a:latin typeface="Times LT Std" panose="02020603050405020304" pitchFamily="18" charset="0"/>
            </a:endParaRPr>
          </a:p>
        </p:txBody>
      </p:sp>
      <p:sp>
        <p:nvSpPr>
          <p:cNvPr id="4" name="Title 1">
            <a:extLst>
              <a:ext uri="{FF2B5EF4-FFF2-40B4-BE49-F238E27FC236}">
                <a16:creationId xmlns:a16="http://schemas.microsoft.com/office/drawing/2014/main" id="{84839D76-5CFC-C38D-EAD4-52951CC4BF31}"/>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College</a:t>
            </a:r>
          </a:p>
        </p:txBody>
      </p:sp>
    </p:spTree>
    <p:extLst>
      <p:ext uri="{BB962C8B-B14F-4D97-AF65-F5344CB8AC3E}">
        <p14:creationId xmlns:p14="http://schemas.microsoft.com/office/powerpoint/2010/main" val="4156882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677108"/>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Persistence</a:t>
            </a:r>
          </a:p>
          <a:p>
            <a:r>
              <a:rPr lang="en-US" altLang="zh-CN" dirty="0">
                <a:solidFill>
                  <a:srgbClr val="4A4A4A"/>
                </a:solidFill>
                <a:latin typeface="ITC Officina Sans Std Book" panose="020B0506040203020204" pitchFamily="34" charset="0"/>
              </a:rPr>
              <a:t>The proportion of Illinois college students that enrolled and obtained a CS/Computing degree by race/ethnicity</a:t>
            </a:r>
            <a:endParaRPr lang="zh-CN" altLang="en-US" dirty="0">
              <a:solidFill>
                <a:srgbClr val="4A4A4A"/>
              </a:solidFill>
              <a:latin typeface="ITC Officina Sans Std Book" panose="020B0506040203020204" pitchFamily="34" charset="0"/>
            </a:endParaRPr>
          </a:p>
        </p:txBody>
      </p:sp>
      <p:sp>
        <p:nvSpPr>
          <p:cNvPr id="12" name="TextBox 11">
            <a:extLst>
              <a:ext uri="{FF2B5EF4-FFF2-40B4-BE49-F238E27FC236}">
                <a16:creationId xmlns:a16="http://schemas.microsoft.com/office/drawing/2014/main" id="{9C6672FC-7502-04F6-E4D2-9B68357344AE}"/>
              </a:ext>
            </a:extLst>
          </p:cNvPr>
          <p:cNvSpPr txBox="1"/>
          <p:nvPr/>
        </p:nvSpPr>
        <p:spPr>
          <a:xfrm>
            <a:off x="510556" y="2967335"/>
            <a:ext cx="3401044" cy="646331"/>
          </a:xfrm>
          <a:prstGeom prst="rect">
            <a:avLst/>
          </a:prstGeom>
          <a:noFill/>
        </p:spPr>
        <p:txBody>
          <a:bodyPr wrap="square" rtlCol="0">
            <a:spAutoFit/>
          </a:bodyPr>
          <a:lstStyle/>
          <a:p>
            <a:r>
              <a:rPr lang="en-US" altLang="zh-CN" sz="1200" dirty="0">
                <a:solidFill>
                  <a:srgbClr val="4A4A4A"/>
                </a:solidFill>
                <a:latin typeface="ITC Officina Sans Std Book" panose="020B0506040203020204" pitchFamily="34" charset="0"/>
              </a:rPr>
              <a:t>CS Conferral IL / Total CS Enrollment IL</a:t>
            </a:r>
          </a:p>
          <a:p>
            <a:r>
              <a:rPr lang="en-US" altLang="zh-CN" sz="1200" dirty="0">
                <a:solidFill>
                  <a:srgbClr val="4A4A4A"/>
                </a:solidFill>
                <a:latin typeface="ITC Officina Sans Std Book" panose="020B0506040203020204" pitchFamily="34" charset="0"/>
              </a:rPr>
              <a:t>Vs. </a:t>
            </a:r>
          </a:p>
          <a:p>
            <a:r>
              <a:rPr lang="en-US" altLang="zh-CN" sz="1200" dirty="0">
                <a:solidFill>
                  <a:srgbClr val="4A4A4A"/>
                </a:solidFill>
                <a:latin typeface="ITC Officina Sans Std Book" panose="020B0506040203020204" pitchFamily="34" charset="0"/>
              </a:rPr>
              <a:t>CS Conferral US / Total CS Enrollment US</a:t>
            </a:r>
          </a:p>
        </p:txBody>
      </p:sp>
      <p:graphicFrame>
        <p:nvGraphicFramePr>
          <p:cNvPr id="7" name="Chart 6">
            <a:extLst>
              <a:ext uri="{FF2B5EF4-FFF2-40B4-BE49-F238E27FC236}">
                <a16:creationId xmlns:a16="http://schemas.microsoft.com/office/drawing/2014/main" id="{67DE69A8-DEAD-4D7D-F765-D69BAADC5792}"/>
              </a:ext>
            </a:extLst>
          </p:cNvPr>
          <p:cNvGraphicFramePr/>
          <p:nvPr>
            <p:extLst>
              <p:ext uri="{D42A27DB-BD31-4B8C-83A1-F6EECF244321}">
                <p14:modId xmlns:p14="http://schemas.microsoft.com/office/powerpoint/2010/main" val="2295510625"/>
              </p:ext>
            </p:extLst>
          </p:nvPr>
        </p:nvGraphicFramePr>
        <p:xfrm>
          <a:off x="4243816" y="1567780"/>
          <a:ext cx="6137656" cy="40917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50237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677108"/>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Conferral </a:t>
            </a:r>
          </a:p>
          <a:p>
            <a:r>
              <a:rPr lang="en-US" altLang="zh-CN" dirty="0">
                <a:solidFill>
                  <a:srgbClr val="4A4A4A"/>
                </a:solidFill>
                <a:latin typeface="ITC Officina Sans Std Book" panose="020B0506040203020204" pitchFamily="34" charset="0"/>
              </a:rPr>
              <a:t>The proportion of Illinois degrees conferred that are CS/Computing degrees by race/ethnicity</a:t>
            </a:r>
            <a:endParaRPr lang="zh-CN" altLang="en-US" dirty="0">
              <a:solidFill>
                <a:srgbClr val="4A4A4A"/>
              </a:solidFill>
              <a:latin typeface="ITC Officina Sans Std Book" panose="020B0506040203020204" pitchFamily="34" charset="0"/>
            </a:endParaRPr>
          </a:p>
        </p:txBody>
      </p:sp>
      <p:sp>
        <p:nvSpPr>
          <p:cNvPr id="12" name="TextBox 11">
            <a:extLst>
              <a:ext uri="{FF2B5EF4-FFF2-40B4-BE49-F238E27FC236}">
                <a16:creationId xmlns:a16="http://schemas.microsoft.com/office/drawing/2014/main" id="{9C6672FC-7502-04F6-E4D2-9B68357344AE}"/>
              </a:ext>
            </a:extLst>
          </p:cNvPr>
          <p:cNvSpPr txBox="1"/>
          <p:nvPr/>
        </p:nvSpPr>
        <p:spPr>
          <a:xfrm>
            <a:off x="510556" y="2967335"/>
            <a:ext cx="3401044" cy="646331"/>
          </a:xfrm>
          <a:prstGeom prst="rect">
            <a:avLst/>
          </a:prstGeom>
          <a:noFill/>
        </p:spPr>
        <p:txBody>
          <a:bodyPr wrap="square" rtlCol="0">
            <a:spAutoFit/>
          </a:bodyPr>
          <a:lstStyle/>
          <a:p>
            <a:r>
              <a:rPr lang="en-US" altLang="zh-CN" sz="1200" dirty="0">
                <a:solidFill>
                  <a:srgbClr val="4A4A4A"/>
                </a:solidFill>
                <a:latin typeface="ITC Officina Sans Std Book" panose="020B0506040203020204" pitchFamily="34" charset="0"/>
              </a:rPr>
              <a:t>CS Conferral IL / Total Degree Conferral IL</a:t>
            </a:r>
          </a:p>
          <a:p>
            <a:r>
              <a:rPr lang="en-US" altLang="zh-CN" sz="1200" dirty="0">
                <a:solidFill>
                  <a:srgbClr val="4A4A4A"/>
                </a:solidFill>
                <a:latin typeface="ITC Officina Sans Std Book" panose="020B0506040203020204" pitchFamily="34" charset="0"/>
              </a:rPr>
              <a:t>Vs. </a:t>
            </a:r>
          </a:p>
          <a:p>
            <a:r>
              <a:rPr lang="en-US" altLang="zh-CN" sz="1200" dirty="0">
                <a:solidFill>
                  <a:srgbClr val="4A4A4A"/>
                </a:solidFill>
                <a:latin typeface="ITC Officina Sans Std Book" panose="020B0506040203020204" pitchFamily="34" charset="0"/>
              </a:rPr>
              <a:t>CS Conferral US / Total Degree Conferral US</a:t>
            </a:r>
          </a:p>
        </p:txBody>
      </p:sp>
      <p:graphicFrame>
        <p:nvGraphicFramePr>
          <p:cNvPr id="4" name="Chart 3">
            <a:extLst>
              <a:ext uri="{FF2B5EF4-FFF2-40B4-BE49-F238E27FC236}">
                <a16:creationId xmlns:a16="http://schemas.microsoft.com/office/drawing/2014/main" id="{CF10A85A-6352-74E3-A66F-36E7B908A41A}"/>
              </a:ext>
            </a:extLst>
          </p:cNvPr>
          <p:cNvGraphicFramePr/>
          <p:nvPr>
            <p:extLst>
              <p:ext uri="{D42A27DB-BD31-4B8C-83A1-F6EECF244321}">
                <p14:modId xmlns:p14="http://schemas.microsoft.com/office/powerpoint/2010/main" val="2825622479"/>
              </p:ext>
            </p:extLst>
          </p:nvPr>
        </p:nvGraphicFramePr>
        <p:xfrm>
          <a:off x="4225546" y="1652355"/>
          <a:ext cx="6024878" cy="41357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89553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532092" cy="677108"/>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Enrollment for Top 3 </a:t>
            </a:r>
          </a:p>
          <a:p>
            <a:r>
              <a:rPr lang="en-US" altLang="zh-CN" dirty="0">
                <a:solidFill>
                  <a:srgbClr val="4A4A4A"/>
                </a:solidFill>
                <a:latin typeface="ITC Officina Sans Std Book" panose="020B0506040203020204" pitchFamily="34" charset="0"/>
              </a:rPr>
              <a:t>The proportion of college students enrolled into a CS/Computing degree at a top 3 Illinois university by race/ethnicity</a:t>
            </a:r>
            <a:endParaRPr lang="zh-CN" altLang="en-US" dirty="0">
              <a:solidFill>
                <a:srgbClr val="4A4A4A"/>
              </a:solidFill>
              <a:latin typeface="ITC Officina Sans Std Book" panose="020B0506040203020204" pitchFamily="34" charset="0"/>
            </a:endParaRPr>
          </a:p>
        </p:txBody>
      </p:sp>
      <p:sp>
        <p:nvSpPr>
          <p:cNvPr id="12" name="TextBox 11">
            <a:extLst>
              <a:ext uri="{FF2B5EF4-FFF2-40B4-BE49-F238E27FC236}">
                <a16:creationId xmlns:a16="http://schemas.microsoft.com/office/drawing/2014/main" id="{9C6672FC-7502-04F6-E4D2-9B68357344AE}"/>
              </a:ext>
            </a:extLst>
          </p:cNvPr>
          <p:cNvSpPr txBox="1"/>
          <p:nvPr/>
        </p:nvSpPr>
        <p:spPr>
          <a:xfrm>
            <a:off x="510556" y="2967335"/>
            <a:ext cx="2137394" cy="646331"/>
          </a:xfrm>
          <a:prstGeom prst="rect">
            <a:avLst/>
          </a:prstGeom>
          <a:noFill/>
        </p:spPr>
        <p:txBody>
          <a:bodyPr wrap="square" rtlCol="0">
            <a:spAutoFit/>
          </a:bodyPr>
          <a:lstStyle/>
          <a:p>
            <a:r>
              <a:rPr lang="en-US" altLang="zh-CN" sz="1200" dirty="0">
                <a:solidFill>
                  <a:srgbClr val="4A4A4A"/>
                </a:solidFill>
                <a:latin typeface="ITC Officina Sans Std Book" panose="020B0506040203020204" pitchFamily="34" charset="0"/>
              </a:rPr>
              <a:t>CS Enroll IL / Total Enroll IL</a:t>
            </a:r>
          </a:p>
          <a:p>
            <a:r>
              <a:rPr lang="en-US" altLang="zh-CN" sz="1200" dirty="0">
                <a:solidFill>
                  <a:srgbClr val="4A4A4A"/>
                </a:solidFill>
                <a:latin typeface="ITC Officina Sans Std Book" panose="020B0506040203020204" pitchFamily="34" charset="0"/>
              </a:rPr>
              <a:t>Vs. </a:t>
            </a:r>
          </a:p>
          <a:p>
            <a:r>
              <a:rPr lang="en-US" altLang="zh-CN" sz="1200" dirty="0">
                <a:solidFill>
                  <a:srgbClr val="4A4A4A"/>
                </a:solidFill>
                <a:latin typeface="ITC Officina Sans Std Book" panose="020B0506040203020204" pitchFamily="34" charset="0"/>
              </a:rPr>
              <a:t>CS Enroll US / Total Enroll US</a:t>
            </a:r>
          </a:p>
        </p:txBody>
      </p:sp>
      <p:graphicFrame>
        <p:nvGraphicFramePr>
          <p:cNvPr id="4" name="Chart 3">
            <a:extLst>
              <a:ext uri="{FF2B5EF4-FFF2-40B4-BE49-F238E27FC236}">
                <a16:creationId xmlns:a16="http://schemas.microsoft.com/office/drawing/2014/main" id="{2F0D4F58-6A3C-FA7F-1B76-A342D6DA4FA4}"/>
              </a:ext>
            </a:extLst>
          </p:cNvPr>
          <p:cNvGraphicFramePr/>
          <p:nvPr>
            <p:extLst>
              <p:ext uri="{D42A27DB-BD31-4B8C-83A1-F6EECF244321}">
                <p14:modId xmlns:p14="http://schemas.microsoft.com/office/powerpoint/2010/main" val="2823605332"/>
              </p:ext>
            </p:extLst>
          </p:nvPr>
        </p:nvGraphicFramePr>
        <p:xfrm>
          <a:off x="3775075" y="1711204"/>
          <a:ext cx="6397625" cy="40609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06159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954107"/>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Persistence for Top 3 </a:t>
            </a:r>
          </a:p>
          <a:p>
            <a:r>
              <a:rPr lang="en-US" altLang="zh-CN" dirty="0">
                <a:solidFill>
                  <a:srgbClr val="4A4A4A"/>
                </a:solidFill>
                <a:latin typeface="ITC Officina Sans Std Book" panose="020B0506040203020204" pitchFamily="34" charset="0"/>
              </a:rPr>
              <a:t>The proportion of college students that enrolled into a top 3 Illinois university and obtained a CS/Computing degree by race/ethnicity</a:t>
            </a:r>
            <a:endParaRPr lang="zh-CN" altLang="en-US" dirty="0">
              <a:solidFill>
                <a:srgbClr val="4A4A4A"/>
              </a:solidFill>
              <a:latin typeface="ITC Officina Sans Std Book" panose="020B0506040203020204" pitchFamily="34" charset="0"/>
            </a:endParaRPr>
          </a:p>
        </p:txBody>
      </p:sp>
      <p:sp>
        <p:nvSpPr>
          <p:cNvPr id="12" name="TextBox 11">
            <a:extLst>
              <a:ext uri="{FF2B5EF4-FFF2-40B4-BE49-F238E27FC236}">
                <a16:creationId xmlns:a16="http://schemas.microsoft.com/office/drawing/2014/main" id="{9C6672FC-7502-04F6-E4D2-9B68357344AE}"/>
              </a:ext>
            </a:extLst>
          </p:cNvPr>
          <p:cNvSpPr txBox="1"/>
          <p:nvPr/>
        </p:nvSpPr>
        <p:spPr>
          <a:xfrm>
            <a:off x="510555" y="2967335"/>
            <a:ext cx="3651869" cy="646331"/>
          </a:xfrm>
          <a:prstGeom prst="rect">
            <a:avLst/>
          </a:prstGeom>
          <a:noFill/>
        </p:spPr>
        <p:txBody>
          <a:bodyPr wrap="square" rtlCol="0">
            <a:spAutoFit/>
          </a:bodyPr>
          <a:lstStyle/>
          <a:p>
            <a:r>
              <a:rPr lang="en-US" altLang="zh-CN" sz="1200" dirty="0">
                <a:solidFill>
                  <a:srgbClr val="4A4A4A"/>
                </a:solidFill>
                <a:latin typeface="ITC Officina Sans Std Book" panose="020B0506040203020204" pitchFamily="34" charset="0"/>
              </a:rPr>
              <a:t>Top 3 CS Conferral IL / Top 3 Total CS Enrollment IL </a:t>
            </a:r>
          </a:p>
          <a:p>
            <a:r>
              <a:rPr lang="en-US" altLang="zh-CN" sz="1200" dirty="0">
                <a:solidFill>
                  <a:srgbClr val="4A4A4A"/>
                </a:solidFill>
                <a:latin typeface="ITC Officina Sans Std Book" panose="020B0506040203020204" pitchFamily="34" charset="0"/>
              </a:rPr>
              <a:t>Vs. </a:t>
            </a:r>
          </a:p>
          <a:p>
            <a:r>
              <a:rPr lang="en-US" altLang="zh-CN" sz="1200" dirty="0">
                <a:solidFill>
                  <a:srgbClr val="4A4A4A"/>
                </a:solidFill>
                <a:latin typeface="ITC Officina Sans Std Book" panose="020B0506040203020204" pitchFamily="34" charset="0"/>
              </a:rPr>
              <a:t>Top 3 CS Conferral US / Top 3 Total CS Enrollment US</a:t>
            </a:r>
          </a:p>
        </p:txBody>
      </p:sp>
      <p:graphicFrame>
        <p:nvGraphicFramePr>
          <p:cNvPr id="4" name="Chart 3">
            <a:extLst>
              <a:ext uri="{FF2B5EF4-FFF2-40B4-BE49-F238E27FC236}">
                <a16:creationId xmlns:a16="http://schemas.microsoft.com/office/drawing/2014/main" id="{87B8D90C-4A7F-179D-5275-72AC17EDCE38}"/>
              </a:ext>
            </a:extLst>
          </p:cNvPr>
          <p:cNvGraphicFramePr/>
          <p:nvPr>
            <p:extLst>
              <p:ext uri="{D42A27DB-BD31-4B8C-83A1-F6EECF244321}">
                <p14:modId xmlns:p14="http://schemas.microsoft.com/office/powerpoint/2010/main" val="2202533839"/>
              </p:ext>
            </p:extLst>
          </p:nvPr>
        </p:nvGraphicFramePr>
        <p:xfrm>
          <a:off x="4432300" y="1768953"/>
          <a:ext cx="6073775" cy="38317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06913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677108"/>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Conferral for Top 3 </a:t>
            </a:r>
          </a:p>
          <a:p>
            <a:r>
              <a:rPr lang="en-US" altLang="zh-CN" dirty="0">
                <a:solidFill>
                  <a:srgbClr val="4A4A4A"/>
                </a:solidFill>
                <a:latin typeface="ITC Officina Sans Std Book" panose="020B0506040203020204" pitchFamily="34" charset="0"/>
              </a:rPr>
              <a:t>The proportion of degrees conferred by top 3 Illinois institutions that are CS/Computing degrees by race/ethnicity</a:t>
            </a:r>
            <a:endParaRPr lang="zh-CN" altLang="en-US" dirty="0">
              <a:solidFill>
                <a:srgbClr val="4A4A4A"/>
              </a:solidFill>
              <a:latin typeface="ITC Officina Sans Std Book" panose="020B0506040203020204" pitchFamily="34" charset="0"/>
            </a:endParaRPr>
          </a:p>
        </p:txBody>
      </p:sp>
      <p:sp>
        <p:nvSpPr>
          <p:cNvPr id="12" name="TextBox 11">
            <a:extLst>
              <a:ext uri="{FF2B5EF4-FFF2-40B4-BE49-F238E27FC236}">
                <a16:creationId xmlns:a16="http://schemas.microsoft.com/office/drawing/2014/main" id="{9C6672FC-7502-04F6-E4D2-9B68357344AE}"/>
              </a:ext>
            </a:extLst>
          </p:cNvPr>
          <p:cNvSpPr txBox="1"/>
          <p:nvPr/>
        </p:nvSpPr>
        <p:spPr>
          <a:xfrm>
            <a:off x="510556" y="2967335"/>
            <a:ext cx="3704828" cy="646331"/>
          </a:xfrm>
          <a:prstGeom prst="rect">
            <a:avLst/>
          </a:prstGeom>
          <a:noFill/>
        </p:spPr>
        <p:txBody>
          <a:bodyPr wrap="square" rtlCol="0">
            <a:spAutoFit/>
          </a:bodyPr>
          <a:lstStyle/>
          <a:p>
            <a:r>
              <a:rPr lang="en-US" altLang="zh-CN" sz="1200" dirty="0">
                <a:solidFill>
                  <a:srgbClr val="4A4A4A"/>
                </a:solidFill>
                <a:latin typeface="ITC Officina Sans Std Book" panose="020B0506040203020204" pitchFamily="34" charset="0"/>
              </a:rPr>
              <a:t>Top 3 CS Conferral IL / Top 3 Total Degree Conferral IL</a:t>
            </a:r>
          </a:p>
          <a:p>
            <a:r>
              <a:rPr lang="en-US" altLang="zh-CN" sz="1200" dirty="0">
                <a:solidFill>
                  <a:srgbClr val="4A4A4A"/>
                </a:solidFill>
                <a:latin typeface="ITC Officina Sans Std Book" panose="020B0506040203020204" pitchFamily="34" charset="0"/>
              </a:rPr>
              <a:t>Vs. </a:t>
            </a:r>
          </a:p>
          <a:p>
            <a:r>
              <a:rPr lang="en-US" altLang="zh-CN" sz="1200" dirty="0">
                <a:solidFill>
                  <a:srgbClr val="4A4A4A"/>
                </a:solidFill>
                <a:latin typeface="ITC Officina Sans Std Book" panose="020B0506040203020204" pitchFamily="34" charset="0"/>
              </a:rPr>
              <a:t>Top 3 CS Conferral US / Top 3 Total Degree Conferral US</a:t>
            </a:r>
          </a:p>
        </p:txBody>
      </p:sp>
      <p:graphicFrame>
        <p:nvGraphicFramePr>
          <p:cNvPr id="4" name="Chart 3">
            <a:extLst>
              <a:ext uri="{FF2B5EF4-FFF2-40B4-BE49-F238E27FC236}">
                <a16:creationId xmlns:a16="http://schemas.microsoft.com/office/drawing/2014/main" id="{53844D48-F5F4-0005-0553-1DC246C199C1}"/>
              </a:ext>
            </a:extLst>
          </p:cNvPr>
          <p:cNvGraphicFramePr/>
          <p:nvPr>
            <p:extLst>
              <p:ext uri="{D42A27DB-BD31-4B8C-83A1-F6EECF244321}">
                <p14:modId xmlns:p14="http://schemas.microsoft.com/office/powerpoint/2010/main" val="3564790624"/>
              </p:ext>
            </p:extLst>
          </p:nvPr>
        </p:nvGraphicFramePr>
        <p:xfrm>
          <a:off x="4576064" y="1999827"/>
          <a:ext cx="5939536" cy="36328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3532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677108"/>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Enrollment </a:t>
            </a:r>
          </a:p>
          <a:p>
            <a:r>
              <a:rPr lang="en-US" altLang="zh-CN" dirty="0">
                <a:solidFill>
                  <a:srgbClr val="4A4A4A"/>
                </a:solidFill>
                <a:latin typeface="ITC Officina Sans Std Book" panose="020B0506040203020204" pitchFamily="34" charset="0"/>
              </a:rPr>
              <a:t>The proportion of Illinois college students enrolled into a CS/Computing degree by race/ethnicity</a:t>
            </a:r>
            <a:endParaRPr lang="zh-CN" altLang="en-US" dirty="0">
              <a:solidFill>
                <a:srgbClr val="4A4A4A"/>
              </a:solidFill>
              <a:latin typeface="ITC Officina Sans Std Book" panose="020B0506040203020204" pitchFamily="34" charset="0"/>
            </a:endParaRPr>
          </a:p>
        </p:txBody>
      </p:sp>
      <p:sp>
        <p:nvSpPr>
          <p:cNvPr id="12" name="TextBox 11">
            <a:extLst>
              <a:ext uri="{FF2B5EF4-FFF2-40B4-BE49-F238E27FC236}">
                <a16:creationId xmlns:a16="http://schemas.microsoft.com/office/drawing/2014/main" id="{9C6672FC-7502-04F6-E4D2-9B68357344AE}"/>
              </a:ext>
            </a:extLst>
          </p:cNvPr>
          <p:cNvSpPr txBox="1"/>
          <p:nvPr/>
        </p:nvSpPr>
        <p:spPr>
          <a:xfrm>
            <a:off x="510556" y="2967335"/>
            <a:ext cx="3401044" cy="646331"/>
          </a:xfrm>
          <a:prstGeom prst="rect">
            <a:avLst/>
          </a:prstGeom>
          <a:noFill/>
        </p:spPr>
        <p:txBody>
          <a:bodyPr wrap="square" rtlCol="0">
            <a:spAutoFit/>
          </a:bodyPr>
          <a:lstStyle/>
          <a:p>
            <a:r>
              <a:rPr lang="en-US" altLang="zh-CN" sz="1200" dirty="0">
                <a:solidFill>
                  <a:srgbClr val="4A4A4A"/>
                </a:solidFill>
                <a:latin typeface="ITC Officina Sans Std Book" panose="020B0506040203020204" pitchFamily="34" charset="0"/>
              </a:rPr>
              <a:t>CS Enrollment IL / Total Enrollment IL</a:t>
            </a:r>
          </a:p>
          <a:p>
            <a:r>
              <a:rPr lang="en-US" altLang="zh-CN" sz="1200" dirty="0">
                <a:solidFill>
                  <a:srgbClr val="4A4A4A"/>
                </a:solidFill>
                <a:latin typeface="ITC Officina Sans Std Book" panose="020B0506040203020204" pitchFamily="34" charset="0"/>
              </a:rPr>
              <a:t>Vs. </a:t>
            </a:r>
          </a:p>
          <a:p>
            <a:r>
              <a:rPr lang="en-US" altLang="zh-CN" sz="1200" dirty="0">
                <a:solidFill>
                  <a:srgbClr val="4A4A4A"/>
                </a:solidFill>
                <a:latin typeface="ITC Officina Sans Std Book" panose="020B0506040203020204" pitchFamily="34" charset="0"/>
              </a:rPr>
              <a:t>CS Enrollment US / Total Enrollment US</a:t>
            </a:r>
          </a:p>
        </p:txBody>
      </p:sp>
      <p:graphicFrame>
        <p:nvGraphicFramePr>
          <p:cNvPr id="4" name="Chart 3">
            <a:extLst>
              <a:ext uri="{FF2B5EF4-FFF2-40B4-BE49-F238E27FC236}">
                <a16:creationId xmlns:a16="http://schemas.microsoft.com/office/drawing/2014/main" id="{43C57B84-5B43-F24E-5A70-A2CD973C66B7}"/>
              </a:ext>
            </a:extLst>
          </p:cNvPr>
          <p:cNvGraphicFramePr/>
          <p:nvPr>
            <p:extLst>
              <p:ext uri="{D42A27DB-BD31-4B8C-83A1-F6EECF244321}">
                <p14:modId xmlns:p14="http://schemas.microsoft.com/office/powerpoint/2010/main" val="3656074958"/>
              </p:ext>
            </p:extLst>
          </p:nvPr>
        </p:nvGraphicFramePr>
        <p:xfrm>
          <a:off x="3317875" y="1366824"/>
          <a:ext cx="6740525" cy="44936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04852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677108"/>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Immediate College Enrollment Rates </a:t>
            </a:r>
          </a:p>
          <a:p>
            <a:r>
              <a:rPr lang="en-US" altLang="zh-CN" dirty="0">
                <a:solidFill>
                  <a:srgbClr val="4A4A4A"/>
                </a:solidFill>
                <a:latin typeface="ITC Officina Sans Std Book" panose="020B0506040203020204" pitchFamily="34" charset="0"/>
              </a:rPr>
              <a:t>The proportion of Illinois High School graduates that immediately enroll into college by race/ethnicity</a:t>
            </a:r>
            <a:endParaRPr lang="zh-CN" altLang="en-US" dirty="0">
              <a:solidFill>
                <a:srgbClr val="4A4A4A"/>
              </a:solidFill>
              <a:latin typeface="ITC Officina Sans Std Book" panose="020B0506040203020204" pitchFamily="34" charset="0"/>
            </a:endParaRPr>
          </a:p>
        </p:txBody>
      </p:sp>
      <p:sp>
        <p:nvSpPr>
          <p:cNvPr id="12" name="TextBox 11">
            <a:extLst>
              <a:ext uri="{FF2B5EF4-FFF2-40B4-BE49-F238E27FC236}">
                <a16:creationId xmlns:a16="http://schemas.microsoft.com/office/drawing/2014/main" id="{9C6672FC-7502-04F6-E4D2-9B68357344AE}"/>
              </a:ext>
            </a:extLst>
          </p:cNvPr>
          <p:cNvSpPr txBox="1"/>
          <p:nvPr/>
        </p:nvSpPr>
        <p:spPr>
          <a:xfrm>
            <a:off x="510556" y="2967335"/>
            <a:ext cx="3401044" cy="646331"/>
          </a:xfrm>
          <a:prstGeom prst="rect">
            <a:avLst/>
          </a:prstGeom>
          <a:noFill/>
        </p:spPr>
        <p:txBody>
          <a:bodyPr wrap="square" rtlCol="0">
            <a:spAutoFit/>
          </a:bodyPr>
          <a:lstStyle/>
          <a:p>
            <a:r>
              <a:rPr lang="en-US" altLang="zh-CN" sz="1200" dirty="0">
                <a:solidFill>
                  <a:srgbClr val="4A4A4A"/>
                </a:solidFill>
                <a:latin typeface="ITC Officina Sans Std Book" panose="020B0506040203020204" pitchFamily="34" charset="0"/>
              </a:rPr>
              <a:t>Total Enrollment IL / High School Graduates IL</a:t>
            </a:r>
          </a:p>
          <a:p>
            <a:r>
              <a:rPr lang="en-US" altLang="zh-CN" sz="1200" dirty="0">
                <a:solidFill>
                  <a:srgbClr val="4A4A4A"/>
                </a:solidFill>
                <a:latin typeface="ITC Officina Sans Std Book" panose="020B0506040203020204" pitchFamily="34" charset="0"/>
              </a:rPr>
              <a:t>Vs. </a:t>
            </a:r>
          </a:p>
          <a:p>
            <a:r>
              <a:rPr lang="en-US" altLang="zh-CN" sz="1200" dirty="0">
                <a:solidFill>
                  <a:srgbClr val="4A4A4A"/>
                </a:solidFill>
                <a:latin typeface="ITC Officina Sans Std Book" panose="020B0506040203020204" pitchFamily="34" charset="0"/>
              </a:rPr>
              <a:t>Total Enrollment us / High School Graduates US</a:t>
            </a:r>
          </a:p>
        </p:txBody>
      </p:sp>
      <p:graphicFrame>
        <p:nvGraphicFramePr>
          <p:cNvPr id="4" name="Chart 3">
            <a:extLst>
              <a:ext uri="{FF2B5EF4-FFF2-40B4-BE49-F238E27FC236}">
                <a16:creationId xmlns:a16="http://schemas.microsoft.com/office/drawing/2014/main" id="{52444434-BFBC-0AB6-055A-864377ABF0CE}"/>
              </a:ext>
            </a:extLst>
          </p:cNvPr>
          <p:cNvGraphicFramePr/>
          <p:nvPr>
            <p:extLst>
              <p:ext uri="{D42A27DB-BD31-4B8C-83A1-F6EECF244321}">
                <p14:modId xmlns:p14="http://schemas.microsoft.com/office/powerpoint/2010/main" val="3589331067"/>
              </p:ext>
            </p:extLst>
          </p:nvPr>
        </p:nvGraphicFramePr>
        <p:xfrm>
          <a:off x="4195706" y="1714500"/>
          <a:ext cx="6367519" cy="3933825"/>
        </p:xfrm>
        <a:graphic>
          <a:graphicData uri="http://schemas.openxmlformats.org/drawingml/2006/chart">
            <c:chart xmlns:c="http://schemas.openxmlformats.org/drawingml/2006/chart" xmlns:r="http://schemas.openxmlformats.org/officeDocument/2006/relationships" r:id="rId2"/>
          </a:graphicData>
        </a:graphic>
      </p:graphicFrame>
      <p:pic>
        <p:nvPicPr>
          <p:cNvPr id="8" name="Graphic 7" descr="Question Mark with solid fill">
            <a:extLst>
              <a:ext uri="{FF2B5EF4-FFF2-40B4-BE49-F238E27FC236}">
                <a16:creationId xmlns:a16="http://schemas.microsoft.com/office/drawing/2014/main" id="{DE8DF2D3-A57B-63B0-83FD-BE777E6FDA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3634" y="3681412"/>
            <a:ext cx="914400" cy="914400"/>
          </a:xfrm>
          <a:prstGeom prst="rect">
            <a:avLst/>
          </a:prstGeom>
        </p:spPr>
      </p:pic>
    </p:spTree>
    <p:extLst>
      <p:ext uri="{BB962C8B-B14F-4D97-AF65-F5344CB8AC3E}">
        <p14:creationId xmlns:p14="http://schemas.microsoft.com/office/powerpoint/2010/main" val="2962094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K8</a:t>
            </a:r>
          </a:p>
        </p:txBody>
      </p:sp>
    </p:spTree>
    <p:extLst>
      <p:ext uri="{BB962C8B-B14F-4D97-AF65-F5344CB8AC3E}">
        <p14:creationId xmlns:p14="http://schemas.microsoft.com/office/powerpoint/2010/main" val="4012270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Employment</a:t>
            </a:r>
          </a:p>
        </p:txBody>
      </p:sp>
    </p:spTree>
    <p:extLst>
      <p:ext uri="{BB962C8B-B14F-4D97-AF65-F5344CB8AC3E}">
        <p14:creationId xmlns:p14="http://schemas.microsoft.com/office/powerpoint/2010/main" val="3051527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445241" y="479702"/>
            <a:ext cx="11170886" cy="677108"/>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Chicago MSA tech employee demographics</a:t>
            </a:r>
          </a:p>
          <a:p>
            <a:r>
              <a:rPr lang="en-US" altLang="zh-CN" dirty="0">
                <a:solidFill>
                  <a:srgbClr val="4A4A4A"/>
                </a:solidFill>
                <a:latin typeface="ITC Officina Sans Std Book" panose="020B0506040203020204" pitchFamily="34" charset="0"/>
              </a:rPr>
              <a:t>Proportion of Chicago MSA degree holders working in a top 11 tech occupation</a:t>
            </a:r>
            <a:endParaRPr lang="zh-CN" altLang="en-US" dirty="0">
              <a:solidFill>
                <a:srgbClr val="4A4A4A"/>
              </a:solidFill>
              <a:latin typeface="ITC Officina Sans Std Book" panose="020B0506040203020204" pitchFamily="34" charset="0"/>
            </a:endParaRPr>
          </a:p>
        </p:txBody>
      </p:sp>
      <p:sp>
        <p:nvSpPr>
          <p:cNvPr id="12" name="TextBox 11">
            <a:extLst>
              <a:ext uri="{FF2B5EF4-FFF2-40B4-BE49-F238E27FC236}">
                <a16:creationId xmlns:a16="http://schemas.microsoft.com/office/drawing/2014/main" id="{9C6672FC-7502-04F6-E4D2-9B68357344AE}"/>
              </a:ext>
            </a:extLst>
          </p:cNvPr>
          <p:cNvSpPr txBox="1"/>
          <p:nvPr/>
        </p:nvSpPr>
        <p:spPr>
          <a:xfrm>
            <a:off x="510556" y="2967335"/>
            <a:ext cx="2718419" cy="646331"/>
          </a:xfrm>
          <a:prstGeom prst="rect">
            <a:avLst/>
          </a:prstGeom>
          <a:noFill/>
        </p:spPr>
        <p:txBody>
          <a:bodyPr wrap="square" rtlCol="0">
            <a:spAutoFit/>
          </a:bodyPr>
          <a:lstStyle/>
          <a:p>
            <a:r>
              <a:rPr lang="en-US" altLang="zh-CN" sz="1200" dirty="0">
                <a:solidFill>
                  <a:srgbClr val="4A4A4A"/>
                </a:solidFill>
                <a:latin typeface="ITC Officina Sans Std Book" panose="020B0506040203020204" pitchFamily="34" charset="0"/>
              </a:rPr>
              <a:t>Tech job MSA/ Total degree holders MSA</a:t>
            </a:r>
          </a:p>
          <a:p>
            <a:r>
              <a:rPr lang="en-US" altLang="zh-CN" sz="1200" dirty="0">
                <a:solidFill>
                  <a:srgbClr val="4A4A4A"/>
                </a:solidFill>
                <a:latin typeface="ITC Officina Sans Std Book" panose="020B0506040203020204" pitchFamily="34" charset="0"/>
              </a:rPr>
              <a:t>Vs. </a:t>
            </a:r>
          </a:p>
          <a:p>
            <a:r>
              <a:rPr lang="en-US" altLang="zh-CN" sz="1200" dirty="0">
                <a:solidFill>
                  <a:srgbClr val="4A4A4A"/>
                </a:solidFill>
                <a:latin typeface="ITC Officina Sans Std Book" panose="020B0506040203020204" pitchFamily="34" charset="0"/>
              </a:rPr>
              <a:t>Tech job US/ Total degree holders US</a:t>
            </a:r>
          </a:p>
        </p:txBody>
      </p:sp>
      <p:graphicFrame>
        <p:nvGraphicFramePr>
          <p:cNvPr id="6" name="Chart 5">
            <a:extLst>
              <a:ext uri="{FF2B5EF4-FFF2-40B4-BE49-F238E27FC236}">
                <a16:creationId xmlns:a16="http://schemas.microsoft.com/office/drawing/2014/main" id="{DDE90F54-CC01-BCC3-7312-E3A0D7560A19}"/>
              </a:ext>
            </a:extLst>
          </p:cNvPr>
          <p:cNvGraphicFramePr/>
          <p:nvPr>
            <p:extLst>
              <p:ext uri="{D42A27DB-BD31-4B8C-83A1-F6EECF244321}">
                <p14:modId xmlns:p14="http://schemas.microsoft.com/office/powerpoint/2010/main" val="2609101772"/>
              </p:ext>
            </p:extLst>
          </p:nvPr>
        </p:nvGraphicFramePr>
        <p:xfrm>
          <a:off x="4088993" y="1798690"/>
          <a:ext cx="6556670" cy="43989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39855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677108"/>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Immediate College Enrollment Rates </a:t>
            </a:r>
          </a:p>
          <a:p>
            <a:r>
              <a:rPr lang="en-US" altLang="zh-CN" dirty="0">
                <a:solidFill>
                  <a:srgbClr val="4A4A4A"/>
                </a:solidFill>
                <a:latin typeface="ITC Officina Sans Std Book" panose="020B0506040203020204" pitchFamily="34" charset="0"/>
              </a:rPr>
              <a:t>Chicago MSA Employee Demographics for high paying tech jobs</a:t>
            </a:r>
            <a:endParaRPr lang="zh-CN" altLang="en-US" dirty="0">
              <a:solidFill>
                <a:srgbClr val="4A4A4A"/>
              </a:solidFill>
              <a:latin typeface="ITC Officina Sans Std Book" panose="020B0506040203020204" pitchFamily="34" charset="0"/>
            </a:endParaRPr>
          </a:p>
        </p:txBody>
      </p:sp>
      <p:sp>
        <p:nvSpPr>
          <p:cNvPr id="7" name="TextBox 6">
            <a:extLst>
              <a:ext uri="{FF2B5EF4-FFF2-40B4-BE49-F238E27FC236}">
                <a16:creationId xmlns:a16="http://schemas.microsoft.com/office/drawing/2014/main" id="{DFA7738A-96E3-4C7A-8DEA-C15AEF6D4D4C}"/>
              </a:ext>
            </a:extLst>
          </p:cNvPr>
          <p:cNvSpPr txBox="1"/>
          <p:nvPr/>
        </p:nvSpPr>
        <p:spPr>
          <a:xfrm>
            <a:off x="510556" y="2967335"/>
            <a:ext cx="3677396" cy="646331"/>
          </a:xfrm>
          <a:prstGeom prst="rect">
            <a:avLst/>
          </a:prstGeom>
          <a:noFill/>
        </p:spPr>
        <p:txBody>
          <a:bodyPr wrap="square" rtlCol="0">
            <a:spAutoFit/>
          </a:bodyPr>
          <a:lstStyle/>
          <a:p>
            <a:r>
              <a:rPr lang="en-US" altLang="zh-CN" sz="1200" dirty="0">
                <a:solidFill>
                  <a:srgbClr val="4A4A4A"/>
                </a:solidFill>
                <a:latin typeface="ITC Officina Sans Std Book" panose="020B0506040203020204" pitchFamily="34" charset="0"/>
              </a:rPr>
              <a:t>Top3 Tech job MSA/ Total Tech job MSA </a:t>
            </a:r>
          </a:p>
          <a:p>
            <a:r>
              <a:rPr lang="en-US" altLang="zh-CN" sz="1200" dirty="0">
                <a:solidFill>
                  <a:srgbClr val="4A4A4A"/>
                </a:solidFill>
                <a:latin typeface="ITC Officina Sans Std Book" panose="020B0506040203020204" pitchFamily="34" charset="0"/>
              </a:rPr>
              <a:t>Vs. </a:t>
            </a:r>
          </a:p>
          <a:p>
            <a:r>
              <a:rPr lang="en-US" altLang="zh-CN" sz="1200" dirty="0">
                <a:solidFill>
                  <a:srgbClr val="4A4A4A"/>
                </a:solidFill>
                <a:latin typeface="ITC Officina Sans Std Book" panose="020B0506040203020204" pitchFamily="34" charset="0"/>
              </a:rPr>
              <a:t>Top3 Tech job US/ Total Tech job US</a:t>
            </a:r>
          </a:p>
        </p:txBody>
      </p:sp>
      <p:graphicFrame>
        <p:nvGraphicFramePr>
          <p:cNvPr id="5" name="Chart 4">
            <a:extLst>
              <a:ext uri="{FF2B5EF4-FFF2-40B4-BE49-F238E27FC236}">
                <a16:creationId xmlns:a16="http://schemas.microsoft.com/office/drawing/2014/main" id="{9FE9DBC9-FB75-ECCC-9C63-4B6F44E90530}"/>
              </a:ext>
            </a:extLst>
          </p:cNvPr>
          <p:cNvGraphicFramePr/>
          <p:nvPr>
            <p:extLst>
              <p:ext uri="{D42A27DB-BD31-4B8C-83A1-F6EECF244321}">
                <p14:modId xmlns:p14="http://schemas.microsoft.com/office/powerpoint/2010/main" val="3299149926"/>
              </p:ext>
            </p:extLst>
          </p:nvPr>
        </p:nvGraphicFramePr>
        <p:xfrm>
          <a:off x="4187952" y="1930621"/>
          <a:ext cx="6276848" cy="42813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76958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4</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Proficiency and above</a:t>
            </a:r>
          </a:p>
          <a:p>
            <a:r>
              <a:rPr lang="en-US" altLang="zh-CN" dirty="0">
                <a:solidFill>
                  <a:srgbClr val="4A4A4A"/>
                </a:solidFill>
                <a:latin typeface="ITC Officina Sans Std Book" panose="020B0506040203020204" pitchFamily="34" charset="0"/>
              </a:rPr>
              <a:t>The proportion of CPS 4th graders at or above math proficiency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CHI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a:t>
            </a:r>
          </a:p>
          <a:p>
            <a:r>
              <a:rPr lang="en-US" altLang="zh-CN" sz="1800" dirty="0">
                <a:solidFill>
                  <a:srgbClr val="4A4A4A"/>
                </a:solidFill>
                <a:latin typeface="ITC Officina Sans Std Book" panose="020B0506040203020204" pitchFamily="34" charset="0"/>
              </a:rPr>
              <a:t>Vs.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US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EC4242C-B98F-02D5-66F3-A24B2F4A4164}"/>
              </a:ext>
            </a:extLst>
          </p:cNvPr>
          <p:cNvGraphicFramePr/>
          <p:nvPr>
            <p:extLst>
              <p:ext uri="{D42A27DB-BD31-4B8C-83A1-F6EECF244321}">
                <p14:modId xmlns:p14="http://schemas.microsoft.com/office/powerpoint/2010/main" val="3149805467"/>
              </p:ext>
            </p:extLst>
          </p:nvPr>
        </p:nvGraphicFramePr>
        <p:xfrm>
          <a:off x="5124449" y="2190749"/>
          <a:ext cx="6111875" cy="4221833"/>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A57BAF6C-0D05-8687-C3B3-D2FB9FF54460}"/>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White students have the highest math proficiency rate,1.1 times higher than Asians, 1.8 times higher than Hispanics, and 2.8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math proficient students in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is noticeably lower in CPS than the national average across all ethnic groups. </a:t>
            </a:r>
          </a:p>
          <a:p>
            <a:endParaRPr lang="en-US" altLang="zh-CN" sz="1200" dirty="0">
              <a:solidFill>
                <a:srgbClr val="4A4A4A"/>
              </a:solidFill>
              <a:latin typeface="ITC Officina Sans Std Book" panose="020B0506040203020204" pitchFamily="34" charset="0"/>
            </a:endParaRPr>
          </a:p>
        </p:txBody>
      </p:sp>
    </p:spTree>
    <p:extLst>
      <p:ext uri="{BB962C8B-B14F-4D97-AF65-F5344CB8AC3E}">
        <p14:creationId xmlns:p14="http://schemas.microsoft.com/office/powerpoint/2010/main" val="61821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Proficiency and above</a:t>
            </a:r>
          </a:p>
          <a:p>
            <a:r>
              <a:rPr lang="en-US" altLang="zh-CN" dirty="0">
                <a:solidFill>
                  <a:srgbClr val="4A4A4A"/>
                </a:solidFill>
                <a:latin typeface="ITC Officina Sans Std Book" panose="020B0506040203020204" pitchFamily="34" charset="0"/>
              </a:rPr>
              <a:t>The proportion of CPS 8th graders at or above math proficiency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CHI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US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D4C2D3A9-419E-A217-87D0-478EA34C1FCB}"/>
              </a:ext>
            </a:extLst>
          </p:cNvPr>
          <p:cNvGraphicFramePr/>
          <p:nvPr>
            <p:extLst>
              <p:ext uri="{D42A27DB-BD31-4B8C-83A1-F6EECF244321}">
                <p14:modId xmlns:p14="http://schemas.microsoft.com/office/powerpoint/2010/main" val="3790736728"/>
              </p:ext>
            </p:extLst>
          </p:nvPr>
        </p:nvGraphicFramePr>
        <p:xfrm>
          <a:off x="5124450" y="2207384"/>
          <a:ext cx="6111875" cy="420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FF29EFFA-9A14-5612-5F73-22D7F65B605C}"/>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and White students have the highest math proficiency rate, 1.6 times higher than Hispanics, and 2.6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in relation to the national average, White and Asians have significantly lower math proficiency rates, while that of Black and Hispanics is slightly higher.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Using the national average as a benchmark, the math proficiency rate</a:t>
            </a:r>
            <a:r>
              <a:rPr lang="zh-CN" altLang="en-US" sz="1200" dirty="0">
                <a:solidFill>
                  <a:srgbClr val="4A4A4A"/>
                </a:solidFill>
                <a:latin typeface="ITC Officina Sans Std Book" panose="020B0506040203020204" pitchFamily="34" charset="0"/>
              </a:rPr>
              <a:t> </a:t>
            </a:r>
            <a:r>
              <a:rPr lang="en-US" altLang="zh-CN" sz="1200" dirty="0">
                <a:solidFill>
                  <a:srgbClr val="4A4A4A"/>
                </a:solidFill>
                <a:latin typeface="ITC Officina Sans Std Book" panose="020B0506040203020204" pitchFamily="34" charset="0"/>
              </a:rPr>
              <a:t>of</a:t>
            </a:r>
            <a:r>
              <a:rPr lang="zh-CN" altLang="en-US" sz="1200" dirty="0">
                <a:solidFill>
                  <a:srgbClr val="4A4A4A"/>
                </a:solidFill>
                <a:latin typeface="ITC Officina Sans Std Book" panose="020B0506040203020204" pitchFamily="34" charset="0"/>
              </a:rPr>
              <a:t> </a:t>
            </a:r>
            <a:r>
              <a:rPr lang="en-US" altLang="zh-CN" sz="1200" dirty="0">
                <a:solidFill>
                  <a:srgbClr val="4A4A4A"/>
                </a:solidFill>
                <a:latin typeface="ITC Officina Sans Std Book" panose="020B0506040203020204" pitchFamily="34" charset="0"/>
              </a:rPr>
              <a:t>Black and Hispanic students in CPS  improved from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to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grades.</a:t>
            </a:r>
          </a:p>
        </p:txBody>
      </p:sp>
    </p:spTree>
    <p:extLst>
      <p:ext uri="{BB962C8B-B14F-4D97-AF65-F5344CB8AC3E}">
        <p14:creationId xmlns:p14="http://schemas.microsoft.com/office/powerpoint/2010/main" val="1215841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passing algebra</a:t>
            </a:r>
          </a:p>
          <a:p>
            <a:r>
              <a:rPr lang="en-US" altLang="zh-CN" dirty="0">
                <a:solidFill>
                  <a:srgbClr val="4A4A4A"/>
                </a:solidFill>
                <a:latin typeface="ITC Officina Sans Std Book" panose="020B0506040203020204" pitchFamily="34" charset="0"/>
              </a:rPr>
              <a:t>The proportion of CPS 8th graders enrolled in algebra classes passing algebra by race/ethnicity</a:t>
            </a:r>
          </a:p>
          <a:p>
            <a:endParaRPr lang="en-US" altLang="zh-CN" dirty="0">
              <a:solidFill>
                <a:srgbClr val="4A4A4A"/>
              </a:solidFill>
              <a:latin typeface="ITC Officina Sans Std Book" panose="020B0506040203020204" pitchFamily="34" charset="0"/>
            </a:endParaRPr>
          </a:p>
          <a:p>
            <a:r>
              <a:rPr lang="en-US" altLang="zh-CN" dirty="0">
                <a:solidFill>
                  <a:srgbClr val="4A4A4A"/>
                </a:solidFill>
                <a:latin typeface="ITC Officina Sans Std Book" panose="020B0506040203020204" pitchFamily="34" charset="0"/>
              </a:rPr>
              <a:t>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 passing algebra CHI /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graders enrolled in algebra CHI </a:t>
            </a:r>
          </a:p>
          <a:p>
            <a:r>
              <a:rPr lang="en-US" altLang="zh-CN" dirty="0">
                <a:solidFill>
                  <a:srgbClr val="4A4A4A"/>
                </a:solidFill>
                <a:latin typeface="ITC Officina Sans Std Book" panose="020B0506040203020204" pitchFamily="34" charset="0"/>
              </a:rPr>
              <a:t>Vs.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 passing algebra US /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graders enrolled in algebra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22D9413D-AA5F-78AB-CDDB-2C31AEE55CBE}"/>
              </a:ext>
            </a:extLst>
          </p:cNvPr>
          <p:cNvGraphicFramePr/>
          <p:nvPr>
            <p:extLst>
              <p:ext uri="{D42A27DB-BD31-4B8C-83A1-F6EECF244321}">
                <p14:modId xmlns:p14="http://schemas.microsoft.com/office/powerpoint/2010/main" val="478264951"/>
              </p:ext>
            </p:extLst>
          </p:nvPr>
        </p:nvGraphicFramePr>
        <p:xfrm>
          <a:off x="5102227" y="2191808"/>
          <a:ext cx="6105035" cy="427979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E7EB357B-DC3F-741B-737F-0734403E4940}"/>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algebra passing rate in CPS is greater than 95% across all ethnic groups, significantly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Minor inequality detected in this metric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Great performance of CPS algebra class</a:t>
            </a:r>
          </a:p>
        </p:txBody>
      </p:sp>
    </p:spTree>
    <p:extLst>
      <p:ext uri="{BB962C8B-B14F-4D97-AF65-F5344CB8AC3E}">
        <p14:creationId xmlns:p14="http://schemas.microsoft.com/office/powerpoint/2010/main" val="3325110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4</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Advanced </a:t>
            </a:r>
          </a:p>
          <a:p>
            <a:r>
              <a:rPr lang="en-US" altLang="zh-CN" dirty="0">
                <a:solidFill>
                  <a:srgbClr val="4A4A4A"/>
                </a:solidFill>
                <a:latin typeface="ITC Officina Sans Std Book" panose="020B0506040203020204" pitchFamily="34" charset="0"/>
              </a:rPr>
              <a:t>The proportion of CPS 4th graders advanced in math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CHI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a:t>
            </a:r>
          </a:p>
          <a:p>
            <a:r>
              <a:rPr lang="en-US" altLang="zh-CN" sz="1800" dirty="0">
                <a:solidFill>
                  <a:srgbClr val="4A4A4A"/>
                </a:solidFill>
                <a:latin typeface="ITC Officina Sans Std Book" panose="020B0506040203020204" pitchFamily="34" charset="0"/>
              </a:rPr>
              <a:t>Vs.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US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endParaRPr lang="en-US" altLang="zh-CN" dirty="0">
              <a:solidFill>
                <a:srgbClr val="4A4A4A"/>
              </a:solidFill>
              <a:latin typeface="ITC Officina Sans Std Book" panose="020B0506040203020204" pitchFamily="34" charset="0"/>
            </a:endParaRP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4162E474-FA2F-42A3-82AD-33CB5A345534}"/>
              </a:ext>
            </a:extLst>
          </p:cNvPr>
          <p:cNvGraphicFramePr/>
          <p:nvPr>
            <p:extLst>
              <p:ext uri="{D42A27DB-BD31-4B8C-83A1-F6EECF244321}">
                <p14:modId xmlns:p14="http://schemas.microsoft.com/office/powerpoint/2010/main" val="3368905938"/>
              </p:ext>
            </p:extLst>
          </p:nvPr>
        </p:nvGraphicFramePr>
        <p:xfrm>
          <a:off x="5121261" y="2199646"/>
          <a:ext cx="6094135" cy="420115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D661DC72-C813-62D4-6A71-824D5AE965AF}"/>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have the highest proportion of students who excel at math. The proportion is 1.6 times higher than White, 8 times higher than Hispanics, and 16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graders who excelled at math is slightly higher in CPS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gap/disparity in ethnic groups is significantly enlarged from proficient students to advanced students.</a:t>
            </a:r>
          </a:p>
        </p:txBody>
      </p:sp>
    </p:spTree>
    <p:extLst>
      <p:ext uri="{BB962C8B-B14F-4D97-AF65-F5344CB8AC3E}">
        <p14:creationId xmlns:p14="http://schemas.microsoft.com/office/powerpoint/2010/main" val="960598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Advanced </a:t>
            </a:r>
          </a:p>
          <a:p>
            <a:r>
              <a:rPr lang="en-US" altLang="zh-CN" dirty="0">
                <a:solidFill>
                  <a:srgbClr val="4A4A4A"/>
                </a:solidFill>
                <a:latin typeface="ITC Officina Sans Std Book" panose="020B0506040203020204" pitchFamily="34" charset="0"/>
              </a:rPr>
              <a:t>The proportion of CPS 8th graders advanced in math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IL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IL</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US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777676DA-CB61-7F28-2EDB-92A32D5CCF29}"/>
              </a:ext>
            </a:extLst>
          </p:cNvPr>
          <p:cNvGraphicFramePr/>
          <p:nvPr>
            <p:extLst>
              <p:ext uri="{D42A27DB-BD31-4B8C-83A1-F6EECF244321}">
                <p14:modId xmlns:p14="http://schemas.microsoft.com/office/powerpoint/2010/main" val="2033237531"/>
              </p:ext>
            </p:extLst>
          </p:nvPr>
        </p:nvGraphicFramePr>
        <p:xfrm>
          <a:off x="5110482" y="2199908"/>
          <a:ext cx="6123575" cy="420089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443AC60-F62C-717E-6400-5BCA9B556DC2}"/>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have the highest proportion of students who excel at math. The proportion is 1.7 times higher than White, 6 times higher than Hispanics, and 19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graders who excelled at math is slightly higher in CPS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Hispanic students who excelled at math has increased by 50% from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to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This increment in population is 2.8 times greater than the increment of the other three ethnic groups combined.</a:t>
            </a:r>
          </a:p>
        </p:txBody>
      </p:sp>
    </p:spTree>
    <p:extLst>
      <p:ext uri="{BB962C8B-B14F-4D97-AF65-F5344CB8AC3E}">
        <p14:creationId xmlns:p14="http://schemas.microsoft.com/office/powerpoint/2010/main" val="3408944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K-8 STEM Magnet School Enrollment </a:t>
            </a:r>
          </a:p>
          <a:p>
            <a:r>
              <a:rPr lang="en-US" altLang="zh-CN" dirty="0">
                <a:solidFill>
                  <a:srgbClr val="4A4A4A"/>
                </a:solidFill>
                <a:latin typeface="ITC Officina Sans Std Book" panose="020B0506040203020204" pitchFamily="34" charset="0"/>
              </a:rPr>
              <a:t>The proportion of CPS K-8 students enrolled in a STEM magnet school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STEM magnet enrolled CHI / Total K8 CHI</a:t>
            </a:r>
          </a:p>
        </p:txBody>
      </p:sp>
      <p:graphicFrame>
        <p:nvGraphicFramePr>
          <p:cNvPr id="4" name="Chart 3">
            <a:extLst>
              <a:ext uri="{FF2B5EF4-FFF2-40B4-BE49-F238E27FC236}">
                <a16:creationId xmlns:a16="http://schemas.microsoft.com/office/drawing/2014/main" id="{AA454B12-AA68-C443-0CF7-BAB8BFEE347D}"/>
              </a:ext>
            </a:extLst>
          </p:cNvPr>
          <p:cNvGraphicFramePr/>
          <p:nvPr>
            <p:extLst>
              <p:ext uri="{D42A27DB-BD31-4B8C-83A1-F6EECF244321}">
                <p14:modId xmlns:p14="http://schemas.microsoft.com/office/powerpoint/2010/main" val="4040185891"/>
              </p:ext>
            </p:extLst>
          </p:nvPr>
        </p:nvGraphicFramePr>
        <p:xfrm>
          <a:off x="5106307" y="2190749"/>
          <a:ext cx="6142718" cy="421907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F10AF634-5CC6-72C9-97D9-C3D55DB383D6}"/>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Asians and Black students have the highest STEM Magnet school enrollment rate relative to their population size in K-8. 1.8 times higher than Hispanics, and 2.8 times higher than white students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Black students enrolled in K-8 STEM Magnet schools is twice that of Hispanic students.</a:t>
            </a:r>
          </a:p>
        </p:txBody>
      </p:sp>
    </p:spTree>
    <p:extLst>
      <p:ext uri="{BB962C8B-B14F-4D97-AF65-F5344CB8AC3E}">
        <p14:creationId xmlns:p14="http://schemas.microsoft.com/office/powerpoint/2010/main" val="3531626399"/>
      </p:ext>
    </p:extLst>
  </p:cSld>
  <p:clrMapOvr>
    <a:masterClrMapping/>
  </p:clrMapOvr>
</p:sld>
</file>

<file path=ppt/theme/theme1.xml><?xml version="1.0" encoding="utf-8"?>
<a:theme xmlns:a="http://schemas.openxmlformats.org/drawingml/2006/main" name="1_Office Theme">
  <a:themeElements>
    <a:clrScheme name="Economists">
      <a:dk1>
        <a:srgbClr val="E3120B"/>
      </a:dk1>
      <a:lt1>
        <a:srgbClr val="FAFAFA"/>
      </a:lt1>
      <a:dk2>
        <a:srgbClr val="4A4A4A"/>
      </a:dk2>
      <a:lt2>
        <a:srgbClr val="FAFAFA"/>
      </a:lt2>
      <a:accent1>
        <a:srgbClr val="91B8BD"/>
      </a:accent1>
      <a:accent2>
        <a:srgbClr val="ACC8D4"/>
      </a:accent2>
      <a:accent3>
        <a:srgbClr val="9AE5DE"/>
      </a:accent3>
      <a:accent4>
        <a:srgbClr val="EFE8D1"/>
      </a:accent4>
      <a:accent5>
        <a:srgbClr val="D4DDDD"/>
      </a:accent5>
      <a:accent6>
        <a:srgbClr val="8ABBD0"/>
      </a:accent6>
      <a:hlink>
        <a:srgbClr val="EFE8D1"/>
      </a:hlink>
      <a:folHlink>
        <a:srgbClr val="4A4A4A"/>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7146</TotalTime>
  <Words>1976</Words>
  <Application>Microsoft Office PowerPoint</Application>
  <PresentationFormat>Widescreen</PresentationFormat>
  <Paragraphs>237</Paragraphs>
  <Slides>32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等线</vt:lpstr>
      <vt:lpstr>等线 Light</vt:lpstr>
      <vt:lpstr>Antique Olive Std Compact</vt:lpstr>
      <vt:lpstr>Arial</vt:lpstr>
      <vt:lpstr>ITC Officina Sans Std Book</vt:lpstr>
      <vt:lpstr>Times LT Std</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Zheng</dc:creator>
  <cp:lastModifiedBy>Zhang Zheng</cp:lastModifiedBy>
  <cp:revision>67</cp:revision>
  <dcterms:created xsi:type="dcterms:W3CDTF">2022-08-18T16:59:46Z</dcterms:created>
  <dcterms:modified xsi:type="dcterms:W3CDTF">2022-08-30T19:07:03Z</dcterms:modified>
</cp:coreProperties>
</file>