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ink/ink1.xml" ContentType="application/inkml+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87" r:id="rId2"/>
    <p:sldId id="386" r:id="rId3"/>
    <p:sldId id="311" r:id="rId4"/>
    <p:sldId id="388" r:id="rId5"/>
    <p:sldId id="389" r:id="rId6"/>
    <p:sldId id="390" r:id="rId7"/>
    <p:sldId id="391" r:id="rId8"/>
    <p:sldId id="392" r:id="rId9"/>
    <p:sldId id="316" r:id="rId10"/>
    <p:sldId id="371" r:id="rId11"/>
    <p:sldId id="373" r:id="rId12"/>
    <p:sldId id="376" r:id="rId13"/>
    <p:sldId id="374" r:id="rId14"/>
    <p:sldId id="372" r:id="rId15"/>
    <p:sldId id="378" r:id="rId16"/>
    <p:sldId id="377" r:id="rId17"/>
    <p:sldId id="375" r:id="rId18"/>
    <p:sldId id="341" r:id="rId19"/>
    <p:sldId id="362" r:id="rId20"/>
    <p:sldId id="369" r:id="rId21"/>
    <p:sldId id="363" r:id="rId22"/>
    <p:sldId id="368" r:id="rId23"/>
    <p:sldId id="367" r:id="rId24"/>
    <p:sldId id="364" r:id="rId25"/>
    <p:sldId id="365" r:id="rId26"/>
    <p:sldId id="366" r:id="rId27"/>
    <p:sldId id="342" r:id="rId28"/>
    <p:sldId id="350" r:id="rId29"/>
    <p:sldId id="351" r:id="rId30"/>
    <p:sldId id="353" r:id="rId31"/>
    <p:sldId id="354" r:id="rId32"/>
    <p:sldId id="352" r:id="rId33"/>
    <p:sldId id="355" r:id="rId34"/>
    <p:sldId id="356" r:id="rId35"/>
    <p:sldId id="343" r:id="rId36"/>
    <p:sldId id="360" r:id="rId37"/>
    <p:sldId id="361" r:id="rId38"/>
    <p:sldId id="305" r:id="rId39"/>
    <p:sldId id="379" r:id="rId40"/>
    <p:sldId id="323" r:id="rId41"/>
    <p:sldId id="324" r:id="rId42"/>
    <p:sldId id="303" r:id="rId43"/>
    <p:sldId id="380" r:id="rId44"/>
    <p:sldId id="381" r:id="rId45"/>
    <p:sldId id="382" r:id="rId46"/>
    <p:sldId id="383" r:id="rId47"/>
    <p:sldId id="384" r:id="rId48"/>
    <p:sldId id="385"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a:srgbClr val="91B8BD"/>
    <a:srgbClr val="EFE8D1"/>
    <a:srgbClr val="F76863"/>
    <a:srgbClr val="B9D6E3"/>
    <a:srgbClr val="E9F1F2"/>
    <a:srgbClr val="4A4A4A"/>
    <a:srgbClr val="E3120B"/>
    <a:srgbClr val="BDD4D7"/>
    <a:srgbClr val="5E95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151" autoAdjust="0"/>
    <p:restoredTop sz="93890" autoAdjust="0"/>
  </p:normalViewPr>
  <p:slideViewPr>
    <p:cSldViewPr snapToGrid="0">
      <p:cViewPr varScale="1">
        <p:scale>
          <a:sx n="81" d="100"/>
          <a:sy n="81" d="100"/>
        </p:scale>
        <p:origin x="9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r>
              <a:rPr lang="en-US" altLang="zh-CN" sz="1100" dirty="0">
                <a:effectLst/>
              </a:rPr>
              <a:t>4</a:t>
            </a:r>
            <a:r>
              <a:rPr lang="en-US" altLang="zh-CN" sz="1100" baseline="30000" dirty="0">
                <a:effectLst/>
              </a:rPr>
              <a:t>th</a:t>
            </a:r>
            <a:r>
              <a:rPr lang="en-US" altLang="zh-CN" sz="1100" dirty="0">
                <a:effectLst/>
              </a:rPr>
              <a:t> grade math Proficiency and above</a:t>
            </a:r>
            <a:endParaRPr lang="zh-CN" altLang="zh-CN" sz="1100" dirty="0">
              <a:effectLst/>
            </a:endParaRPr>
          </a:p>
        </c:rich>
      </c:tx>
      <c:overlay val="0"/>
      <c:spPr>
        <a:noFill/>
        <a:ln>
          <a:noFill/>
        </a:ln>
        <a:effectLst/>
      </c:spPr>
      <c:txPr>
        <a:bodyPr rot="0" spcFirstLastPara="1" vertOverflow="ellipsis" vert="horz" wrap="square" anchor="ctr" anchorCtr="1"/>
        <a:lstStyle/>
        <a:p>
          <a:pPr>
            <a:defRPr lang="en-US" altLang="zh-CN" sz="11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0.18006042296072508</c:v>
                </c:pt>
                <c:pt idx="1">
                  <c:v>0.21818181818181817</c:v>
                </c:pt>
              </c:numCache>
            </c:numRef>
          </c:val>
          <c:extLst>
            <c:ext xmlns:c16="http://schemas.microsoft.com/office/drawing/2014/chart" uri="{C3380CC4-5D6E-409C-BE32-E72D297353CC}">
              <c16:uniqueId val="{00000000-6231-459B-B237-2998EFCB77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0.29003079291762895</c:v>
                </c:pt>
                <c:pt idx="1">
                  <c:v>0.30196078431372547</c:v>
                </c:pt>
              </c:numCache>
            </c:numRef>
          </c:val>
          <c:extLst>
            <c:ext xmlns:c16="http://schemas.microsoft.com/office/drawing/2014/chart" uri="{C3380CC4-5D6E-409C-BE32-E72D297353CC}">
              <c16:uniqueId val="{00000001-6231-459B-B237-2998EFCB77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0.65013994402239106</c:v>
                </c:pt>
                <c:pt idx="1">
                  <c:v>0.57813465101914763</c:v>
                </c:pt>
              </c:numCache>
            </c:numRef>
          </c:val>
          <c:extLst>
            <c:ext xmlns:c16="http://schemas.microsoft.com/office/drawing/2014/chart" uri="{C3380CC4-5D6E-409C-BE32-E72D297353CC}">
              <c16:uniqueId val="{00000002-6231-459B-B237-2998EFCB77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0.71955719557195574</c:v>
                </c:pt>
                <c:pt idx="1">
                  <c:v>0.7142857142857143</c:v>
                </c:pt>
              </c:numCache>
            </c:numRef>
          </c:val>
          <c:extLst>
            <c:ext xmlns:c16="http://schemas.microsoft.com/office/drawing/2014/chart" uri="{C3380CC4-5D6E-409C-BE32-E72D297353CC}">
              <c16:uniqueId val="{00000003-6231-459B-B237-2998EFCB7784}"/>
            </c:ext>
          </c:extLst>
        </c:ser>
        <c:dLbls>
          <c:dLblPos val="outEnd"/>
          <c:showLegendKey val="0"/>
          <c:showVal val="1"/>
          <c:showCatName val="0"/>
          <c:showSerName val="0"/>
          <c:showPercent val="0"/>
          <c:showBubbleSize val="0"/>
        </c:dLbls>
        <c:gapWidth val="219"/>
        <c:overlap val="-27"/>
        <c:axId val="610253536"/>
        <c:axId val="610269344"/>
      </c:barChart>
      <c:catAx>
        <c:axId val="610253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69344"/>
        <c:crosses val="autoZero"/>
        <c:auto val="1"/>
        <c:lblAlgn val="ctr"/>
        <c:lblOffset val="100"/>
        <c:noMultiLvlLbl val="0"/>
      </c:catAx>
      <c:valAx>
        <c:axId val="610269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10253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scoring 3 or higher</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0.17233009708737865</c:v>
                </c:pt>
                <c:pt idx="1">
                  <c:v>0.49690052149955721</c:v>
                </c:pt>
              </c:numCache>
            </c:numRef>
          </c:val>
          <c:extLst>
            <c:ext xmlns:c16="http://schemas.microsoft.com/office/drawing/2014/chart" uri="{C3380CC4-5D6E-409C-BE32-E72D297353CC}">
              <c16:uniqueId val="{00000000-E0E3-4942-B84A-90E847BF389F}"/>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0.32270916334661354</c:v>
                </c:pt>
                <c:pt idx="1">
                  <c:v>0.58483408961996597</c:v>
                </c:pt>
              </c:numCache>
            </c:numRef>
          </c:val>
          <c:extLst>
            <c:ext xmlns:c16="http://schemas.microsoft.com/office/drawing/2014/chart" uri="{C3380CC4-5D6E-409C-BE32-E72D297353CC}">
              <c16:uniqueId val="{00000001-E0E3-4942-B84A-90E847BF389F}"/>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0.69218500797448168</c:v>
                </c:pt>
                <c:pt idx="1">
                  <c:v>0.71519318241229679</c:v>
                </c:pt>
              </c:numCache>
            </c:numRef>
          </c:val>
          <c:extLst>
            <c:ext xmlns:c16="http://schemas.microsoft.com/office/drawing/2014/chart" uri="{C3380CC4-5D6E-409C-BE32-E72D297353CC}">
              <c16:uniqueId val="{00000002-E0E3-4942-B84A-90E847BF389F}"/>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0.61834319526627224</c:v>
                </c:pt>
                <c:pt idx="1">
                  <c:v>0.8102789699570816</c:v>
                </c:pt>
              </c:numCache>
            </c:numRef>
          </c:val>
          <c:extLst>
            <c:ext xmlns:c16="http://schemas.microsoft.com/office/drawing/2014/chart" uri="{C3380CC4-5D6E-409C-BE32-E72D297353CC}">
              <c16:uniqueId val="{00000003-E0E3-4942-B84A-90E847BF389F}"/>
            </c:ext>
          </c:extLst>
        </c:ser>
        <c:dLbls>
          <c:dLblPos val="outEnd"/>
          <c:showLegendKey val="0"/>
          <c:showVal val="1"/>
          <c:showCatName val="0"/>
          <c:showSerName val="0"/>
          <c:showPercent val="0"/>
          <c:showBubbleSize val="0"/>
        </c:dLbls>
        <c:gapWidth val="219"/>
        <c:overlap val="-27"/>
        <c:axId val="1566982208"/>
        <c:axId val="1566982624"/>
      </c:barChart>
      <c:catAx>
        <c:axId val="1566982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624"/>
        <c:crosses val="autoZero"/>
        <c:auto val="1"/>
        <c:lblAlgn val="ctr"/>
        <c:lblOffset val="100"/>
        <c:noMultiLvlLbl val="0"/>
      </c:catAx>
      <c:valAx>
        <c:axId val="156698262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22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HS SAT Math Advanced</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7.0063694267515925E-3</c:v>
                </c:pt>
                <c:pt idx="1">
                  <c:v>5.0001780901611122E-2</c:v>
                </c:pt>
              </c:numCache>
            </c:numRef>
          </c:val>
          <c:extLst>
            <c:ext xmlns:c16="http://schemas.microsoft.com/office/drawing/2014/chart" uri="{C3380CC4-5D6E-409C-BE32-E72D297353CC}">
              <c16:uniqueId val="{00000000-8B19-47B1-840B-ABF9B929F0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1.8041688561919775E-2</c:v>
                </c:pt>
                <c:pt idx="1">
                  <c:v>7.0001190159084598E-2</c:v>
                </c:pt>
              </c:numCache>
            </c:numRef>
          </c:val>
          <c:extLst>
            <c:ext xmlns:c16="http://schemas.microsoft.com/office/drawing/2014/chart" uri="{C3380CC4-5D6E-409C-BE32-E72D297353CC}">
              <c16:uniqueId val="{00000001-8B19-47B1-840B-ABF9B929F0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0.22300263388937663</c:v>
                </c:pt>
                <c:pt idx="1">
                  <c:v>0.16000037766370934</c:v>
                </c:pt>
              </c:numCache>
            </c:numRef>
          </c:val>
          <c:extLst>
            <c:ext xmlns:c16="http://schemas.microsoft.com/office/drawing/2014/chart" uri="{C3380CC4-5D6E-409C-BE32-E72D297353CC}">
              <c16:uniqueId val="{00000002-8B19-47B1-840B-ABF9B929F0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0.23486238532110093</c:v>
                </c:pt>
                <c:pt idx="1">
                  <c:v>0.47000143533802208</c:v>
                </c:pt>
              </c:numCache>
            </c:numRef>
          </c:val>
          <c:extLst>
            <c:ext xmlns:c16="http://schemas.microsoft.com/office/drawing/2014/chart" uri="{C3380CC4-5D6E-409C-BE32-E72D297353CC}">
              <c16:uniqueId val="{00000003-8B19-47B1-840B-ABF9B929F054}"/>
            </c:ext>
          </c:extLst>
        </c:ser>
        <c:dLbls>
          <c:dLblPos val="outEnd"/>
          <c:showLegendKey val="0"/>
          <c:showVal val="1"/>
          <c:showCatName val="0"/>
          <c:showSerName val="0"/>
          <c:showPercent val="0"/>
          <c:showBubbleSize val="0"/>
        </c:dLbls>
        <c:gapWidth val="219"/>
        <c:overlap val="-27"/>
        <c:axId val="1567007168"/>
        <c:axId val="1567004672"/>
      </c:barChart>
      <c:catAx>
        <c:axId val="156700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4672"/>
        <c:crosses val="autoZero"/>
        <c:auto val="1"/>
        <c:lblAlgn val="ctr"/>
        <c:lblOffset val="100"/>
        <c:noMultiLvlLbl val="0"/>
      </c:catAx>
      <c:valAx>
        <c:axId val="15670046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71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CPS AP CS scored 5</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1.2135922330097087E-2</c:v>
                </c:pt>
                <c:pt idx="1">
                  <c:v>5.5003443865000494E-2</c:v>
                </c:pt>
              </c:numCache>
            </c:numRef>
          </c:val>
          <c:extLst>
            <c:ext xmlns:c16="http://schemas.microsoft.com/office/drawing/2014/chart" uri="{C3380CC4-5D6E-409C-BE32-E72D297353CC}">
              <c16:uniqueId val="{00000000-AA98-47FE-8DF0-8F91EA73B6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2.8884462151394421E-2</c:v>
                </c:pt>
                <c:pt idx="1">
                  <c:v>8.6748440158820189E-2</c:v>
                </c:pt>
              </c:numCache>
            </c:numRef>
          </c:val>
          <c:extLst>
            <c:ext xmlns:c16="http://schemas.microsoft.com/office/drawing/2014/chart" uri="{C3380CC4-5D6E-409C-BE32-E72D297353CC}">
              <c16:uniqueId val="{00000001-AA98-47FE-8DF0-8F91EA73B6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0.20893141945773525</c:v>
                </c:pt>
                <c:pt idx="1">
                  <c:v>0.15028493752287342</c:v>
                </c:pt>
              </c:numCache>
            </c:numRef>
          </c:val>
          <c:extLst>
            <c:ext xmlns:c16="http://schemas.microsoft.com/office/drawing/2014/chart" uri="{C3380CC4-5D6E-409C-BE32-E72D297353CC}">
              <c16:uniqueId val="{00000002-AA98-47FE-8DF0-8F91EA73B6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0.18047337278106509</c:v>
                </c:pt>
                <c:pt idx="1">
                  <c:v>0.23890557939914164</c:v>
                </c:pt>
              </c:numCache>
            </c:numRef>
          </c:val>
          <c:extLst>
            <c:ext xmlns:c16="http://schemas.microsoft.com/office/drawing/2014/chart" uri="{C3380CC4-5D6E-409C-BE32-E72D297353CC}">
              <c16:uniqueId val="{00000003-AA98-47FE-8DF0-8F91EA73B64B}"/>
            </c:ext>
          </c:extLst>
        </c:ser>
        <c:dLbls>
          <c:dLblPos val="outEnd"/>
          <c:showLegendKey val="0"/>
          <c:showVal val="1"/>
          <c:showCatName val="0"/>
          <c:showSerName val="0"/>
          <c:showPercent val="0"/>
          <c:showBubbleSize val="0"/>
        </c:dLbls>
        <c:gapWidth val="219"/>
        <c:overlap val="-27"/>
        <c:axId val="1567000928"/>
        <c:axId val="1566998432"/>
      </c:barChart>
      <c:catAx>
        <c:axId val="1567000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8432"/>
        <c:crosses val="autoZero"/>
        <c:auto val="1"/>
        <c:lblAlgn val="ctr"/>
        <c:lblOffset val="100"/>
        <c:noMultiLvlLbl val="0"/>
      </c:catAx>
      <c:valAx>
        <c:axId val="15669984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7000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AP CS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1.107437572238798E-2</c:v>
                </c:pt>
                <c:pt idx="1">
                  <c:v>4.5350290049085227E-3</c:v>
                </c:pt>
              </c:numCache>
            </c:numRef>
          </c:val>
          <c:extLst>
            <c:ext xmlns:c16="http://schemas.microsoft.com/office/drawing/2014/chart" uri="{C3380CC4-5D6E-409C-BE32-E72D297353CC}">
              <c16:uniqueId val="{00000000-376A-4C4A-BFA5-C9A32DC414B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1.9598656984461622E-2</c:v>
                </c:pt>
                <c:pt idx="1">
                  <c:v>6.6796116504854366E-3</c:v>
                </c:pt>
              </c:numCache>
            </c:numRef>
          </c:val>
          <c:extLst>
            <c:ext xmlns:c16="http://schemas.microsoft.com/office/drawing/2014/chart" uri="{C3380CC4-5D6E-409C-BE32-E72D297353CC}">
              <c16:uniqueId val="{00000001-376A-4C4A-BFA5-C9A32DC414B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6.4479638009049781E-2</c:v>
                </c:pt>
                <c:pt idx="1">
                  <c:v>1.0582019363762102E-2</c:v>
                </c:pt>
              </c:numCache>
            </c:numRef>
          </c:val>
          <c:extLst>
            <c:ext xmlns:c16="http://schemas.microsoft.com/office/drawing/2014/chart" uri="{C3380CC4-5D6E-409C-BE32-E72D297353CC}">
              <c16:uniqueId val="{00000002-376A-4C4A-BFA5-C9A32DC414B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7.9305490380103233E-2</c:v>
                </c:pt>
                <c:pt idx="1">
                  <c:v>5.5476190476190478E-2</c:v>
                </c:pt>
              </c:numCache>
            </c:numRef>
          </c:val>
          <c:extLst>
            <c:ext xmlns:c16="http://schemas.microsoft.com/office/drawing/2014/chart" uri="{C3380CC4-5D6E-409C-BE32-E72D297353CC}">
              <c16:uniqueId val="{00000003-376A-4C4A-BFA5-C9A32DC414B0}"/>
            </c:ext>
          </c:extLst>
        </c:ser>
        <c:dLbls>
          <c:dLblPos val="outEnd"/>
          <c:showLegendKey val="0"/>
          <c:showVal val="1"/>
          <c:showCatName val="0"/>
          <c:showSerName val="0"/>
          <c:showPercent val="0"/>
          <c:showBubbleSize val="0"/>
        </c:dLbls>
        <c:gapWidth val="219"/>
        <c:overlap val="-27"/>
        <c:axId val="1566996768"/>
        <c:axId val="1566989696"/>
      </c:barChart>
      <c:catAx>
        <c:axId val="156699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89696"/>
        <c:crosses val="autoZero"/>
        <c:auto val="1"/>
        <c:lblAlgn val="ctr"/>
        <c:lblOffset val="100"/>
        <c:noMultiLvlLbl val="0"/>
      </c:catAx>
      <c:valAx>
        <c:axId val="15669896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699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HS STEM Magnet School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8.8218692040964442E-2</c:v>
                </c:pt>
              </c:numCache>
            </c:numRef>
          </c:val>
          <c:extLst>
            <c:ext xmlns:c16="http://schemas.microsoft.com/office/drawing/2014/chart" uri="{C3380CC4-5D6E-409C-BE32-E72D297353CC}">
              <c16:uniqueId val="{00000000-720B-4DDB-A708-8F107AF272F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0.19657218708518778</c:v>
                </c:pt>
              </c:numCache>
            </c:numRef>
          </c:val>
          <c:extLst>
            <c:ext xmlns:c16="http://schemas.microsoft.com/office/drawing/2014/chart" uri="{C3380CC4-5D6E-409C-BE32-E72D297353CC}">
              <c16:uniqueId val="{00000001-720B-4DDB-A708-8F107AF272F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0.13554092965857673</c:v>
                </c:pt>
              </c:numCache>
            </c:numRef>
          </c:val>
          <c:extLst>
            <c:ext xmlns:c16="http://schemas.microsoft.com/office/drawing/2014/chart" uri="{C3380CC4-5D6E-409C-BE32-E72D297353CC}">
              <c16:uniqueId val="{00000002-720B-4DDB-A708-8F107AF272F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0.19779446269357109</c:v>
                </c:pt>
              </c:numCache>
            </c:numRef>
          </c:val>
          <c:extLst>
            <c:ext xmlns:c16="http://schemas.microsoft.com/office/drawing/2014/chart" uri="{C3380CC4-5D6E-409C-BE32-E72D297353CC}">
              <c16:uniqueId val="{00000003-720B-4DDB-A708-8F107AF272FA}"/>
            </c:ext>
          </c:extLst>
        </c:ser>
        <c:dLbls>
          <c:dLblPos val="outEnd"/>
          <c:showLegendKey val="0"/>
          <c:showVal val="1"/>
          <c:showCatName val="0"/>
          <c:showSerName val="0"/>
          <c:showPercent val="0"/>
          <c:showBubbleSize val="0"/>
        </c:dLbls>
        <c:gapWidth val="219"/>
        <c:overlap val="-27"/>
        <c:axId val="393176832"/>
        <c:axId val="393180160"/>
      </c:barChart>
      <c:catAx>
        <c:axId val="393176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80160"/>
        <c:crosses val="autoZero"/>
        <c:auto val="1"/>
        <c:lblAlgn val="ctr"/>
        <c:lblOffset val="100"/>
        <c:noMultiLvlLbl val="0"/>
      </c:catAx>
      <c:valAx>
        <c:axId val="3931801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3176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CS Interest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5.5210601295594443E-2</c:v>
                </c:pt>
              </c:numCache>
            </c:numRef>
          </c:val>
          <c:extLst>
            <c:ext xmlns:c16="http://schemas.microsoft.com/office/drawing/2014/chart" uri="{C3380CC4-5D6E-409C-BE32-E72D297353CC}">
              <c16:uniqueId val="{00000000-A155-4123-B37D-F1A32A6CE82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9.2761770906535493E-2</c:v>
                </c:pt>
              </c:numCache>
            </c:numRef>
          </c:val>
          <c:extLst>
            <c:ext xmlns:c16="http://schemas.microsoft.com/office/drawing/2014/chart" uri="{C3380CC4-5D6E-409C-BE32-E72D297353CC}">
              <c16:uniqueId val="{00000001-A155-4123-B37D-F1A32A6CE82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0.19590703414232827</c:v>
                </c:pt>
              </c:numCache>
            </c:numRef>
          </c:val>
          <c:extLst>
            <c:ext xmlns:c16="http://schemas.microsoft.com/office/drawing/2014/chart" uri="{C3380CC4-5D6E-409C-BE32-E72D297353CC}">
              <c16:uniqueId val="{00000002-A155-4123-B37D-F1A32A6CE82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0.25363679023932428</c:v>
                </c:pt>
              </c:numCache>
            </c:numRef>
          </c:val>
          <c:extLst>
            <c:ext xmlns:c16="http://schemas.microsoft.com/office/drawing/2014/chart" uri="{C3380CC4-5D6E-409C-BE32-E72D297353CC}">
              <c16:uniqueId val="{00000003-A155-4123-B37D-F1A32A6CE821}"/>
            </c:ext>
          </c:extLst>
        </c:ser>
        <c:dLbls>
          <c:dLblPos val="outEnd"/>
          <c:showLegendKey val="0"/>
          <c:showVal val="1"/>
          <c:showCatName val="0"/>
          <c:showSerName val="0"/>
          <c:showPercent val="0"/>
          <c:showBubbleSize val="0"/>
        </c:dLbls>
        <c:gapWidth val="219"/>
        <c:overlap val="-27"/>
        <c:axId val="1562377664"/>
        <c:axId val="1562374336"/>
      </c:barChart>
      <c:catAx>
        <c:axId val="156237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4336"/>
        <c:crosses val="autoZero"/>
        <c:auto val="1"/>
        <c:lblAlgn val="ctr"/>
        <c:lblOffset val="100"/>
        <c:noMultiLvlLbl val="0"/>
      </c:catAx>
      <c:valAx>
        <c:axId val="15623743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562377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Advanced Math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0.2943848614359057</c:v>
                </c:pt>
                <c:pt idx="1">
                  <c:v>0.13866845158411423</c:v>
                </c:pt>
              </c:numCache>
            </c:numRef>
          </c:val>
          <c:extLst>
            <c:ext xmlns:c16="http://schemas.microsoft.com/office/drawing/2014/chart" uri="{C3380CC4-5D6E-409C-BE32-E72D297353CC}">
              <c16:uniqueId val="{00000000-19DF-4C76-987A-288CE87190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0.29817677832435385</c:v>
                </c:pt>
                <c:pt idx="1">
                  <c:v>0.11886336727444945</c:v>
                </c:pt>
              </c:numCache>
            </c:numRef>
          </c:val>
          <c:extLst>
            <c:ext xmlns:c16="http://schemas.microsoft.com/office/drawing/2014/chart" uri="{C3380CC4-5D6E-409C-BE32-E72D297353CC}">
              <c16:uniqueId val="{00000001-19DF-4C76-987A-288CE87190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0.38338132455779517</c:v>
                </c:pt>
                <c:pt idx="1">
                  <c:v>0.17079045643153526</c:v>
                </c:pt>
              </c:numCache>
            </c:numRef>
          </c:val>
          <c:extLst>
            <c:ext xmlns:c16="http://schemas.microsoft.com/office/drawing/2014/chart" uri="{C3380CC4-5D6E-409C-BE32-E72D297353CC}">
              <c16:uniqueId val="{00000002-19DF-4C76-987A-288CE87190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0.43336461755044581</c:v>
                </c:pt>
                <c:pt idx="1">
                  <c:v>0.23315714285714287</c:v>
                </c:pt>
              </c:numCache>
            </c:numRef>
          </c:val>
          <c:extLst>
            <c:ext xmlns:c16="http://schemas.microsoft.com/office/drawing/2014/chart" uri="{C3380CC4-5D6E-409C-BE32-E72D297353CC}">
              <c16:uniqueId val="{00000003-19DF-4C76-987A-288CE87190C1}"/>
            </c:ext>
          </c:extLst>
        </c:ser>
        <c:dLbls>
          <c:dLblPos val="outEnd"/>
          <c:showLegendKey val="0"/>
          <c:showVal val="1"/>
          <c:showCatName val="0"/>
          <c:showSerName val="0"/>
          <c:showPercent val="0"/>
          <c:showBubbleSize val="0"/>
        </c:dLbls>
        <c:gapWidth val="219"/>
        <c:overlap val="-27"/>
        <c:axId val="1817524080"/>
        <c:axId val="1817520752"/>
      </c:barChart>
      <c:catAx>
        <c:axId val="1817524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0752"/>
        <c:crosses val="autoZero"/>
        <c:auto val="1"/>
        <c:lblAlgn val="ctr"/>
        <c:lblOffset val="100"/>
        <c:noMultiLvlLbl val="0"/>
      </c:catAx>
      <c:valAx>
        <c:axId val="18175207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817524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Persistence</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0.18099999999999999</c:v>
                </c:pt>
                <c:pt idx="1">
                  <c:v>0.18105065666041276</c:v>
                </c:pt>
              </c:numCache>
            </c:numRef>
          </c:val>
          <c:extLst>
            <c:ext xmlns:c16="http://schemas.microsoft.com/office/drawing/2014/chart" uri="{C3380CC4-5D6E-409C-BE32-E72D297353CC}">
              <c16:uniqueId val="{00000000-5CFD-4B0F-A555-FE57431687E0}"/>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0.21</c:v>
                </c:pt>
                <c:pt idx="1">
                  <c:v>0.21040299906279289</c:v>
                </c:pt>
              </c:numCache>
            </c:numRef>
          </c:val>
          <c:extLst>
            <c:ext xmlns:c16="http://schemas.microsoft.com/office/drawing/2014/chart" uri="{C3380CC4-5D6E-409C-BE32-E72D297353CC}">
              <c16:uniqueId val="{00000001-5CFD-4B0F-A555-FE57431687E0}"/>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0.27300000000000002</c:v>
                </c:pt>
                <c:pt idx="1">
                  <c:v>0.27336626139817627</c:v>
                </c:pt>
              </c:numCache>
            </c:numRef>
          </c:val>
          <c:extLst>
            <c:ext xmlns:c16="http://schemas.microsoft.com/office/drawing/2014/chart" uri="{C3380CC4-5D6E-409C-BE32-E72D297353CC}">
              <c16:uniqueId val="{00000002-5CFD-4B0F-A555-FE57431687E0}"/>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0.26500000000000001</c:v>
                </c:pt>
                <c:pt idx="1">
                  <c:v>0.26464339908952961</c:v>
                </c:pt>
              </c:numCache>
            </c:numRef>
          </c:val>
          <c:extLst>
            <c:ext xmlns:c16="http://schemas.microsoft.com/office/drawing/2014/chart" uri="{C3380CC4-5D6E-409C-BE32-E72D297353CC}">
              <c16:uniqueId val="{00000003-5CFD-4B0F-A555-FE57431687E0}"/>
            </c:ext>
          </c:extLst>
        </c:ser>
        <c:dLbls>
          <c:dLblPos val="outEnd"/>
          <c:showLegendKey val="0"/>
          <c:showVal val="1"/>
          <c:showCatName val="0"/>
          <c:showSerName val="0"/>
          <c:showPercent val="0"/>
          <c:showBubbleSize val="0"/>
        </c:dLbls>
        <c:gapWidth val="219"/>
        <c:overlap val="-27"/>
        <c:axId val="1304941328"/>
        <c:axId val="1304939664"/>
      </c:barChart>
      <c:catAx>
        <c:axId val="1304941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39664"/>
        <c:crosses val="autoZero"/>
        <c:auto val="1"/>
        <c:lblAlgn val="ctr"/>
        <c:lblOffset val="100"/>
        <c:noMultiLvlLbl val="0"/>
      </c:catAx>
      <c:valAx>
        <c:axId val="130493966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304941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effectLst/>
                <a:latin typeface="ITC Officina Sans Std Book" panose="020B0506040203020204" pitchFamily="34" charset="0"/>
                <a:ea typeface="+mn-ea"/>
                <a:cs typeface="+mn-cs"/>
              </a:rPr>
              <a:t>Illinois CS/Computing Degree Conferral</a:t>
            </a:r>
            <a:endParaRPr lang="zh-CN" altLang="zh-CN" sz="1200" b="0" i="0" u="none" strike="noStrike" kern="1200" spc="0" baseline="0" dirty="0">
              <a:solidFill>
                <a:srgbClr val="4A4A4A"/>
              </a:solidFill>
              <a:effectLst/>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lgn="ctr" rtl="0" eaLnBrk="1" latinLnBrk="0" hangingPunct="1">
            <a:defRPr lang="en-US" altLang="zh-CN" sz="1200" b="0" i="0" u="none" strike="noStrike" kern="1200" spc="0" baseline="0">
              <a:solidFill>
                <a:srgbClr val="4A4A4A"/>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3.2000000000000001E-2</c:v>
                </c:pt>
                <c:pt idx="1">
                  <c:v>4.4463240209882293E-2</c:v>
                </c:pt>
              </c:numCache>
            </c:numRef>
          </c:val>
          <c:extLst>
            <c:ext xmlns:c16="http://schemas.microsoft.com/office/drawing/2014/chart" uri="{C3380CC4-5D6E-409C-BE32-E72D297353CC}">
              <c16:uniqueId val="{00000000-1DBF-4B35-AEDF-888AC133F119}"/>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3.9E-2</c:v>
                </c:pt>
                <c:pt idx="1">
                  <c:v>3.991870859012276E-2</c:v>
                </c:pt>
              </c:numCache>
            </c:numRef>
          </c:val>
          <c:extLst>
            <c:ext xmlns:c16="http://schemas.microsoft.com/office/drawing/2014/chart" uri="{C3380CC4-5D6E-409C-BE32-E72D297353CC}">
              <c16:uniqueId val="{00000001-1DBF-4B35-AEDF-888AC133F119}"/>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3.9E-2</c:v>
                </c:pt>
                <c:pt idx="1">
                  <c:v>4.5430627243004194E-2</c:v>
                </c:pt>
              </c:numCache>
            </c:numRef>
          </c:val>
          <c:extLst>
            <c:ext xmlns:c16="http://schemas.microsoft.com/office/drawing/2014/chart" uri="{C3380CC4-5D6E-409C-BE32-E72D297353CC}">
              <c16:uniqueId val="{00000002-1DBF-4B35-AEDF-888AC133F119}"/>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0.13</c:v>
                </c:pt>
                <c:pt idx="1">
                  <c:v>0.12393831735238313</c:v>
                </c:pt>
              </c:numCache>
            </c:numRef>
          </c:val>
          <c:extLst>
            <c:ext xmlns:c16="http://schemas.microsoft.com/office/drawing/2014/chart" uri="{C3380CC4-5D6E-409C-BE32-E72D297353CC}">
              <c16:uniqueId val="{00000003-1DBF-4B35-AEDF-888AC133F119}"/>
            </c:ext>
          </c:extLst>
        </c:ser>
        <c:dLbls>
          <c:dLblPos val="outEnd"/>
          <c:showLegendKey val="0"/>
          <c:showVal val="1"/>
          <c:showCatName val="0"/>
          <c:showSerName val="0"/>
          <c:showPercent val="0"/>
          <c:showBubbleSize val="0"/>
        </c:dLbls>
        <c:gapWidth val="219"/>
        <c:overlap val="-27"/>
        <c:axId val="391627600"/>
        <c:axId val="391612208"/>
      </c:barChart>
      <c:catAx>
        <c:axId val="39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2208"/>
        <c:crosses val="autoZero"/>
        <c:auto val="1"/>
        <c:lblAlgn val="ctr"/>
        <c:lblOffset val="100"/>
        <c:noMultiLvlLbl val="0"/>
      </c:catAx>
      <c:valAx>
        <c:axId val="391612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76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for Top 3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3.170970905524681E-2</c:v>
                </c:pt>
                <c:pt idx="1">
                  <c:v>0.12078152753108348</c:v>
                </c:pt>
              </c:numCache>
            </c:numRef>
          </c:val>
          <c:extLst>
            <c:ext xmlns:c16="http://schemas.microsoft.com/office/drawing/2014/chart" uri="{C3380CC4-5D6E-409C-BE32-E72D297353CC}">
              <c16:uniqueId val="{00000000-3E1F-4732-80CC-A0AE2912D3C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3.9983046058208536E-2</c:v>
                </c:pt>
                <c:pt idx="1">
                  <c:v>0.12830048345109707</c:v>
                </c:pt>
              </c:numCache>
            </c:numRef>
          </c:val>
          <c:extLst>
            <c:ext xmlns:c16="http://schemas.microsoft.com/office/drawing/2014/chart" uri="{C3380CC4-5D6E-409C-BE32-E72D297353CC}">
              <c16:uniqueId val="{00000001-3E1F-4732-80CC-A0AE2912D3C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5.0043272412564274E-2</c:v>
                </c:pt>
                <c:pt idx="1">
                  <c:v>0.15968180054326736</c:v>
                </c:pt>
              </c:numCache>
            </c:numRef>
          </c:val>
          <c:extLst>
            <c:ext xmlns:c16="http://schemas.microsoft.com/office/drawing/2014/chart" uri="{C3380CC4-5D6E-409C-BE32-E72D297353CC}">
              <c16:uniqueId val="{00000002-3E1F-4732-80CC-A0AE2912D3C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0.17330321001600302</c:v>
                </c:pt>
                <c:pt idx="1">
                  <c:v>0.20975855130784707</c:v>
                </c:pt>
              </c:numCache>
            </c:numRef>
          </c:val>
          <c:extLst>
            <c:ext xmlns:c16="http://schemas.microsoft.com/office/drawing/2014/chart" uri="{C3380CC4-5D6E-409C-BE32-E72D297353CC}">
              <c16:uniqueId val="{00000003-3E1F-4732-80CC-A0AE2912D3C7}"/>
            </c:ext>
          </c:extLst>
        </c:ser>
        <c:dLbls>
          <c:dLblPos val="outEnd"/>
          <c:showLegendKey val="0"/>
          <c:showVal val="1"/>
          <c:showCatName val="0"/>
          <c:showSerName val="0"/>
          <c:showPercent val="0"/>
          <c:showBubbleSize val="0"/>
        </c:dLbls>
        <c:gapWidth val="219"/>
        <c:overlap val="-27"/>
        <c:axId val="391620944"/>
        <c:axId val="391625936"/>
      </c:barChart>
      <c:catAx>
        <c:axId val="39162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5936"/>
        <c:crosses val="autoZero"/>
        <c:auto val="1"/>
        <c:lblAlgn val="ctr"/>
        <c:lblOffset val="100"/>
        <c:noMultiLvlLbl val="0"/>
      </c:catAx>
      <c:valAx>
        <c:axId val="39162593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2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Proficiency and above</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0.14995733788395904</c:v>
                </c:pt>
                <c:pt idx="1">
                  <c:v>0.12402044293015332</c:v>
                </c:pt>
              </c:numCache>
            </c:numRef>
          </c:val>
          <c:extLst>
            <c:ext xmlns:c16="http://schemas.microsoft.com/office/drawing/2014/chart" uri="{C3380CC4-5D6E-409C-BE32-E72D297353CC}">
              <c16:uniqueId val="{00000000-C3F7-4451-A796-9A7A47472FB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0.27</c:v>
                </c:pt>
                <c:pt idx="1">
                  <c:v>0.19086757990867581</c:v>
                </c:pt>
              </c:numCache>
            </c:numRef>
          </c:val>
          <c:extLst>
            <c:ext xmlns:c16="http://schemas.microsoft.com/office/drawing/2014/chart" uri="{C3380CC4-5D6E-409C-BE32-E72D297353CC}">
              <c16:uniqueId val="{00000001-C3F7-4451-A796-9A7A47472FB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0.56001558846453625</c:v>
                </c:pt>
                <c:pt idx="1">
                  <c:v>0.43264393515930688</c:v>
                </c:pt>
              </c:numCache>
            </c:numRef>
          </c:val>
          <c:extLst>
            <c:ext xmlns:c16="http://schemas.microsoft.com/office/drawing/2014/chart" uri="{C3380CC4-5D6E-409C-BE32-E72D297353CC}">
              <c16:uniqueId val="{00000002-C3F7-4451-A796-9A7A47472FB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0.70967741935483875</c:v>
                </c:pt>
                <c:pt idx="1">
                  <c:v>0.63054187192118227</c:v>
                </c:pt>
              </c:numCache>
            </c:numRef>
          </c:val>
          <c:extLst>
            <c:ext xmlns:c16="http://schemas.microsoft.com/office/drawing/2014/chart" uri="{C3380CC4-5D6E-409C-BE32-E72D297353CC}">
              <c16:uniqueId val="{00000003-C3F7-4451-A796-9A7A47472FBB}"/>
            </c:ext>
          </c:extLst>
        </c:ser>
        <c:dLbls>
          <c:dLblPos val="outEnd"/>
          <c:showLegendKey val="0"/>
          <c:showVal val="1"/>
          <c:showCatName val="0"/>
          <c:showSerName val="0"/>
          <c:showPercent val="0"/>
          <c:showBubbleSize val="0"/>
        </c:dLbls>
        <c:gapWidth val="219"/>
        <c:overlap val="-27"/>
        <c:axId val="604846304"/>
        <c:axId val="604851712"/>
      </c:barChart>
      <c:catAx>
        <c:axId val="6048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1712"/>
        <c:crosses val="autoZero"/>
        <c:auto val="1"/>
        <c:lblAlgn val="ctr"/>
        <c:lblOffset val="100"/>
        <c:noMultiLvlLbl val="0"/>
      </c:catAx>
      <c:valAx>
        <c:axId val="6048517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6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kern="1200" spc="0" baseline="0" dirty="0">
                <a:solidFill>
                  <a:srgbClr val="4A4A4A"/>
                </a:solidFill>
                <a:latin typeface="ITC Officina Sans Std Book" panose="020B0506040203020204" pitchFamily="34" charset="0"/>
                <a:ea typeface="+mn-ea"/>
                <a:cs typeface="+mn-cs"/>
              </a:rPr>
              <a:t>Illinois CS/Computing Degree Persistence for Top 3 </a:t>
            </a:r>
            <a:endParaRPr lang="zh-CN" altLang="zh-CN" sz="1200" b="0" i="0" u="none" strike="noStrike" kern="1200" spc="0" baseline="0" dirty="0">
              <a:solidFill>
                <a:srgbClr val="4A4A4A"/>
              </a:solidFill>
              <a:latin typeface="ITC Officina Sans Std Book" panose="020B0506040203020204" pitchFamily="34" charset="0"/>
              <a:ea typeface="+mn-ea"/>
              <a:cs typeface="+mn-cs"/>
            </a:endParaRPr>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0.19587628865979381</c:v>
                </c:pt>
                <c:pt idx="1">
                  <c:v>0.3014705882352941</c:v>
                </c:pt>
              </c:numCache>
            </c:numRef>
          </c:val>
          <c:extLst>
            <c:ext xmlns:c16="http://schemas.microsoft.com/office/drawing/2014/chart" uri="{C3380CC4-5D6E-409C-BE32-E72D297353CC}">
              <c16:uniqueId val="{00000000-F296-4D01-BCA2-C3EF2969C7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0.22968197879858657</c:v>
                </c:pt>
                <c:pt idx="1">
                  <c:v>0.37101449275362319</c:v>
                </c:pt>
              </c:numCache>
            </c:numRef>
          </c:val>
          <c:extLst>
            <c:ext xmlns:c16="http://schemas.microsoft.com/office/drawing/2014/chart" uri="{C3380CC4-5D6E-409C-BE32-E72D297353CC}">
              <c16:uniqueId val="{00000001-F296-4D01-BCA2-C3EF2969C7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0.26551373346897256</c:v>
                </c:pt>
                <c:pt idx="1">
                  <c:v>0.59052247873633046</c:v>
                </c:pt>
              </c:numCache>
            </c:numRef>
          </c:val>
          <c:extLst>
            <c:ext xmlns:c16="http://schemas.microsoft.com/office/drawing/2014/chart" uri="{C3380CC4-5D6E-409C-BE32-E72D297353CC}">
              <c16:uniqueId val="{00000002-F296-4D01-BCA2-C3EF2969C7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0.2042368278109723</c:v>
                </c:pt>
                <c:pt idx="1">
                  <c:v>0.30055955235811349</c:v>
                </c:pt>
              </c:numCache>
            </c:numRef>
          </c:val>
          <c:extLst>
            <c:ext xmlns:c16="http://schemas.microsoft.com/office/drawing/2014/chart" uri="{C3380CC4-5D6E-409C-BE32-E72D297353CC}">
              <c16:uniqueId val="{00000003-F296-4D01-BCA2-C3EF2969C72E}"/>
            </c:ext>
          </c:extLst>
        </c:ser>
        <c:dLbls>
          <c:dLblPos val="outEnd"/>
          <c:showLegendKey val="0"/>
          <c:showVal val="1"/>
          <c:showCatName val="0"/>
          <c:showSerName val="0"/>
          <c:showPercent val="0"/>
          <c:showBubbleSize val="0"/>
        </c:dLbls>
        <c:gapWidth val="219"/>
        <c:overlap val="-27"/>
        <c:axId val="391608464"/>
        <c:axId val="391615120"/>
      </c:barChart>
      <c:catAx>
        <c:axId val="391608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15120"/>
        <c:crosses val="autoZero"/>
        <c:auto val="1"/>
        <c:lblAlgn val="ctr"/>
        <c:lblOffset val="100"/>
        <c:noMultiLvlLbl val="0"/>
      </c:catAx>
      <c:valAx>
        <c:axId val="39161512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Conferral for Top 3 </a:t>
            </a:r>
            <a:endParaRPr lang="en-US"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2.8064992614475627E-2</c:v>
                </c:pt>
                <c:pt idx="1">
                  <c:v>0.1774891774891775</c:v>
                </c:pt>
              </c:numCache>
            </c:numRef>
          </c:val>
          <c:extLst>
            <c:ext xmlns:c16="http://schemas.microsoft.com/office/drawing/2014/chart" uri="{C3380CC4-5D6E-409C-BE32-E72D297353CC}">
              <c16:uniqueId val="{00000000-34CF-432D-8A5D-E9C4D0F8E9F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4.5013850415512466E-2</c:v>
                </c:pt>
                <c:pt idx="1">
                  <c:v>0.22816399286987521</c:v>
                </c:pt>
              </c:numCache>
            </c:numRef>
          </c:val>
          <c:extLst>
            <c:ext xmlns:c16="http://schemas.microsoft.com/office/drawing/2014/chart" uri="{C3380CC4-5D6E-409C-BE32-E72D297353CC}">
              <c16:uniqueId val="{00000001-34CF-432D-8A5D-E9C4D0F8E9F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4.9310409975439257E-2</c:v>
                </c:pt>
                <c:pt idx="1">
                  <c:v>0.31537962362102528</c:v>
                </c:pt>
              </c:numCache>
            </c:numRef>
          </c:val>
          <c:extLst>
            <c:ext xmlns:c16="http://schemas.microsoft.com/office/drawing/2014/chart" uri="{C3380CC4-5D6E-409C-BE32-E72D297353CC}">
              <c16:uniqueId val="{00000002-34CF-432D-8A5D-E9C4D0F8E9F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0.16006811409110261</c:v>
                </c:pt>
                <c:pt idx="1">
                  <c:v>0.32582322357019067</c:v>
                </c:pt>
              </c:numCache>
            </c:numRef>
          </c:val>
          <c:extLst>
            <c:ext xmlns:c16="http://schemas.microsoft.com/office/drawing/2014/chart" uri="{C3380CC4-5D6E-409C-BE32-E72D297353CC}">
              <c16:uniqueId val="{00000003-34CF-432D-8A5D-E9C4D0F8E9F3}"/>
            </c:ext>
          </c:extLst>
        </c:ser>
        <c:dLbls>
          <c:dLblPos val="outEnd"/>
          <c:showLegendKey val="0"/>
          <c:showVal val="1"/>
          <c:showCatName val="0"/>
          <c:showSerName val="0"/>
          <c:showPercent val="0"/>
          <c:showBubbleSize val="0"/>
        </c:dLbls>
        <c:gapWidth val="219"/>
        <c:overlap val="-27"/>
        <c:axId val="391632592"/>
        <c:axId val="391608048"/>
      </c:barChart>
      <c:catAx>
        <c:axId val="3916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08048"/>
        <c:crosses val="autoZero"/>
        <c:auto val="1"/>
        <c:lblAlgn val="ctr"/>
        <c:lblOffset val="100"/>
        <c:noMultiLvlLbl val="0"/>
      </c:catAx>
      <c:valAx>
        <c:axId val="3916080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CS/Computing Degree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3.8117714367446182E-2</c:v>
                </c:pt>
                <c:pt idx="1">
                  <c:v>2.9981805777862171E-2</c:v>
                </c:pt>
              </c:numCache>
            </c:numRef>
          </c:val>
          <c:extLst>
            <c:ext xmlns:c16="http://schemas.microsoft.com/office/drawing/2014/chart" uri="{C3380CC4-5D6E-409C-BE32-E72D297353CC}">
              <c16:uniqueId val="{00000000-A26D-472E-8346-A4305922EF4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4.1621969534434672E-2</c:v>
                </c:pt>
                <c:pt idx="1">
                  <c:v>2.4218382746078952E-2</c:v>
                </c:pt>
              </c:numCache>
            </c:numRef>
          </c:val>
          <c:extLst>
            <c:ext xmlns:c16="http://schemas.microsoft.com/office/drawing/2014/chart" uri="{C3380CC4-5D6E-409C-BE32-E72D297353CC}">
              <c16:uniqueId val="{00000001-A26D-472E-8346-A4305922EF4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4.0334383069366861E-2</c:v>
                </c:pt>
                <c:pt idx="1">
                  <c:v>4.5150716316114357E-2</c:v>
                </c:pt>
              </c:numCache>
            </c:numRef>
          </c:val>
          <c:extLst>
            <c:ext xmlns:c16="http://schemas.microsoft.com/office/drawing/2014/chart" uri="{C3380CC4-5D6E-409C-BE32-E72D297353CC}">
              <c16:uniqueId val="{00000002-A26D-472E-8346-A4305922EF4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0.14138596867624972</c:v>
                </c:pt>
                <c:pt idx="1">
                  <c:v>0.20260846620679257</c:v>
                </c:pt>
              </c:numCache>
            </c:numRef>
          </c:val>
          <c:extLst>
            <c:ext xmlns:c16="http://schemas.microsoft.com/office/drawing/2014/chart" uri="{C3380CC4-5D6E-409C-BE32-E72D297353CC}">
              <c16:uniqueId val="{00000003-A26D-472E-8346-A4305922EF47}"/>
            </c:ext>
          </c:extLst>
        </c:ser>
        <c:dLbls>
          <c:dLblPos val="outEnd"/>
          <c:showLegendKey val="0"/>
          <c:showVal val="1"/>
          <c:showCatName val="0"/>
          <c:showSerName val="0"/>
          <c:showPercent val="0"/>
          <c:showBubbleSize val="0"/>
        </c:dLbls>
        <c:gapWidth val="219"/>
        <c:overlap val="-27"/>
        <c:axId val="538418768"/>
        <c:axId val="538408368"/>
      </c:barChart>
      <c:catAx>
        <c:axId val="53841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8368"/>
        <c:crosses val="autoZero"/>
        <c:auto val="1"/>
        <c:lblAlgn val="ctr"/>
        <c:lblOffset val="100"/>
        <c:noMultiLvlLbl val="0"/>
      </c:catAx>
      <c:valAx>
        <c:axId val="5384083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9.5529271379816733E-2"/>
          <c:y val="0.13023440397702574"/>
          <c:w val="0.8816225876361955"/>
          <c:h val="0.7518644093620655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Sheet1!$B$2:$B$3</c:f>
              <c:numCache>
                <c:formatCode>0.00%</c:formatCode>
                <c:ptCount val="2"/>
                <c:pt idx="0">
                  <c:v>0.38328544061302683</c:v>
                </c:pt>
                <c:pt idx="1">
                  <c:v>0.57499999999999996</c:v>
                </c:pt>
              </c:numCache>
            </c:numRef>
          </c:val>
          <c:extLst>
            <c:ext xmlns:c16="http://schemas.microsoft.com/office/drawing/2014/chart" uri="{C3380CC4-5D6E-409C-BE32-E72D297353CC}">
              <c16:uniqueId val="{00000000-71E4-489B-A939-DA80BC46E4B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Sheet1!$C$2:$C$3</c:f>
              <c:numCache>
                <c:formatCode>0.00%</c:formatCode>
                <c:ptCount val="2"/>
                <c:pt idx="0">
                  <c:v>0.2856120872202827</c:v>
                </c:pt>
                <c:pt idx="1">
                  <c:v>0.56200000000000006</c:v>
                </c:pt>
              </c:numCache>
            </c:numRef>
          </c:val>
          <c:extLst>
            <c:ext xmlns:c16="http://schemas.microsoft.com/office/drawing/2014/chart" uri="{C3380CC4-5D6E-409C-BE32-E72D297353CC}">
              <c16:uniqueId val="{00000001-71E4-489B-A939-DA80BC46E4B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Sheet1!$D$2:$D$3</c:f>
              <c:numCache>
                <c:formatCode>0.00%</c:formatCode>
                <c:ptCount val="2"/>
                <c:pt idx="0">
                  <c:v>0.4810670267474933</c:v>
                </c:pt>
                <c:pt idx="1">
                  <c:v>0.65</c:v>
                </c:pt>
              </c:numCache>
            </c:numRef>
          </c:val>
          <c:extLst>
            <c:ext xmlns:c16="http://schemas.microsoft.com/office/drawing/2014/chart" uri="{C3380CC4-5D6E-409C-BE32-E72D297353CC}">
              <c16:uniqueId val="{00000002-71E4-489B-A939-DA80BC46E4B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IL</c:v>
                </c:pt>
                <c:pt idx="1">
                  <c:v>US</c:v>
                </c:pt>
              </c:strCache>
            </c:strRef>
          </c:cat>
          <c:val>
            <c:numRef>
              <c:f>Sheet1!$E$2:$E$3</c:f>
              <c:numCache>
                <c:formatCode>0.00%</c:formatCode>
                <c:ptCount val="2"/>
                <c:pt idx="0">
                  <c:v>0.62806926854484368</c:v>
                </c:pt>
                <c:pt idx="1">
                  <c:v>0.83</c:v>
                </c:pt>
              </c:numCache>
            </c:numRef>
          </c:val>
          <c:extLst>
            <c:ext xmlns:c16="http://schemas.microsoft.com/office/drawing/2014/chart" uri="{C3380CC4-5D6E-409C-BE32-E72D297353CC}">
              <c16:uniqueId val="{00000003-71E4-489B-A939-DA80BC46E4B5}"/>
            </c:ext>
          </c:extLst>
        </c:ser>
        <c:dLbls>
          <c:dLblPos val="outEnd"/>
          <c:showLegendKey val="0"/>
          <c:showVal val="1"/>
          <c:showCatName val="0"/>
          <c:showSerName val="0"/>
          <c:showPercent val="0"/>
          <c:showBubbleSize val="0"/>
        </c:dLbls>
        <c:gapWidth val="219"/>
        <c:overlap val="-27"/>
        <c:axId val="538417520"/>
        <c:axId val="538409616"/>
      </c:barChart>
      <c:catAx>
        <c:axId val="5384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09616"/>
        <c:crosses val="autoZero"/>
        <c:auto val="1"/>
        <c:lblAlgn val="ctr"/>
        <c:lblOffset val="100"/>
        <c:noMultiLvlLbl val="0"/>
      </c:catAx>
      <c:valAx>
        <c:axId val="5384096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5384175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Chicago MSA tech employee demographics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2.4609771972093131E-2</c:v>
                </c:pt>
                <c:pt idx="1">
                  <c:v>4.4950912307806762E-2</c:v>
                </c:pt>
              </c:numCache>
            </c:numRef>
          </c:val>
          <c:extLst>
            <c:ext xmlns:c16="http://schemas.microsoft.com/office/drawing/2014/chart" uri="{C3380CC4-5D6E-409C-BE32-E72D297353CC}">
              <c16:uniqueId val="{00000000-D6AC-4BC4-AAD5-D46235FEAB33}"/>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3.611043703570338E-2</c:v>
                </c:pt>
                <c:pt idx="1">
                  <c:v>5.0194995190185374E-2</c:v>
                </c:pt>
              </c:numCache>
            </c:numRef>
          </c:val>
          <c:extLst>
            <c:ext xmlns:c16="http://schemas.microsoft.com/office/drawing/2014/chart" uri="{C3380CC4-5D6E-409C-BE32-E72D297353CC}">
              <c16:uniqueId val="{00000001-D6AC-4BC4-AAD5-D46235FEAB33}"/>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3.6044228809684838E-2</c:v>
                </c:pt>
                <c:pt idx="1">
                  <c:v>4.6343559601046663E-2</c:v>
                </c:pt>
              </c:numCache>
            </c:numRef>
          </c:val>
          <c:extLst>
            <c:ext xmlns:c16="http://schemas.microsoft.com/office/drawing/2014/chart" uri="{C3380CC4-5D6E-409C-BE32-E72D297353CC}">
              <c16:uniqueId val="{00000002-D6AC-4BC4-AAD5-D46235FEAB33}"/>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9.8285727713872797E-2</c:v>
                </c:pt>
                <c:pt idx="1">
                  <c:v>0.13193887799841836</c:v>
                </c:pt>
              </c:numCache>
            </c:numRef>
          </c:val>
          <c:extLst>
            <c:ext xmlns:c16="http://schemas.microsoft.com/office/drawing/2014/chart" uri="{C3380CC4-5D6E-409C-BE32-E72D297353CC}">
              <c16:uniqueId val="{00000003-D6AC-4BC4-AAD5-D46235FEAB33}"/>
            </c:ext>
          </c:extLst>
        </c:ser>
        <c:dLbls>
          <c:dLblPos val="outEnd"/>
          <c:showLegendKey val="0"/>
          <c:showVal val="1"/>
          <c:showCatName val="0"/>
          <c:showSerName val="0"/>
          <c:showPercent val="0"/>
          <c:showBubbleSize val="0"/>
        </c:dLbls>
        <c:gapWidth val="219"/>
        <c:overlap val="-27"/>
        <c:axId val="391637584"/>
        <c:axId val="391638416"/>
      </c:barChart>
      <c:catAx>
        <c:axId val="39163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8416"/>
        <c:crosses val="autoZero"/>
        <c:auto val="1"/>
        <c:lblAlgn val="ctr"/>
        <c:lblOffset val="100"/>
        <c:noMultiLvlLbl val="0"/>
      </c:catAx>
      <c:valAx>
        <c:axId val="391638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39163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Illinois Immediate College Enrollment Rates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Sheet1!$B$2:$B$3</c:f>
              <c:numCache>
                <c:formatCode>0.00%</c:formatCode>
                <c:ptCount val="2"/>
                <c:pt idx="0">
                  <c:v>4.1591970494536234E-3</c:v>
                </c:pt>
                <c:pt idx="1">
                  <c:v>5.4054356417311666E-3</c:v>
                </c:pt>
              </c:numCache>
            </c:numRef>
          </c:val>
          <c:extLst>
            <c:ext xmlns:c16="http://schemas.microsoft.com/office/drawing/2014/chart" uri="{C3380CC4-5D6E-409C-BE32-E72D297353CC}">
              <c16:uniqueId val="{00000000-216C-4C12-96B9-3337520D5C37}"/>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Sheet1!$C$2:$C$3</c:f>
              <c:numCache>
                <c:formatCode>0.00%</c:formatCode>
                <c:ptCount val="2"/>
                <c:pt idx="0">
                  <c:v>6.4933031695460558E-3</c:v>
                </c:pt>
                <c:pt idx="1">
                  <c:v>6.3648712361073431E-3</c:v>
                </c:pt>
              </c:numCache>
            </c:numRef>
          </c:val>
          <c:extLst>
            <c:ext xmlns:c16="http://schemas.microsoft.com/office/drawing/2014/chart" uri="{C3380CC4-5D6E-409C-BE32-E72D297353CC}">
              <c16:uniqueId val="{00000001-216C-4C12-96B9-3337520D5C37}"/>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Sheet1!$D$2:$D$3</c:f>
              <c:numCache>
                <c:formatCode>0.00%</c:formatCode>
                <c:ptCount val="2"/>
                <c:pt idx="0">
                  <c:v>7.3030725297098193E-3</c:v>
                </c:pt>
                <c:pt idx="1">
                  <c:v>6.7162258654239401E-3</c:v>
                </c:pt>
              </c:numCache>
            </c:numRef>
          </c:val>
          <c:extLst>
            <c:ext xmlns:c16="http://schemas.microsoft.com/office/drawing/2014/chart" uri="{C3380CC4-5D6E-409C-BE32-E72D297353CC}">
              <c16:uniqueId val="{00000002-216C-4C12-96B9-3337520D5C37}"/>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 MSA</c:v>
                </c:pt>
                <c:pt idx="1">
                  <c:v>US</c:v>
                </c:pt>
              </c:strCache>
            </c:strRef>
          </c:cat>
          <c:val>
            <c:numRef>
              <c:f>Sheet1!$E$2:$E$3</c:f>
              <c:numCache>
                <c:formatCode>0.00%</c:formatCode>
                <c:ptCount val="2"/>
                <c:pt idx="0">
                  <c:v>1.1978756653232912E-2</c:v>
                </c:pt>
                <c:pt idx="1">
                  <c:v>1.4923001666808615E-2</c:v>
                </c:pt>
              </c:numCache>
            </c:numRef>
          </c:val>
          <c:extLst>
            <c:ext xmlns:c16="http://schemas.microsoft.com/office/drawing/2014/chart" uri="{C3380CC4-5D6E-409C-BE32-E72D297353CC}">
              <c16:uniqueId val="{00000003-216C-4C12-96B9-3337520D5C37}"/>
            </c:ext>
          </c:extLst>
        </c:ser>
        <c:dLbls>
          <c:dLblPos val="outEnd"/>
          <c:showLegendKey val="0"/>
          <c:showVal val="1"/>
          <c:showCatName val="0"/>
          <c:showSerName val="0"/>
          <c:showPercent val="0"/>
          <c:showBubbleSize val="0"/>
        </c:dLbls>
        <c:gapWidth val="219"/>
        <c:overlap val="-27"/>
        <c:axId val="604845056"/>
        <c:axId val="604854208"/>
      </c:barChart>
      <c:catAx>
        <c:axId val="60484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54208"/>
        <c:crosses val="autoZero"/>
        <c:auto val="1"/>
        <c:lblAlgn val="ctr"/>
        <c:lblOffset val="100"/>
        <c:noMultiLvlLbl val="0"/>
      </c:catAx>
      <c:valAx>
        <c:axId val="604854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604845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passing algebra</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0.95166959578207377</c:v>
                </c:pt>
                <c:pt idx="1">
                  <c:v>0.67128191856452724</c:v>
                </c:pt>
              </c:numCache>
            </c:numRef>
          </c:val>
          <c:extLst>
            <c:ext xmlns:c16="http://schemas.microsoft.com/office/drawing/2014/chart" uri="{C3380CC4-5D6E-409C-BE32-E72D297353CC}">
              <c16:uniqueId val="{00000000-C074-4941-A8A8-1E9F3E84C15A}"/>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0.98956083513318938</c:v>
                </c:pt>
                <c:pt idx="1">
                  <c:v>0.40988399961652766</c:v>
                </c:pt>
              </c:numCache>
            </c:numRef>
          </c:val>
          <c:extLst>
            <c:ext xmlns:c16="http://schemas.microsoft.com/office/drawing/2014/chart" uri="{C3380CC4-5D6E-409C-BE32-E72D297353CC}">
              <c16:uniqueId val="{00000001-C074-4941-A8A8-1E9F3E84C15A}"/>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0.99688958009331263</c:v>
                </c:pt>
                <c:pt idx="1">
                  <c:v>0.71286209631898045</c:v>
                </c:pt>
              </c:numCache>
            </c:numRef>
          </c:val>
          <c:extLst>
            <c:ext xmlns:c16="http://schemas.microsoft.com/office/drawing/2014/chart" uri="{C3380CC4-5D6E-409C-BE32-E72D297353CC}">
              <c16:uniqueId val="{00000002-C074-4941-A8A8-1E9F3E84C15A}"/>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1</c:v>
                </c:pt>
                <c:pt idx="1">
                  <c:v>0.61538557836755137</c:v>
                </c:pt>
              </c:numCache>
            </c:numRef>
          </c:val>
          <c:extLst>
            <c:ext xmlns:c16="http://schemas.microsoft.com/office/drawing/2014/chart" uri="{C3380CC4-5D6E-409C-BE32-E72D297353CC}">
              <c16:uniqueId val="{00000003-C074-4941-A8A8-1E9F3E84C15A}"/>
            </c:ext>
          </c:extLst>
        </c:ser>
        <c:dLbls>
          <c:dLblPos val="outEnd"/>
          <c:showLegendKey val="0"/>
          <c:showVal val="1"/>
          <c:showCatName val="0"/>
          <c:showSerName val="0"/>
          <c:showPercent val="0"/>
          <c:showBubbleSize val="0"/>
        </c:dLbls>
        <c:gapWidth val="219"/>
        <c:overlap val="-27"/>
        <c:axId val="1468240800"/>
        <c:axId val="1468227904"/>
      </c:barChart>
      <c:catAx>
        <c:axId val="146824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904"/>
        <c:crosses val="autoZero"/>
        <c:auto val="1"/>
        <c:lblAlgn val="ctr"/>
        <c:lblOffset val="100"/>
        <c:noMultiLvlLbl val="0"/>
      </c:catAx>
      <c:valAx>
        <c:axId val="14682279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40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4</a:t>
            </a:r>
            <a:r>
              <a:rPr lang="en-US" altLang="zh-CN" sz="1200" b="0" i="0" u="none" strike="noStrike" baseline="30000" dirty="0">
                <a:effectLst/>
              </a:rPr>
              <a:t>th</a:t>
            </a:r>
            <a:r>
              <a:rPr lang="en-US" altLang="zh-CN" sz="1200" b="0" i="0" u="none" strike="noStrike" baseline="0" dirty="0">
                <a:effectLst/>
              </a:rPr>
              <a:t> grade Math Advanced</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2.0060422960725077E-2</c:v>
                </c:pt>
                <c:pt idx="1">
                  <c:v>2.181818181818182E-2</c:v>
                </c:pt>
              </c:numCache>
            </c:numRef>
          </c:val>
          <c:extLst>
            <c:ext xmlns:c16="http://schemas.microsoft.com/office/drawing/2014/chart" uri="{C3380CC4-5D6E-409C-BE32-E72D297353CC}">
              <c16:uniqueId val="{00000000-1B6E-4D38-A7B1-E4DEB74CDB2E}"/>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4.0030792917628948E-2</c:v>
                </c:pt>
                <c:pt idx="1">
                  <c:v>3.2352941176470591E-2</c:v>
                </c:pt>
              </c:numCache>
            </c:numRef>
          </c:val>
          <c:extLst>
            <c:ext xmlns:c16="http://schemas.microsoft.com/office/drawing/2014/chart" uri="{C3380CC4-5D6E-409C-BE32-E72D297353CC}">
              <c16:uniqueId val="{00000001-1B6E-4D38-A7B1-E4DEB74CDB2E}"/>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0.19992003198720512</c:v>
                </c:pt>
                <c:pt idx="1">
                  <c:v>0.13341568869672638</c:v>
                </c:pt>
              </c:numCache>
            </c:numRef>
          </c:val>
          <c:extLst>
            <c:ext xmlns:c16="http://schemas.microsoft.com/office/drawing/2014/chart" uri="{C3380CC4-5D6E-409C-BE32-E72D297353CC}">
              <c16:uniqueId val="{00000002-1B6E-4D38-A7B1-E4DEB74CDB2E}"/>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0.32011070110701106</c:v>
                </c:pt>
                <c:pt idx="1">
                  <c:v>0.29591836734693877</c:v>
                </c:pt>
              </c:numCache>
            </c:numRef>
          </c:val>
          <c:extLst>
            <c:ext xmlns:c16="http://schemas.microsoft.com/office/drawing/2014/chart" uri="{C3380CC4-5D6E-409C-BE32-E72D297353CC}">
              <c16:uniqueId val="{00000003-1B6E-4D38-A7B1-E4DEB74CDB2E}"/>
            </c:ext>
          </c:extLst>
        </c:ser>
        <c:dLbls>
          <c:dLblPos val="outEnd"/>
          <c:showLegendKey val="0"/>
          <c:showVal val="1"/>
          <c:showCatName val="0"/>
          <c:showSerName val="0"/>
          <c:showPercent val="0"/>
          <c:showBubbleSize val="0"/>
        </c:dLbls>
        <c:gapWidth val="219"/>
        <c:overlap val="-27"/>
        <c:axId val="1468217504"/>
        <c:axId val="1468227072"/>
      </c:barChart>
      <c:catAx>
        <c:axId val="1468217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7072"/>
        <c:crosses val="autoZero"/>
        <c:auto val="1"/>
        <c:lblAlgn val="ctr"/>
        <c:lblOffset val="100"/>
        <c:noMultiLvlLbl val="0"/>
      </c:catAx>
      <c:valAx>
        <c:axId val="146822707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17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8</a:t>
            </a:r>
            <a:r>
              <a:rPr lang="en-US" altLang="zh-CN" sz="1200" b="0" i="0" u="none" strike="noStrike" baseline="30000" dirty="0">
                <a:effectLst/>
              </a:rPr>
              <a:t>th</a:t>
            </a:r>
            <a:r>
              <a:rPr lang="en-US" altLang="zh-CN" sz="1200" b="0" i="0" u="none" strike="noStrike" baseline="0" dirty="0">
                <a:effectLst/>
              </a:rPr>
              <a:t> grade Math Advanced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2.0051194539249147E-2</c:v>
                </c:pt>
                <c:pt idx="1">
                  <c:v>1.9080068143100513E-2</c:v>
                </c:pt>
              </c:numCache>
            </c:numRef>
          </c:val>
          <c:extLst>
            <c:ext xmlns:c16="http://schemas.microsoft.com/office/drawing/2014/chart" uri="{C3380CC4-5D6E-409C-BE32-E72D297353CC}">
              <c16:uniqueId val="{00000000-9107-4CC6-94D4-2DD94FAC354B}"/>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0.06</c:v>
                </c:pt>
                <c:pt idx="1">
                  <c:v>3.0136986301369864E-2</c:v>
                </c:pt>
              </c:numCache>
            </c:numRef>
          </c:val>
          <c:extLst>
            <c:ext xmlns:c16="http://schemas.microsoft.com/office/drawing/2014/chart" uri="{C3380CC4-5D6E-409C-BE32-E72D297353CC}">
              <c16:uniqueId val="{00000001-9107-4CC6-94D4-2DD94FAC354B}"/>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0.22018706157443491</c:v>
                </c:pt>
                <c:pt idx="1">
                  <c:v>0.13079932923420906</c:v>
                </c:pt>
              </c:numCache>
            </c:numRef>
          </c:val>
          <c:extLst>
            <c:ext xmlns:c16="http://schemas.microsoft.com/office/drawing/2014/chart" uri="{C3380CC4-5D6E-409C-BE32-E72D297353CC}">
              <c16:uniqueId val="{00000002-9107-4CC6-94D4-2DD94FAC354B}"/>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0.37047898338220919</c:v>
                </c:pt>
                <c:pt idx="1">
                  <c:v>0.3251231527093596</c:v>
                </c:pt>
              </c:numCache>
            </c:numRef>
          </c:val>
          <c:extLst>
            <c:ext xmlns:c16="http://schemas.microsoft.com/office/drawing/2014/chart" uri="{C3380CC4-5D6E-409C-BE32-E72D297353CC}">
              <c16:uniqueId val="{00000003-9107-4CC6-94D4-2DD94FAC354B}"/>
            </c:ext>
          </c:extLst>
        </c:ser>
        <c:dLbls>
          <c:dLblPos val="outEnd"/>
          <c:showLegendKey val="0"/>
          <c:showVal val="1"/>
          <c:showCatName val="0"/>
          <c:showSerName val="0"/>
          <c:showPercent val="0"/>
          <c:showBubbleSize val="0"/>
        </c:dLbls>
        <c:gapWidth val="219"/>
        <c:overlap val="-27"/>
        <c:axId val="1430788640"/>
        <c:axId val="1430791552"/>
      </c:barChart>
      <c:catAx>
        <c:axId val="143078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1552"/>
        <c:crosses val="autoZero"/>
        <c:auto val="1"/>
        <c:lblAlgn val="ctr"/>
        <c:lblOffset val="100"/>
        <c:noMultiLvlLbl val="0"/>
      </c:catAx>
      <c:valAx>
        <c:axId val="1430791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Lack of Household Internet Access</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0.24100058341178698</c:v>
                </c:pt>
                <c:pt idx="1">
                  <c:v>7.4999999999999997E-2</c:v>
                </c:pt>
              </c:numCache>
            </c:numRef>
          </c:val>
          <c:extLst>
            <c:ext xmlns:c16="http://schemas.microsoft.com/office/drawing/2014/chart" uri="{C3380CC4-5D6E-409C-BE32-E72D297353CC}">
              <c16:uniqueId val="{00000000-50D1-4D21-977B-5E2033A5E9C1}"/>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0.18699942412340584</c:v>
                </c:pt>
                <c:pt idx="1">
                  <c:v>6.9000000000000006E-2</c:v>
                </c:pt>
              </c:numCache>
            </c:numRef>
          </c:val>
          <c:extLst>
            <c:ext xmlns:c16="http://schemas.microsoft.com/office/drawing/2014/chart" uri="{C3380CC4-5D6E-409C-BE32-E72D297353CC}">
              <c16:uniqueId val="{00000001-50D1-4D21-977B-5E2033A5E9C1}"/>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0.11800030025521693</c:v>
                </c:pt>
                <c:pt idx="1">
                  <c:v>3.2000000000000001E-2</c:v>
                </c:pt>
              </c:numCache>
            </c:numRef>
          </c:val>
          <c:extLst>
            <c:ext xmlns:c16="http://schemas.microsoft.com/office/drawing/2014/chart" uri="{C3380CC4-5D6E-409C-BE32-E72D297353CC}">
              <c16:uniqueId val="{00000002-50D1-4D21-977B-5E2033A5E9C1}"/>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0.12700189899122952</c:v>
                </c:pt>
                <c:pt idx="1">
                  <c:v>1.4E-2</c:v>
                </c:pt>
              </c:numCache>
            </c:numRef>
          </c:val>
          <c:extLst>
            <c:ext xmlns:c16="http://schemas.microsoft.com/office/drawing/2014/chart" uri="{C3380CC4-5D6E-409C-BE32-E72D297353CC}">
              <c16:uniqueId val="{00000003-50D1-4D21-977B-5E2033A5E9C1}"/>
            </c:ext>
          </c:extLst>
        </c:ser>
        <c:dLbls>
          <c:dLblPos val="outEnd"/>
          <c:showLegendKey val="0"/>
          <c:showVal val="1"/>
          <c:showCatName val="0"/>
          <c:showSerName val="0"/>
          <c:showPercent val="0"/>
          <c:showBubbleSize val="0"/>
        </c:dLbls>
        <c:gapWidth val="219"/>
        <c:overlap val="-27"/>
        <c:axId val="1430793632"/>
        <c:axId val="1430811104"/>
      </c:barChart>
      <c:catAx>
        <c:axId val="1430793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1104"/>
        <c:crosses val="autoZero"/>
        <c:auto val="1"/>
        <c:lblAlgn val="ctr"/>
        <c:lblOffset val="100"/>
        <c:noMultiLvlLbl val="0"/>
      </c:catAx>
      <c:valAx>
        <c:axId val="143081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93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CPS K-8 STEM Magnet School Enrollment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Sheet1!$B$2</c:f>
              <c:numCache>
                <c:formatCode>0.00%</c:formatCode>
                <c:ptCount val="1"/>
                <c:pt idx="0">
                  <c:v>0.13249561965532572</c:v>
                </c:pt>
              </c:numCache>
            </c:numRef>
          </c:val>
          <c:extLst>
            <c:ext xmlns:c16="http://schemas.microsoft.com/office/drawing/2014/chart" uri="{C3380CC4-5D6E-409C-BE32-E72D297353CC}">
              <c16:uniqueId val="{00000000-13E2-4872-AFAE-4035B1B8FD65}"/>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Sheet1!$C$2</c:f>
              <c:numCache>
                <c:formatCode>0.00%</c:formatCode>
                <c:ptCount val="1"/>
                <c:pt idx="0">
                  <c:v>7.8687805947249209E-2</c:v>
                </c:pt>
              </c:numCache>
            </c:numRef>
          </c:val>
          <c:extLst>
            <c:ext xmlns:c16="http://schemas.microsoft.com/office/drawing/2014/chart" uri="{C3380CC4-5D6E-409C-BE32-E72D297353CC}">
              <c16:uniqueId val="{00000001-13E2-4872-AFAE-4035B1B8FD65}"/>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Sheet1!$D$2</c:f>
              <c:numCache>
                <c:formatCode>0.00%</c:formatCode>
                <c:ptCount val="1"/>
                <c:pt idx="0">
                  <c:v>5.5288963071145419E-2</c:v>
                </c:pt>
              </c:numCache>
            </c:numRef>
          </c:val>
          <c:extLst>
            <c:ext xmlns:c16="http://schemas.microsoft.com/office/drawing/2014/chart" uri="{C3380CC4-5D6E-409C-BE32-E72D297353CC}">
              <c16:uniqueId val="{00000002-13E2-4872-AFAE-4035B1B8FD65}"/>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CHI</c:v>
                </c:pt>
              </c:strCache>
            </c:strRef>
          </c:cat>
          <c:val>
            <c:numRef>
              <c:f>Sheet1!$E$2</c:f>
              <c:numCache>
                <c:formatCode>0.00%</c:formatCode>
                <c:ptCount val="1"/>
                <c:pt idx="0">
                  <c:v>0.14401191235907254</c:v>
                </c:pt>
              </c:numCache>
            </c:numRef>
          </c:val>
          <c:extLst>
            <c:ext xmlns:c16="http://schemas.microsoft.com/office/drawing/2014/chart" uri="{C3380CC4-5D6E-409C-BE32-E72D297353CC}">
              <c16:uniqueId val="{00000006-13E2-4872-AFAE-4035B1B8FD65}"/>
            </c:ext>
          </c:extLst>
        </c:ser>
        <c:dLbls>
          <c:dLblPos val="outEnd"/>
          <c:showLegendKey val="0"/>
          <c:showVal val="1"/>
          <c:showCatName val="0"/>
          <c:showSerName val="0"/>
          <c:showPercent val="0"/>
          <c:showBubbleSize val="0"/>
        </c:dLbls>
        <c:gapWidth val="219"/>
        <c:overlap val="-27"/>
        <c:axId val="1430801952"/>
        <c:axId val="1430789056"/>
      </c:barChart>
      <c:catAx>
        <c:axId val="143080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789056"/>
        <c:crosses val="autoZero"/>
        <c:auto val="1"/>
        <c:lblAlgn val="ctr"/>
        <c:lblOffset val="100"/>
        <c:noMultiLvlLbl val="0"/>
      </c:catAx>
      <c:valAx>
        <c:axId val="1430789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01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sv-SE" altLang="zh-CN" sz="1200" b="0" i="0" u="none" strike="noStrike" baseline="0" dirty="0">
                <a:effectLst/>
              </a:rPr>
              <a:t>8</a:t>
            </a:r>
            <a:r>
              <a:rPr lang="sv-SE" altLang="zh-CN" sz="1200" b="0" i="0" u="none" strike="noStrike" baseline="30000" dirty="0">
                <a:effectLst/>
              </a:rPr>
              <a:t>th</a:t>
            </a:r>
            <a:r>
              <a:rPr lang="sv-SE" altLang="zh-CN" sz="1200" b="0" i="0" u="none" strike="noStrike" baseline="0" dirty="0">
                <a:effectLst/>
              </a:rPr>
              <a:t> grade algebra 1 enrollment</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0.12137372013651877</c:v>
                </c:pt>
                <c:pt idx="1">
                  <c:v>0.15798296422487224</c:v>
                </c:pt>
              </c:numCache>
            </c:numRef>
          </c:val>
          <c:extLst>
            <c:ext xmlns:c16="http://schemas.microsoft.com/office/drawing/2014/chart" uri="{C3380CC4-5D6E-409C-BE32-E72D297353CC}">
              <c16:uniqueId val="{00000000-7405-4D54-AA66-2873AEC7B48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0.22223999999999999</c:v>
                </c:pt>
                <c:pt idx="1">
                  <c:v>0.19052054794520548</c:v>
                </c:pt>
              </c:numCache>
            </c:numRef>
          </c:val>
          <c:extLst>
            <c:ext xmlns:c16="http://schemas.microsoft.com/office/drawing/2014/chart" uri="{C3380CC4-5D6E-409C-BE32-E72D297353CC}">
              <c16:uniqueId val="{00000001-7405-4D54-AA66-2873AEC7B48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0.50116913484021819</c:v>
                </c:pt>
                <c:pt idx="1">
                  <c:v>0.29807098937954163</c:v>
                </c:pt>
              </c:numCache>
            </c:numRef>
          </c:val>
          <c:extLst>
            <c:ext xmlns:c16="http://schemas.microsoft.com/office/drawing/2014/chart" uri="{C3380CC4-5D6E-409C-BE32-E72D297353CC}">
              <c16:uniqueId val="{00000002-7405-4D54-AA66-2873AEC7B48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0.53470185728250241</c:v>
                </c:pt>
                <c:pt idx="1">
                  <c:v>0.3934975369458128</c:v>
                </c:pt>
              </c:numCache>
            </c:numRef>
          </c:val>
          <c:extLst>
            <c:ext xmlns:c16="http://schemas.microsoft.com/office/drawing/2014/chart" uri="{C3380CC4-5D6E-409C-BE32-E72D297353CC}">
              <c16:uniqueId val="{00000003-7405-4D54-AA66-2873AEC7B484}"/>
            </c:ext>
          </c:extLst>
        </c:ser>
        <c:dLbls>
          <c:dLblPos val="outEnd"/>
          <c:showLegendKey val="0"/>
          <c:showVal val="1"/>
          <c:showCatName val="0"/>
          <c:showSerName val="0"/>
          <c:showPercent val="0"/>
          <c:showBubbleSize val="0"/>
        </c:dLbls>
        <c:gapWidth val="219"/>
        <c:overlap val="-27"/>
        <c:axId val="1468229984"/>
        <c:axId val="1468221248"/>
      </c:barChart>
      <c:catAx>
        <c:axId val="1468229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1248"/>
        <c:crosses val="autoZero"/>
        <c:auto val="1"/>
        <c:lblAlgn val="ctr"/>
        <c:lblOffset val="100"/>
        <c:noMultiLvlLbl val="0"/>
      </c:catAx>
      <c:valAx>
        <c:axId val="146822124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68229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r>
              <a:rPr lang="en-US" altLang="zh-CN" sz="1200" b="0" i="0" u="none" strike="noStrike" baseline="0" dirty="0">
                <a:effectLst/>
              </a:rPr>
              <a:t>HS SAT Math Proficiency and Above </a:t>
            </a:r>
            <a:endParaRPr lang="en-US" altLang="zh-CN" dirty="0"/>
          </a:p>
        </c:rich>
      </c:tx>
      <c:overlay val="0"/>
      <c:spPr>
        <a:noFill/>
        <a:ln>
          <a:noFill/>
        </a:ln>
        <a:effectLst/>
      </c:spPr>
      <c:txPr>
        <a:bodyPr rot="0" spcFirstLastPara="1" vertOverflow="ellipsis" vert="horz" wrap="square" anchor="ctr" anchorCtr="1"/>
        <a:lstStyle/>
        <a:p>
          <a:pPr>
            <a:defRPr lang="en-US" altLang="zh-CN" sz="1200" b="0" i="0" u="none" strike="noStrike" kern="1200" spc="0" baseline="0">
              <a:solidFill>
                <a:schemeClr val="tx2"/>
              </a:solidFill>
              <a:latin typeface="ITC Officina Sans Std Book" panose="020B0506040203020204" pitchFamily="34" charset="0"/>
              <a:ea typeface="+mn-ea"/>
              <a:cs typeface="+mn-cs"/>
            </a:defRPr>
          </a:pPr>
          <a:endParaRPr lang="zh-CN"/>
        </a:p>
      </c:txPr>
    </c:title>
    <c:autoTitleDeleted val="0"/>
    <c:plotArea>
      <c:layout>
        <c:manualLayout>
          <c:layoutTarget val="inner"/>
          <c:xMode val="edge"/>
          <c:yMode val="edge"/>
          <c:x val="8.5960224630629023E-2"/>
          <c:y val="8.6191368835458707E-2"/>
          <c:w val="0.89111275625344222"/>
          <c:h val="0.76479497808055286"/>
        </c:manualLayout>
      </c:layout>
      <c:barChart>
        <c:barDir val="col"/>
        <c:grouping val="clustered"/>
        <c:varyColors val="0"/>
        <c:ser>
          <c:idx val="0"/>
          <c:order val="0"/>
          <c:tx>
            <c:strRef>
              <c:f>Sheet1!$B$1</c:f>
              <c:strCache>
                <c:ptCount val="1"/>
                <c:pt idx="0">
                  <c:v>Black</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Sheet1!$B$2:$B$3</c:f>
              <c:numCache>
                <c:formatCode>0.00%</c:formatCode>
                <c:ptCount val="2"/>
                <c:pt idx="0">
                  <c:v>0.11312101910828025</c:v>
                </c:pt>
                <c:pt idx="1">
                  <c:v>0.22999750673774444</c:v>
                </c:pt>
              </c:numCache>
            </c:numRef>
          </c:val>
          <c:extLst>
            <c:ext xmlns:c16="http://schemas.microsoft.com/office/drawing/2014/chart" uri="{C3380CC4-5D6E-409C-BE32-E72D297353CC}">
              <c16:uniqueId val="{00000000-3763-4ABE-B7B7-C4868838D954}"/>
            </c:ext>
          </c:extLst>
        </c:ser>
        <c:ser>
          <c:idx val="1"/>
          <c:order val="1"/>
          <c:tx>
            <c:strRef>
              <c:f>Sheet1!$C$1</c:f>
              <c:strCache>
                <c:ptCount val="1"/>
                <c:pt idx="0">
                  <c:v>Hispanic</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Sheet1!$C$2:$C$3</c:f>
              <c:numCache>
                <c:formatCode>0.00%</c:formatCode>
                <c:ptCount val="2"/>
                <c:pt idx="0">
                  <c:v>0.19005079698721317</c:v>
                </c:pt>
                <c:pt idx="1">
                  <c:v>0.29999943325757877</c:v>
                </c:pt>
              </c:numCache>
            </c:numRef>
          </c:val>
          <c:extLst>
            <c:ext xmlns:c16="http://schemas.microsoft.com/office/drawing/2014/chart" uri="{C3380CC4-5D6E-409C-BE32-E72D297353CC}">
              <c16:uniqueId val="{00000001-3763-4ABE-B7B7-C4868838D954}"/>
            </c:ext>
          </c:extLst>
        </c:ser>
        <c:ser>
          <c:idx val="2"/>
          <c:order val="2"/>
          <c:tx>
            <c:strRef>
              <c:f>Sheet1!$D$1</c:f>
              <c:strCache>
                <c:ptCount val="1"/>
                <c:pt idx="0">
                  <c:v>White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Sheet1!$D$2:$D$3</c:f>
              <c:numCache>
                <c:formatCode>0.00%</c:formatCode>
                <c:ptCount val="2"/>
                <c:pt idx="0">
                  <c:v>0.63608428446005272</c:v>
                </c:pt>
                <c:pt idx="1">
                  <c:v>0.59000040913568508</c:v>
                </c:pt>
              </c:numCache>
            </c:numRef>
          </c:val>
          <c:extLst>
            <c:ext xmlns:c16="http://schemas.microsoft.com/office/drawing/2014/chart" uri="{C3380CC4-5D6E-409C-BE32-E72D297353CC}">
              <c16:uniqueId val="{00000002-3763-4ABE-B7B7-C4868838D954}"/>
            </c:ext>
          </c:extLst>
        </c:ser>
        <c:ser>
          <c:idx val="3"/>
          <c:order val="3"/>
          <c:tx>
            <c:strRef>
              <c:f>Sheet1!$E$1</c:f>
              <c:strCache>
                <c:ptCount val="1"/>
                <c:pt idx="0">
                  <c:v>Asian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CHI</c:v>
                </c:pt>
                <c:pt idx="1">
                  <c:v>US</c:v>
                </c:pt>
              </c:strCache>
            </c:strRef>
          </c:cat>
          <c:val>
            <c:numRef>
              <c:f>Sheet1!$E$2:$E$3</c:f>
              <c:numCache>
                <c:formatCode>0.00%</c:formatCode>
                <c:ptCount val="2"/>
                <c:pt idx="0">
                  <c:v>0.52660550458715594</c:v>
                </c:pt>
                <c:pt idx="1">
                  <c:v>0.83000215300703317</c:v>
                </c:pt>
              </c:numCache>
            </c:numRef>
          </c:val>
          <c:extLst>
            <c:ext xmlns:c16="http://schemas.microsoft.com/office/drawing/2014/chart" uri="{C3380CC4-5D6E-409C-BE32-E72D297353CC}">
              <c16:uniqueId val="{00000003-3763-4ABE-B7B7-C4868838D954}"/>
            </c:ext>
          </c:extLst>
        </c:ser>
        <c:dLbls>
          <c:dLblPos val="outEnd"/>
          <c:showLegendKey val="0"/>
          <c:showVal val="1"/>
          <c:showCatName val="0"/>
          <c:showSerName val="0"/>
          <c:showPercent val="0"/>
          <c:showBubbleSize val="0"/>
        </c:dLbls>
        <c:gapWidth val="219"/>
        <c:overlap val="-27"/>
        <c:axId val="1430819840"/>
        <c:axId val="1430817344"/>
      </c:barChart>
      <c:catAx>
        <c:axId val="1430819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7344"/>
        <c:crosses val="autoZero"/>
        <c:auto val="1"/>
        <c:lblAlgn val="ctr"/>
        <c:lblOffset val="100"/>
        <c:noMultiLvlLbl val="0"/>
      </c:catAx>
      <c:valAx>
        <c:axId val="14308173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crossAx val="143081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ltLang="zh-CN" sz="1000" b="0" i="0" u="none" strike="noStrike" kern="1200" baseline="0">
          <a:solidFill>
            <a:schemeClr val="tx2"/>
          </a:solidFill>
          <a:latin typeface="ITC Officina Sans Std Book" panose="020B0506040203020204" pitchFamily="34" charset="0"/>
          <a:ea typeface="+mn-ea"/>
          <a:cs typeface="+mn-cs"/>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07T19:37:34.379"/>
    </inkml:context>
    <inkml:brush xml:id="br0">
      <inkml:brushProperty name="width" value="0.05" units="cm"/>
      <inkml:brushProperty name="height" value="0.05" units="cm"/>
      <inkml:brushProperty name="color" value="#E71224"/>
    </inkml:brush>
  </inkml:definitions>
  <inkml:trace contextRef="#ctx0" brushRef="#br0">37 0 12360 0 0,'0'0'360'0'0,"-5"6"-2"0"0,-3 2-225 0 0,-13 17 416 0 0,21-25-500 0 0,0 1 1 0 0,-1 0 0 0 0,1-1 0 0 0,0 1-1 0 0,-1 0 1 0 0,1 0 0 0 0,0-1 0 0 0,0 1-1 0 0,0 0 1 0 0,0 0 0 0 0,-1 0 0 0 0,1-1-1 0 0,0 1 1 0 0,1 0 0 0 0,-1 0 0 0 0,0 0 0 0 0,0-1-1 0 0,0 1 1 0 0,0 0 0 0 0,1 0 0 0 0,-1 0-1 0 0,0-1 1 0 0,1 1 0 0 0,-1 0 0 0 0,0-1-1 0 0,1 1 1 0 0,-1 0 0 0 0,1-1 0 0 0,-1 1-1 0 0,1-1 1 0 0,-1 1 0 0 0,1 0 0 0 0,0-1-1 0 0,-1 1 1 0 0,1-1 0 0 0,0 0 0 0 0,-1 1 0 0 0,1-1-1 0 0,0 0 1 0 0,0 1 0 0 0,-1-1 0 0 0,1 0-1 0 0,1 1 1 0 0,-1-1-20 0 0,0 1-1 0 0,1 0 1 0 0,-1-1 0 0 0,1 0-1 0 0,-1 1 1 0 0,1-1-1 0 0,-1 0 1 0 0,1 1 0 0 0,-1-1-1 0 0,1 0 1 0 0,0 0 0 0 0,-1 0-1 0 0,1 0 1 0 0,-1-1-1 0 0,1 1 1 0 0,-1 0 0 0 0,1-1-1 0 0,-1 1 1 0 0,1-1 0 0 0,-1 1-1 0 0,2-2 1 0 0,4-5 160 0 0,0 1 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4AEAB-7AA8-4104-97D2-89D6EAA20643}" type="datetimeFigureOut">
              <a:rPr lang="zh-CN" altLang="en-US" smtClean="0"/>
              <a:t>2022/9/16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2085A-098C-444D-9DD8-A4BAF8271D63}" type="slidenum">
              <a:rPr lang="zh-CN" altLang="en-US" smtClean="0"/>
              <a:t>‹#›</a:t>
            </a:fld>
            <a:endParaRPr lang="zh-CN" altLang="en-US"/>
          </a:p>
        </p:txBody>
      </p:sp>
    </p:spTree>
    <p:extLst>
      <p:ext uri="{BB962C8B-B14F-4D97-AF65-F5344CB8AC3E}">
        <p14:creationId xmlns:p14="http://schemas.microsoft.com/office/powerpoint/2010/main" val="246230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FA2085A-098C-444D-9DD8-A4BAF8271D63}" type="slidenum">
              <a:rPr lang="zh-CN" altLang="en-US" smtClean="0"/>
              <a:t>15</a:t>
            </a:fld>
            <a:endParaRPr lang="zh-CN" altLang="en-US"/>
          </a:p>
        </p:txBody>
      </p:sp>
    </p:spTree>
    <p:extLst>
      <p:ext uri="{BB962C8B-B14F-4D97-AF65-F5344CB8AC3E}">
        <p14:creationId xmlns:p14="http://schemas.microsoft.com/office/powerpoint/2010/main" val="242549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0411-E0F1-4E98-96A2-B2D5432BDD84}"/>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23D5C5AF-BC18-4B73-B429-49BB7765E2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8BD277EA-938B-4FE6-85A3-649B5A50CDC7}"/>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5" name="Footer Placeholder 4">
            <a:extLst>
              <a:ext uri="{FF2B5EF4-FFF2-40B4-BE49-F238E27FC236}">
                <a16:creationId xmlns:a16="http://schemas.microsoft.com/office/drawing/2014/main" id="{86C5896A-92AF-4B6B-A5F2-6F63AB1BFD2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760A4DC-82B2-4CBF-94B3-185F022F282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7" name="Rectangle 6">
            <a:extLst>
              <a:ext uri="{FF2B5EF4-FFF2-40B4-BE49-F238E27FC236}">
                <a16:creationId xmlns:a16="http://schemas.microsoft.com/office/drawing/2014/main" id="{1A031F7F-E5BD-4859-96D3-48859C77A674}"/>
              </a:ext>
            </a:extLst>
          </p:cNvPr>
          <p:cNvSpPr/>
          <p:nvPr userDrawn="1"/>
        </p:nvSpPr>
        <p:spPr>
          <a:xfrm>
            <a:off x="-4572000" y="-3695700"/>
            <a:ext cx="22174200" cy="14154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64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32A1-CC95-46CB-B899-347D739EF1C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20C850C-7709-4E7D-B370-015508CA2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64E966B-74CB-4C6C-85E4-68E9896FCD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240C91C-308B-4324-8091-FF3888B6A657}"/>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6" name="Footer Placeholder 5">
            <a:extLst>
              <a:ext uri="{FF2B5EF4-FFF2-40B4-BE49-F238E27FC236}">
                <a16:creationId xmlns:a16="http://schemas.microsoft.com/office/drawing/2014/main" id="{0E41BF20-2E60-48AB-AA29-35590EA2EA7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1F91B17-80EA-4DAA-8A1D-83949E7C6E0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07358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1B91-BA38-4A06-BF01-66160A479B59}"/>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0C2F7912-545B-4DA8-806B-0C5653D5EB9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8F42B03-6C6D-4BA2-93F1-18C267096ADA}"/>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5" name="Footer Placeholder 4">
            <a:extLst>
              <a:ext uri="{FF2B5EF4-FFF2-40B4-BE49-F238E27FC236}">
                <a16:creationId xmlns:a16="http://schemas.microsoft.com/office/drawing/2014/main" id="{B77E2454-88E9-4C94-90DF-6112B8061DD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2F6566-0240-4BA0-AF32-F2273C15C181}"/>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78726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39408-AF90-4B98-A026-07DB028EF469}"/>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A23515D8-3D18-4CC3-8D8B-7C6E46DA2672}"/>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2AD7DB2-B981-4F76-A1F4-1C93F973AFBB}"/>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5" name="Footer Placeholder 4">
            <a:extLst>
              <a:ext uri="{FF2B5EF4-FFF2-40B4-BE49-F238E27FC236}">
                <a16:creationId xmlns:a16="http://schemas.microsoft.com/office/drawing/2014/main" id="{7DF9E167-70F3-444D-90E1-52C7445D294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067276E-9486-48D1-9B84-8B63C3F7EB99}"/>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2640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29D79B-81E6-2454-4F4F-2F5957D71956}"/>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159039C2-B371-4119-DC4D-049461EE628A}"/>
              </a:ext>
            </a:extLst>
          </p:cNvPr>
          <p:cNvSpPr/>
          <p:nvPr userDrawn="1"/>
        </p:nvSpPr>
        <p:spPr>
          <a:xfrm>
            <a:off x="5124450" y="2190750"/>
            <a:ext cx="6111875" cy="42218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985176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561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44FA-9009-43A8-82A6-BE18673CE6D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CB85BA5-9412-4E33-BAE8-ADED3A5538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5D19E9FB-F3DD-4B5A-8168-1DB38EDD2309}"/>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5" name="Footer Placeholder 4">
            <a:extLst>
              <a:ext uri="{FF2B5EF4-FFF2-40B4-BE49-F238E27FC236}">
                <a16:creationId xmlns:a16="http://schemas.microsoft.com/office/drawing/2014/main" id="{72450649-8E38-4CC9-B922-E0A9FD7F1C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EA45A50-B3FE-446A-9C2E-B402C5C46A6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119799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6FC5-0BFD-4FC2-9064-88EC3FC59EAE}"/>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F12B7A-9EFF-428F-BBAA-7BDA10227FAF}"/>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DCDF7A7-C5DF-4797-8049-1AF949B7FB5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53E2248-C33D-4A08-A924-901CAD0D4FF4}"/>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6" name="Footer Placeholder 5">
            <a:extLst>
              <a:ext uri="{FF2B5EF4-FFF2-40B4-BE49-F238E27FC236}">
                <a16:creationId xmlns:a16="http://schemas.microsoft.com/office/drawing/2014/main" id="{DD14124E-52C2-4104-AB44-006F1A8F165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EA48B29-6F5D-454C-BBFD-A9ED1AA113C4}"/>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2849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640A-D099-41C2-8B54-74565A235388}"/>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729F540-024F-4512-A248-C7217E6389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E1AB620-3736-4599-83A1-9B38B436B22D}"/>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0B477904-DD34-43CD-8D5B-3610C5ABC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15BF10F4-AC19-4761-A019-77264C16E9E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4E44C08-769F-4F9F-A172-D13ADAB2E8FE}"/>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8" name="Footer Placeholder 7">
            <a:extLst>
              <a:ext uri="{FF2B5EF4-FFF2-40B4-BE49-F238E27FC236}">
                <a16:creationId xmlns:a16="http://schemas.microsoft.com/office/drawing/2014/main" id="{9E1277A7-AEBB-48F1-AF7B-1188267CBB5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702678C5-8064-4675-9A41-5FAA61C1D8F7}"/>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7617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0DE6-EB09-48E6-8E3B-909D257E07F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223518C-5086-49BE-8155-EF0E163102EC}"/>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4" name="Footer Placeholder 3">
            <a:extLst>
              <a:ext uri="{FF2B5EF4-FFF2-40B4-BE49-F238E27FC236}">
                <a16:creationId xmlns:a16="http://schemas.microsoft.com/office/drawing/2014/main" id="{C133D9C3-BCBE-4238-B755-97C8DFA885D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7EF9A52-C435-4BE2-B3A4-C7DBAED75A1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42360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043C1D-ACC2-4879-B1C7-085284D17180}"/>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3" name="Footer Placeholder 2">
            <a:extLst>
              <a:ext uri="{FF2B5EF4-FFF2-40B4-BE49-F238E27FC236}">
                <a16:creationId xmlns:a16="http://schemas.microsoft.com/office/drawing/2014/main" id="{591F1B02-549E-4D2B-BE40-7C694DB74F0E}"/>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03432B3-021E-4439-AAE5-223FC80419FB}"/>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
        <p:nvSpPr>
          <p:cNvPr id="6" name="Rectangle 5">
            <a:extLst>
              <a:ext uri="{FF2B5EF4-FFF2-40B4-BE49-F238E27FC236}">
                <a16:creationId xmlns:a16="http://schemas.microsoft.com/office/drawing/2014/main" id="{6C4777F7-5CE6-43C3-A3A6-D73BC97CCFE0}"/>
              </a:ext>
            </a:extLst>
          </p:cNvPr>
          <p:cNvSpPr/>
          <p:nvPr userDrawn="1"/>
        </p:nvSpPr>
        <p:spPr>
          <a:xfrm>
            <a:off x="0" y="0"/>
            <a:ext cx="12192000" cy="6858000"/>
          </a:xfrm>
          <a:prstGeom prst="rect">
            <a:avLst/>
          </a:prstGeom>
          <a:solidFill>
            <a:srgbClr val="FAFAF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21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B019-44B9-4165-9208-FD5707696A6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0892CD7-BEBC-4FE9-A60E-1FA3BAABF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97FA3F7-983C-4880-B703-218C7AABA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14709D2-CD23-460D-91B0-4FF37A014606}"/>
              </a:ext>
            </a:extLst>
          </p:cNvPr>
          <p:cNvSpPr>
            <a:spLocks noGrp="1"/>
          </p:cNvSpPr>
          <p:nvPr>
            <p:ph type="dt" sz="half" idx="10"/>
          </p:nvPr>
        </p:nvSpPr>
        <p:spPr/>
        <p:txBody>
          <a:bodyPr/>
          <a:lstStyle/>
          <a:p>
            <a:fld id="{9F89E671-33B1-43C9-86CB-BB04ADBAB0E4}" type="datetimeFigureOut">
              <a:rPr lang="zh-CN" altLang="en-US" smtClean="0"/>
              <a:t>2022/9/16</a:t>
            </a:fld>
            <a:endParaRPr lang="zh-CN" altLang="en-US"/>
          </a:p>
        </p:txBody>
      </p:sp>
      <p:sp>
        <p:nvSpPr>
          <p:cNvPr id="6" name="Footer Placeholder 5">
            <a:extLst>
              <a:ext uri="{FF2B5EF4-FFF2-40B4-BE49-F238E27FC236}">
                <a16:creationId xmlns:a16="http://schemas.microsoft.com/office/drawing/2014/main" id="{A2A28C6E-CAC1-479A-ADAF-F434A5EFBFE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BCCD3F21-4A37-45E9-8FCB-24D5CB6C86ED}"/>
              </a:ext>
            </a:extLst>
          </p:cNvPr>
          <p:cNvSpPr>
            <a:spLocks noGrp="1"/>
          </p:cNvSpPr>
          <p:nvPr>
            <p:ph type="sldNum" sz="quarter" idx="12"/>
          </p:nvPr>
        </p:nvSpPr>
        <p:spPr/>
        <p:txBody>
          <a:body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302710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CF242-6905-44D8-B610-07BB92A0C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E2DB1C9D-7339-4B35-A469-256B5642E4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E8CB686-B8E0-415A-A40F-2CE8584CA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89E671-33B1-43C9-86CB-BB04ADBAB0E4}" type="datetimeFigureOut">
              <a:rPr lang="zh-CN" altLang="en-US" smtClean="0"/>
              <a:t>2022/9/16</a:t>
            </a:fld>
            <a:endParaRPr lang="zh-CN" altLang="en-US"/>
          </a:p>
        </p:txBody>
      </p:sp>
      <p:sp>
        <p:nvSpPr>
          <p:cNvPr id="5" name="Footer Placeholder 4">
            <a:extLst>
              <a:ext uri="{FF2B5EF4-FFF2-40B4-BE49-F238E27FC236}">
                <a16:creationId xmlns:a16="http://schemas.microsoft.com/office/drawing/2014/main" id="{480D1933-A79B-4383-903B-F8DE475F0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554F712B-4B5B-4531-9197-BC48647E4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F568C-74A2-4900-8608-468E9A6BA785}" type="slidenum">
              <a:rPr lang="zh-CN" altLang="en-US" smtClean="0"/>
              <a:t>‹#›</a:t>
            </a:fld>
            <a:endParaRPr lang="zh-CN" altLang="en-US"/>
          </a:p>
        </p:txBody>
      </p:sp>
    </p:spTree>
    <p:extLst>
      <p:ext uri="{BB962C8B-B14F-4D97-AF65-F5344CB8AC3E}">
        <p14:creationId xmlns:p14="http://schemas.microsoft.com/office/powerpoint/2010/main" val="1191295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16.xml"/><Relationship Id="rId1" Type="http://schemas.openxmlformats.org/officeDocument/2006/relationships/slideLayout" Target="../slideLayouts/slideLayout3.xml"/><Relationship Id="rId10"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90525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6000" dirty="0">
                <a:solidFill>
                  <a:schemeClr val="tx2"/>
                </a:solidFill>
                <a:latin typeface="Times LT Std" panose="02020603050405020304" pitchFamily="18" charset="0"/>
              </a:rPr>
              <a:t>DEI Dashboard</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Contents</a:t>
            </a:r>
          </a:p>
          <a:p>
            <a:r>
              <a:rPr lang="en-US" altLang="zh-CN" sz="2900" dirty="0">
                <a:solidFill>
                  <a:schemeClr val="tx2"/>
                </a:solidFill>
                <a:latin typeface="Times LT Std" panose="02020603050405020304" pitchFamily="18" charset="0"/>
              </a:rPr>
              <a:t>Updated Sep16th .2020</a:t>
            </a:r>
          </a:p>
        </p:txBody>
      </p:sp>
    </p:spTree>
    <p:extLst>
      <p:ext uri="{BB962C8B-B14F-4D97-AF65-F5344CB8AC3E}">
        <p14:creationId xmlns:p14="http://schemas.microsoft.com/office/powerpoint/2010/main" val="3170380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4th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EC4242C-B98F-02D5-66F3-A24B2F4A4164}"/>
              </a:ext>
            </a:extLst>
          </p:cNvPr>
          <p:cNvGraphicFramePr/>
          <p:nvPr>
            <p:extLst>
              <p:ext uri="{D42A27DB-BD31-4B8C-83A1-F6EECF244321}">
                <p14:modId xmlns:p14="http://schemas.microsoft.com/office/powerpoint/2010/main" val="1302058155"/>
              </p:ext>
            </p:extLst>
          </p:nvPr>
        </p:nvGraphicFramePr>
        <p:xfrm>
          <a:off x="5124449" y="2190749"/>
          <a:ext cx="6111875" cy="4221833"/>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A57BAF6C-0D05-8687-C3B3-D2FB9FF5446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White students have the highest math proficiency rate,1.1 times higher than Asians, 1.8 times higher than Hispanics, and 2.8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math proficient students in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is noticeably lower in CPS than the national average across all ethnic groups. </a:t>
            </a:r>
          </a:p>
          <a:p>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8E47BE59-E851-AC83-F195-F2B586060AB8}"/>
              </a:ext>
            </a:extLst>
          </p:cNvPr>
          <p:cNvGraphicFramePr>
            <a:graphicFrameLocks noGrp="1"/>
          </p:cNvGraphicFramePr>
          <p:nvPr>
            <p:extLst>
              <p:ext uri="{D42A27DB-BD31-4B8C-83A1-F6EECF244321}">
                <p14:modId xmlns:p14="http://schemas.microsoft.com/office/powerpoint/2010/main" val="1733352627"/>
              </p:ext>
            </p:extLst>
          </p:nvPr>
        </p:nvGraphicFramePr>
        <p:xfrm>
          <a:off x="637250" y="4448443"/>
          <a:ext cx="3714750" cy="1751748"/>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20017918"/>
                    </a:ext>
                  </a:extLst>
                </a:gridCol>
                <a:gridCol w="388007">
                  <a:extLst>
                    <a:ext uri="{9D8B030D-6E8A-4147-A177-3AD203B41FA5}">
                      <a16:colId xmlns:a16="http://schemas.microsoft.com/office/drawing/2014/main" val="2537574579"/>
                    </a:ext>
                  </a:extLst>
                </a:gridCol>
                <a:gridCol w="1325973">
                  <a:extLst>
                    <a:ext uri="{9D8B030D-6E8A-4147-A177-3AD203B41FA5}">
                      <a16:colId xmlns:a16="http://schemas.microsoft.com/office/drawing/2014/main" val="360620615"/>
                    </a:ext>
                  </a:extLst>
                </a:gridCol>
                <a:gridCol w="418373">
                  <a:extLst>
                    <a:ext uri="{9D8B030D-6E8A-4147-A177-3AD203B41FA5}">
                      <a16:colId xmlns:a16="http://schemas.microsoft.com/office/drawing/2014/main" val="4066113991"/>
                    </a:ext>
                  </a:extLst>
                </a:gridCol>
                <a:gridCol w="560081">
                  <a:extLst>
                    <a:ext uri="{9D8B030D-6E8A-4147-A177-3AD203B41FA5}">
                      <a16:colId xmlns:a16="http://schemas.microsoft.com/office/drawing/2014/main" val="4276370660"/>
                    </a:ext>
                  </a:extLst>
                </a:gridCol>
                <a:gridCol w="560081">
                  <a:extLst>
                    <a:ext uri="{9D8B030D-6E8A-4147-A177-3AD203B41FA5}">
                      <a16:colId xmlns:a16="http://schemas.microsoft.com/office/drawing/2014/main" val="1837930917"/>
                    </a:ext>
                  </a:extLst>
                </a:gridCol>
              </a:tblGrid>
              <a:tr h="288894">
                <a:tc gridSpan="6">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proficiency or above</a:t>
                      </a:r>
                      <a:endParaRPr lang="en-US" sz="700" b="1"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96356129"/>
                  </a:ext>
                </a:extLst>
              </a:tr>
              <a:tr h="307278">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433686"/>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1490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5668</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4179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035732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10392</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3014</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7119</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4105</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86065317"/>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2501</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1626</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076183"/>
                  </a:ext>
                </a:extLst>
              </a:tr>
              <a:tr h="288894">
                <a:tc>
                  <a:txBody>
                    <a:bodyPr/>
                    <a:lstStyle/>
                    <a:p>
                      <a:pPr algn="ctr" fontAlgn="ctr"/>
                      <a:r>
                        <a:rPr lang="en-US"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endParaRPr lang="en-US"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1084</a:t>
                      </a:r>
                      <a:endParaRPr lang="en-US" altLang="zh-CN" sz="700" b="0" i="0" u="none" strike="noStrike">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altLang="zh-CN"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780</a:t>
                      </a:r>
                      <a:endParaRPr lang="en-US" altLang="zh-CN"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fontAlgn="ctr"/>
                      <a:r>
                        <a:rPr lang="en-US" sz="70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endParaRPr lang="en-US" sz="700" b="0" i="0" u="none" strike="noStrike"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00835266"/>
                  </a:ext>
                </a:extLst>
              </a:tr>
            </a:tbl>
          </a:graphicData>
        </a:graphic>
      </p:graphicFrame>
      <p:sp>
        <p:nvSpPr>
          <p:cNvPr id="9" name="Rectangle 8">
            <a:extLst>
              <a:ext uri="{FF2B5EF4-FFF2-40B4-BE49-F238E27FC236}">
                <a16:creationId xmlns:a16="http://schemas.microsoft.com/office/drawing/2014/main" id="{FA954C6D-06E6-7779-A58D-1113118FDB95}"/>
              </a:ext>
            </a:extLst>
          </p:cNvPr>
          <p:cNvSpPr/>
          <p:nvPr/>
        </p:nvSpPr>
        <p:spPr>
          <a:xfrm>
            <a:off x="4941529" y="2052734"/>
            <a:ext cx="6507131" cy="4359847"/>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ED2E92E8-049A-96BB-5275-40F09FEC53DD}"/>
              </a:ext>
            </a:extLst>
          </p:cNvPr>
          <p:cNvSpPr/>
          <p:nvPr/>
        </p:nvSpPr>
        <p:spPr>
          <a:xfrm>
            <a:off x="10444290" y="1760739"/>
            <a:ext cx="905069" cy="425757"/>
          </a:xfrm>
          <a:prstGeom prst="rect">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a:latin typeface="Times LT Std" panose="02020603050405020304" pitchFamily="18" charset="0"/>
              </a:rPr>
              <a:t>Charts</a:t>
            </a:r>
            <a:endParaRPr lang="zh-CN" altLang="en-US" b="1" dirty="0">
              <a:latin typeface="Times LT Std" panose="02020603050405020304" pitchFamily="18" charset="0"/>
            </a:endParaRPr>
          </a:p>
        </p:txBody>
      </p:sp>
      <p:sp>
        <p:nvSpPr>
          <p:cNvPr id="18" name="Oval 17">
            <a:extLst>
              <a:ext uri="{FF2B5EF4-FFF2-40B4-BE49-F238E27FC236}">
                <a16:creationId xmlns:a16="http://schemas.microsoft.com/office/drawing/2014/main" id="{92443BFD-E40C-857D-90E5-CD8D0F47BD1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82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Proficiency and above</a:t>
            </a:r>
          </a:p>
          <a:p>
            <a:r>
              <a:rPr lang="en-US" altLang="zh-CN" dirty="0">
                <a:solidFill>
                  <a:srgbClr val="4A4A4A"/>
                </a:solidFill>
                <a:latin typeface="ITC Officina Sans Std Book" panose="020B0506040203020204" pitchFamily="34" charset="0"/>
              </a:rPr>
              <a:t>The proportion of CPS 8th graders at or above math proficiency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CHI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proficient US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D4C2D3A9-419E-A217-87D0-478EA34C1FCB}"/>
              </a:ext>
            </a:extLst>
          </p:cNvPr>
          <p:cNvGraphicFramePr/>
          <p:nvPr>
            <p:extLst>
              <p:ext uri="{D42A27DB-BD31-4B8C-83A1-F6EECF244321}">
                <p14:modId xmlns:p14="http://schemas.microsoft.com/office/powerpoint/2010/main" val="879177733"/>
              </p:ext>
            </p:extLst>
          </p:nvPr>
        </p:nvGraphicFramePr>
        <p:xfrm>
          <a:off x="5124450" y="2207384"/>
          <a:ext cx="6111875" cy="4205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F29EFFA-9A14-5612-5F73-22D7F65B605C}"/>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and White students have the highest math proficiency rate, 1.6 times higher than Hispanics, and 2.6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in relation to the national average, White and Asians have significantly lower math proficiency rates, while that of Black and Hispanics is slightly higher.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Using the national average as a benchmark, the math proficiency rate</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of</a:t>
            </a:r>
            <a:r>
              <a:rPr lang="zh-CN" altLang="en-US" sz="1200" dirty="0">
                <a:solidFill>
                  <a:srgbClr val="4A4A4A"/>
                </a:solidFill>
                <a:latin typeface="ITC Officina Sans Std Book" panose="020B0506040203020204" pitchFamily="34" charset="0"/>
              </a:rPr>
              <a:t> </a:t>
            </a:r>
            <a:r>
              <a:rPr lang="en-US" altLang="zh-CN" sz="1200" dirty="0">
                <a:solidFill>
                  <a:srgbClr val="4A4A4A"/>
                </a:solidFill>
                <a:latin typeface="ITC Officina Sans Std Book" panose="020B0506040203020204" pitchFamily="34" charset="0"/>
              </a:rPr>
              <a:t>Black and Hispanic students in CPS  improved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grades.</a:t>
            </a:r>
          </a:p>
        </p:txBody>
      </p:sp>
      <p:graphicFrame>
        <p:nvGraphicFramePr>
          <p:cNvPr id="2" name="Table 1">
            <a:extLst>
              <a:ext uri="{FF2B5EF4-FFF2-40B4-BE49-F238E27FC236}">
                <a16:creationId xmlns:a16="http://schemas.microsoft.com/office/drawing/2014/main" id="{07C66A5E-3161-BDD0-4468-89CF04BC3952}"/>
              </a:ext>
            </a:extLst>
          </p:cNvPr>
          <p:cNvGraphicFramePr>
            <a:graphicFrameLocks noGrp="1"/>
          </p:cNvGraphicFramePr>
          <p:nvPr>
            <p:extLst>
              <p:ext uri="{D42A27DB-BD31-4B8C-83A1-F6EECF244321}">
                <p14:modId xmlns:p14="http://schemas.microsoft.com/office/powerpoint/2010/main" val="3189111665"/>
              </p:ext>
            </p:extLst>
          </p:nvPr>
        </p:nvGraphicFramePr>
        <p:xfrm>
          <a:off x="802249" y="5354429"/>
          <a:ext cx="3884052" cy="1117175"/>
        </p:xfrm>
        <a:graphic>
          <a:graphicData uri="http://schemas.openxmlformats.org/drawingml/2006/table">
            <a:tbl>
              <a:tblPr>
                <a:tableStyleId>{5C22544A-7EE6-4342-B048-85BDC9FD1C3A}</a:tableStyleId>
              </a:tblPr>
              <a:tblGrid>
                <a:gridCol w="483302">
                  <a:extLst>
                    <a:ext uri="{9D8B030D-6E8A-4147-A177-3AD203B41FA5}">
                      <a16:colId xmlns:a16="http://schemas.microsoft.com/office/drawing/2014/main" val="2481417929"/>
                    </a:ext>
                  </a:extLst>
                </a:gridCol>
                <a:gridCol w="405691">
                  <a:extLst>
                    <a:ext uri="{9D8B030D-6E8A-4147-A177-3AD203B41FA5}">
                      <a16:colId xmlns:a16="http://schemas.microsoft.com/office/drawing/2014/main" val="217309205"/>
                    </a:ext>
                  </a:extLst>
                </a:gridCol>
                <a:gridCol w="1386405">
                  <a:extLst>
                    <a:ext uri="{9D8B030D-6E8A-4147-A177-3AD203B41FA5}">
                      <a16:colId xmlns:a16="http://schemas.microsoft.com/office/drawing/2014/main" val="49729751"/>
                    </a:ext>
                  </a:extLst>
                </a:gridCol>
                <a:gridCol w="437440">
                  <a:extLst>
                    <a:ext uri="{9D8B030D-6E8A-4147-A177-3AD203B41FA5}">
                      <a16:colId xmlns:a16="http://schemas.microsoft.com/office/drawing/2014/main" val="1314907009"/>
                    </a:ext>
                  </a:extLst>
                </a:gridCol>
                <a:gridCol w="585607">
                  <a:extLst>
                    <a:ext uri="{9D8B030D-6E8A-4147-A177-3AD203B41FA5}">
                      <a16:colId xmlns:a16="http://schemas.microsoft.com/office/drawing/2014/main" val="1195441224"/>
                    </a:ext>
                  </a:extLst>
                </a:gridCol>
                <a:gridCol w="585607">
                  <a:extLst>
                    <a:ext uri="{9D8B030D-6E8A-4147-A177-3AD203B41FA5}">
                      <a16:colId xmlns:a16="http://schemas.microsoft.com/office/drawing/2014/main" val="4067702057"/>
                    </a:ext>
                  </a:extLst>
                </a:gridCol>
              </a:tblGrid>
              <a:tr h="1788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proficiency and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45843710"/>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643025356"/>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5954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4547</a:t>
                      </a:r>
                    </a:p>
                  </a:txBody>
                  <a:tcPr marL="9525" marR="9525" marT="9525" marB="0" anchor="ctr"/>
                </a:tc>
                <a:extLst>
                  <a:ext uri="{0D108BD9-81ED-4DB2-BD59-A6C34878D82A}">
                    <a16:rowId xmlns:a16="http://schemas.microsoft.com/office/drawing/2014/main" val="3793390803"/>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4563</a:t>
                      </a:r>
                    </a:p>
                  </a:txBody>
                  <a:tcPr marL="9525" marR="9525" marT="9525" marB="0" anchor="ctr"/>
                </a:tc>
                <a:extLst>
                  <a:ext uri="{0D108BD9-81ED-4DB2-BD59-A6C34878D82A}">
                    <a16:rowId xmlns:a16="http://schemas.microsoft.com/office/drawing/2014/main" val="2656892082"/>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657437125"/>
                  </a:ext>
                </a:extLst>
              </a:tr>
              <a:tr h="1788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726</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588445010"/>
                  </a:ext>
                </a:extLst>
              </a:tr>
            </a:tbl>
          </a:graphicData>
        </a:graphic>
      </p:graphicFrame>
      <p:sp>
        <p:nvSpPr>
          <p:cNvPr id="8" name="Oval 7">
            <a:extLst>
              <a:ext uri="{FF2B5EF4-FFF2-40B4-BE49-F238E27FC236}">
                <a16:creationId xmlns:a16="http://schemas.microsoft.com/office/drawing/2014/main" id="{35D04F89-B827-15AF-3DDD-B993639DB29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584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passing algebra</a:t>
            </a:r>
          </a:p>
          <a:p>
            <a:r>
              <a:rPr lang="en-US" altLang="zh-CN" dirty="0">
                <a:solidFill>
                  <a:srgbClr val="4A4A4A"/>
                </a:solidFill>
                <a:latin typeface="ITC Officina Sans Std Book" panose="020B0506040203020204" pitchFamily="34" charset="0"/>
              </a:rPr>
              <a:t>The proportion of CPS 8th graders enrolled in algebra classes passing algebra by race/ethnicity</a:t>
            </a:r>
          </a:p>
          <a:p>
            <a:endParaRPr lang="en-US" altLang="zh-CN" dirty="0">
              <a:solidFill>
                <a:srgbClr val="4A4A4A"/>
              </a:solidFill>
              <a:latin typeface="ITC Officina Sans Std Book" panose="020B0506040203020204" pitchFamily="34" charset="0"/>
            </a:endParaRPr>
          </a:p>
          <a:p>
            <a:r>
              <a:rPr lang="en-US" altLang="zh-CN" dirty="0">
                <a:solidFill>
                  <a:srgbClr val="4A4A4A"/>
                </a:solidFill>
                <a:latin typeface="ITC Officina Sans Std Book" panose="020B0506040203020204" pitchFamily="34" charset="0"/>
              </a:rPr>
              <a:t>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CHI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CHI 2017</a:t>
            </a:r>
          </a:p>
          <a:p>
            <a:r>
              <a:rPr lang="en-US" altLang="zh-CN" dirty="0">
                <a:solidFill>
                  <a:srgbClr val="4A4A4A"/>
                </a:solidFill>
                <a:latin typeface="ITC Officina Sans Std Book" panose="020B0506040203020204" pitchFamily="34" charset="0"/>
              </a:rPr>
              <a:t>Vs.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 passing algebra US 2021 / 8</a:t>
            </a:r>
            <a:r>
              <a:rPr lang="en-US" altLang="zh-CN" baseline="30000" dirty="0">
                <a:solidFill>
                  <a:srgbClr val="4A4A4A"/>
                </a:solidFill>
                <a:latin typeface="ITC Officina Sans Std Book" panose="020B0506040203020204" pitchFamily="34" charset="0"/>
              </a:rPr>
              <a:t>th </a:t>
            </a:r>
            <a:r>
              <a:rPr lang="en-US" altLang="zh-CN" dirty="0">
                <a:solidFill>
                  <a:srgbClr val="4A4A4A"/>
                </a:solidFill>
                <a:latin typeface="ITC Officina Sans Std Book" panose="020B0506040203020204" pitchFamily="34" charset="0"/>
              </a:rPr>
              <a:t>graders enrolled in algebra US 2017</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22D9413D-AA5F-78AB-CDDB-2C31AEE55CBE}"/>
              </a:ext>
            </a:extLst>
          </p:cNvPr>
          <p:cNvGraphicFramePr/>
          <p:nvPr>
            <p:extLst>
              <p:ext uri="{D42A27DB-BD31-4B8C-83A1-F6EECF244321}">
                <p14:modId xmlns:p14="http://schemas.microsoft.com/office/powerpoint/2010/main" val="478264951"/>
              </p:ext>
            </p:extLst>
          </p:nvPr>
        </p:nvGraphicFramePr>
        <p:xfrm>
          <a:off x="5102227" y="2191808"/>
          <a:ext cx="6105035" cy="427979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7EB357B-DC3F-741B-737F-0734403E4940}"/>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passing rate in CPS is greater than 95% across all ethnic groups, significantly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inequality detected in this metric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Great performance of CPS algebra class</a:t>
            </a:r>
          </a:p>
        </p:txBody>
      </p:sp>
      <p:graphicFrame>
        <p:nvGraphicFramePr>
          <p:cNvPr id="2" name="Table 1">
            <a:extLst>
              <a:ext uri="{FF2B5EF4-FFF2-40B4-BE49-F238E27FC236}">
                <a16:creationId xmlns:a16="http://schemas.microsoft.com/office/drawing/2014/main" id="{2E90B213-7616-1DFC-BB14-93743CF7EDE7}"/>
              </a:ext>
            </a:extLst>
          </p:cNvPr>
          <p:cNvGraphicFramePr>
            <a:graphicFrameLocks noGrp="1"/>
          </p:cNvGraphicFramePr>
          <p:nvPr>
            <p:extLst>
              <p:ext uri="{D42A27DB-BD31-4B8C-83A1-F6EECF244321}">
                <p14:modId xmlns:p14="http://schemas.microsoft.com/office/powerpoint/2010/main" val="1537786552"/>
              </p:ext>
            </p:extLst>
          </p:nvPr>
        </p:nvGraphicFramePr>
        <p:xfrm>
          <a:off x="704361" y="4686501"/>
          <a:ext cx="3867639" cy="1270635"/>
        </p:xfrm>
        <a:graphic>
          <a:graphicData uri="http://schemas.openxmlformats.org/drawingml/2006/table">
            <a:tbl>
              <a:tblPr>
                <a:tableStyleId>{5C22544A-7EE6-4342-B048-85BDC9FD1C3A}</a:tableStyleId>
              </a:tblPr>
              <a:tblGrid>
                <a:gridCol w="481259">
                  <a:extLst>
                    <a:ext uri="{9D8B030D-6E8A-4147-A177-3AD203B41FA5}">
                      <a16:colId xmlns:a16="http://schemas.microsoft.com/office/drawing/2014/main" val="3242542658"/>
                    </a:ext>
                  </a:extLst>
                </a:gridCol>
                <a:gridCol w="403977">
                  <a:extLst>
                    <a:ext uri="{9D8B030D-6E8A-4147-A177-3AD203B41FA5}">
                      <a16:colId xmlns:a16="http://schemas.microsoft.com/office/drawing/2014/main" val="1516273741"/>
                    </a:ext>
                  </a:extLst>
                </a:gridCol>
                <a:gridCol w="1380547">
                  <a:extLst>
                    <a:ext uri="{9D8B030D-6E8A-4147-A177-3AD203B41FA5}">
                      <a16:colId xmlns:a16="http://schemas.microsoft.com/office/drawing/2014/main" val="1500916773"/>
                    </a:ext>
                  </a:extLst>
                </a:gridCol>
                <a:gridCol w="435592">
                  <a:extLst>
                    <a:ext uri="{9D8B030D-6E8A-4147-A177-3AD203B41FA5}">
                      <a16:colId xmlns:a16="http://schemas.microsoft.com/office/drawing/2014/main" val="215241980"/>
                    </a:ext>
                  </a:extLst>
                </a:gridCol>
                <a:gridCol w="583132">
                  <a:extLst>
                    <a:ext uri="{9D8B030D-6E8A-4147-A177-3AD203B41FA5}">
                      <a16:colId xmlns:a16="http://schemas.microsoft.com/office/drawing/2014/main" val="489030505"/>
                    </a:ext>
                  </a:extLst>
                </a:gridCol>
                <a:gridCol w="583132">
                  <a:extLst>
                    <a:ext uri="{9D8B030D-6E8A-4147-A177-3AD203B41FA5}">
                      <a16:colId xmlns:a16="http://schemas.microsoft.com/office/drawing/2014/main" val="1449414862"/>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passing algebra 1</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66443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Passing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6557075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a:t>
                      </a:r>
                    </a:p>
                  </a:txBody>
                  <a:tcPr marL="9525" marR="9525" marT="9525" marB="0" anchor="ctr"/>
                </a:tc>
                <a:extLst>
                  <a:ext uri="{0D108BD9-81ED-4DB2-BD59-A6C34878D82A}">
                    <a16:rowId xmlns:a16="http://schemas.microsoft.com/office/drawing/2014/main" val="8255934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a:t>
                      </a:r>
                    </a:p>
                  </a:txBody>
                  <a:tcPr marL="9525" marR="9525" marT="9525" marB="0" anchor="ctr"/>
                </a:tc>
                <a:extLst>
                  <a:ext uri="{0D108BD9-81ED-4DB2-BD59-A6C34878D82A}">
                    <a16:rowId xmlns:a16="http://schemas.microsoft.com/office/drawing/2014/main" val="419510776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585906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79995603"/>
                  </a:ext>
                </a:extLst>
              </a:tr>
            </a:tbl>
          </a:graphicData>
        </a:graphic>
      </p:graphicFrame>
      <p:sp>
        <p:nvSpPr>
          <p:cNvPr id="7" name="Oval 6">
            <a:extLst>
              <a:ext uri="{FF2B5EF4-FFF2-40B4-BE49-F238E27FC236}">
                <a16:creationId xmlns:a16="http://schemas.microsoft.com/office/drawing/2014/main" id="{91E20EB3-6EF7-9250-44FD-492A920ED394}"/>
              </a:ext>
            </a:extLst>
          </p:cNvPr>
          <p:cNvSpPr/>
          <p:nvPr/>
        </p:nvSpPr>
        <p:spPr>
          <a:xfrm>
            <a:off x="198128" y="933450"/>
            <a:ext cx="843152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511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4</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4th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CHI 2021 /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4</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en-US" altLang="zh-CN" dirty="0">
              <a:solidFill>
                <a:srgbClr val="4A4A4A"/>
              </a:solidFill>
              <a:latin typeface="ITC Officina Sans Std Book" panose="020B0506040203020204" pitchFamily="34" charset="0"/>
            </a:endParaRP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162E474-FA2F-42A3-82AD-33CB5A345534}"/>
              </a:ext>
            </a:extLst>
          </p:cNvPr>
          <p:cNvGraphicFramePr/>
          <p:nvPr>
            <p:extLst>
              <p:ext uri="{D42A27DB-BD31-4B8C-83A1-F6EECF244321}">
                <p14:modId xmlns:p14="http://schemas.microsoft.com/office/powerpoint/2010/main" val="3368905938"/>
              </p:ext>
            </p:extLst>
          </p:nvPr>
        </p:nvGraphicFramePr>
        <p:xfrm>
          <a:off x="5121261" y="2199646"/>
          <a:ext cx="6094135" cy="420115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661DC72-C813-62D4-6A71-824D5AE965AF}"/>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1.6 times higher than White, 8 times higher than Hispanics, and 16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gap/disparity in ethnic groups is significantly enlarged from proficient students to advanced students.</a:t>
            </a:r>
          </a:p>
        </p:txBody>
      </p:sp>
      <p:graphicFrame>
        <p:nvGraphicFramePr>
          <p:cNvPr id="2" name="Table 1">
            <a:extLst>
              <a:ext uri="{FF2B5EF4-FFF2-40B4-BE49-F238E27FC236}">
                <a16:creationId xmlns:a16="http://schemas.microsoft.com/office/drawing/2014/main" id="{4DB876A5-69AA-EFD1-DD84-0EC637EA8C6A}"/>
              </a:ext>
            </a:extLst>
          </p:cNvPr>
          <p:cNvGraphicFramePr>
            <a:graphicFrameLocks noGrp="1"/>
          </p:cNvGraphicFramePr>
          <p:nvPr>
            <p:extLst>
              <p:ext uri="{D42A27DB-BD31-4B8C-83A1-F6EECF244321}">
                <p14:modId xmlns:p14="http://schemas.microsoft.com/office/powerpoint/2010/main" val="865610366"/>
              </p:ext>
            </p:extLst>
          </p:nvPr>
        </p:nvGraphicFramePr>
        <p:xfrm>
          <a:off x="581025" y="5265883"/>
          <a:ext cx="3825874" cy="1270635"/>
        </p:xfrm>
        <a:graphic>
          <a:graphicData uri="http://schemas.openxmlformats.org/drawingml/2006/table">
            <a:tbl>
              <a:tblPr>
                <a:tableStyleId>{5C22544A-7EE6-4342-B048-85BDC9FD1C3A}</a:tableStyleId>
              </a:tblPr>
              <a:tblGrid>
                <a:gridCol w="476062">
                  <a:extLst>
                    <a:ext uri="{9D8B030D-6E8A-4147-A177-3AD203B41FA5}">
                      <a16:colId xmlns:a16="http://schemas.microsoft.com/office/drawing/2014/main" val="4125428481"/>
                    </a:ext>
                  </a:extLst>
                </a:gridCol>
                <a:gridCol w="399614">
                  <a:extLst>
                    <a:ext uri="{9D8B030D-6E8A-4147-A177-3AD203B41FA5}">
                      <a16:colId xmlns:a16="http://schemas.microsoft.com/office/drawing/2014/main" val="638129045"/>
                    </a:ext>
                  </a:extLst>
                </a:gridCol>
                <a:gridCol w="1365639">
                  <a:extLst>
                    <a:ext uri="{9D8B030D-6E8A-4147-A177-3AD203B41FA5}">
                      <a16:colId xmlns:a16="http://schemas.microsoft.com/office/drawing/2014/main" val="2595025839"/>
                    </a:ext>
                  </a:extLst>
                </a:gridCol>
                <a:gridCol w="430889">
                  <a:extLst>
                    <a:ext uri="{9D8B030D-6E8A-4147-A177-3AD203B41FA5}">
                      <a16:colId xmlns:a16="http://schemas.microsoft.com/office/drawing/2014/main" val="440418127"/>
                    </a:ext>
                  </a:extLst>
                </a:gridCol>
                <a:gridCol w="576835">
                  <a:extLst>
                    <a:ext uri="{9D8B030D-6E8A-4147-A177-3AD203B41FA5}">
                      <a16:colId xmlns:a16="http://schemas.microsoft.com/office/drawing/2014/main" val="3810820998"/>
                    </a:ext>
                  </a:extLst>
                </a:gridCol>
                <a:gridCol w="576835">
                  <a:extLst>
                    <a:ext uri="{9D8B030D-6E8A-4147-A177-3AD203B41FA5}">
                      <a16:colId xmlns:a16="http://schemas.microsoft.com/office/drawing/2014/main" val="3712170103"/>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67515106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2691242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1986</a:t>
                      </a:r>
                    </a:p>
                  </a:txBody>
                  <a:tcPr marL="9525" marR="9525" marT="9525" marB="0" anchor="ctr"/>
                </a:tc>
                <a:extLst>
                  <a:ext uri="{0D108BD9-81ED-4DB2-BD59-A6C34878D82A}">
                    <a16:rowId xmlns:a16="http://schemas.microsoft.com/office/drawing/2014/main" val="8535916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2063</a:t>
                      </a:r>
                    </a:p>
                  </a:txBody>
                  <a:tcPr marL="9525" marR="9525" marT="9525" marB="0" anchor="ctr"/>
                </a:tc>
                <a:extLst>
                  <a:ext uri="{0D108BD9-81ED-4DB2-BD59-A6C34878D82A}">
                    <a16:rowId xmlns:a16="http://schemas.microsoft.com/office/drawing/2014/main" val="21775266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2500</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230767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821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57411036"/>
                  </a:ext>
                </a:extLst>
              </a:tr>
            </a:tbl>
          </a:graphicData>
        </a:graphic>
      </p:graphicFrame>
      <p:sp>
        <p:nvSpPr>
          <p:cNvPr id="8" name="Oval 7">
            <a:extLst>
              <a:ext uri="{FF2B5EF4-FFF2-40B4-BE49-F238E27FC236}">
                <a16:creationId xmlns:a16="http://schemas.microsoft.com/office/drawing/2014/main" id="{E6BC65E5-DFEE-57FC-5A61-4D61EA1DE590}"/>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059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8</a:t>
            </a:r>
            <a:r>
              <a:rPr lang="en-US"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Math Advanced </a:t>
            </a:r>
          </a:p>
          <a:p>
            <a:r>
              <a:rPr lang="en-US" altLang="zh-CN" dirty="0">
                <a:solidFill>
                  <a:srgbClr val="4A4A4A"/>
                </a:solidFill>
                <a:latin typeface="ITC Officina Sans Std Book" panose="020B0506040203020204" pitchFamily="34" charset="0"/>
              </a:rPr>
              <a:t>The proportion of CPS 8th graders advanced in math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IL 2021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IL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math advanced US 2021/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2020</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77676DA-CB61-7F28-2EDB-92A32D5CCF29}"/>
              </a:ext>
            </a:extLst>
          </p:cNvPr>
          <p:cNvGraphicFramePr/>
          <p:nvPr>
            <p:extLst>
              <p:ext uri="{D42A27DB-BD31-4B8C-83A1-F6EECF244321}">
                <p14:modId xmlns:p14="http://schemas.microsoft.com/office/powerpoint/2010/main" val="2033237531"/>
              </p:ext>
            </p:extLst>
          </p:nvPr>
        </p:nvGraphicFramePr>
        <p:xfrm>
          <a:off x="5110482" y="2199908"/>
          <a:ext cx="6123575" cy="4200892"/>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443AC60-F62C-717E-6400-5BCA9B556DC2}"/>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CPS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Asian have the highest proportion of students who excel at math. The proportion is 1.7 times higher than White, 6 times higher than Hispanics, and 19 times higher than black.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graders who excelled at math is slightly higher in CPS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students who excelled at math has increased by 50% from 4</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to 8</a:t>
            </a:r>
            <a:r>
              <a:rPr lang="en-US" altLang="zh-CN" sz="1200" baseline="30000" dirty="0">
                <a:solidFill>
                  <a:srgbClr val="4A4A4A"/>
                </a:solidFill>
                <a:latin typeface="ITC Officina Sans Std Book" panose="020B0506040203020204" pitchFamily="34" charset="0"/>
              </a:rPr>
              <a:t>th</a:t>
            </a:r>
            <a:r>
              <a:rPr lang="en-US" altLang="zh-CN" sz="1200" dirty="0">
                <a:solidFill>
                  <a:srgbClr val="4A4A4A"/>
                </a:solidFill>
                <a:latin typeface="ITC Officina Sans Std Book" panose="020B0506040203020204" pitchFamily="34" charset="0"/>
              </a:rPr>
              <a:t> grade. This increment in population is 2.8 times greater than the increment of the other three ethnic groups combined.</a:t>
            </a:r>
          </a:p>
        </p:txBody>
      </p:sp>
      <p:graphicFrame>
        <p:nvGraphicFramePr>
          <p:cNvPr id="2" name="Table 1">
            <a:extLst>
              <a:ext uri="{FF2B5EF4-FFF2-40B4-BE49-F238E27FC236}">
                <a16:creationId xmlns:a16="http://schemas.microsoft.com/office/drawing/2014/main" id="{20A26E33-C8E7-BFB6-EC35-4969666C9CE3}"/>
              </a:ext>
            </a:extLst>
          </p:cNvPr>
          <p:cNvGraphicFramePr>
            <a:graphicFrameLocks noGrp="1"/>
          </p:cNvGraphicFramePr>
          <p:nvPr>
            <p:extLst>
              <p:ext uri="{D42A27DB-BD31-4B8C-83A1-F6EECF244321}">
                <p14:modId xmlns:p14="http://schemas.microsoft.com/office/powerpoint/2010/main" val="1553822170"/>
              </p:ext>
            </p:extLst>
          </p:nvPr>
        </p:nvGraphicFramePr>
        <p:xfrm>
          <a:off x="581025" y="5422403"/>
          <a:ext cx="3990975" cy="1270635"/>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2263408815"/>
                    </a:ext>
                  </a:extLst>
                </a:gridCol>
                <a:gridCol w="416859">
                  <a:extLst>
                    <a:ext uri="{9D8B030D-6E8A-4147-A177-3AD203B41FA5}">
                      <a16:colId xmlns:a16="http://schemas.microsoft.com/office/drawing/2014/main" val="555805772"/>
                    </a:ext>
                  </a:extLst>
                </a:gridCol>
                <a:gridCol w="1424571">
                  <a:extLst>
                    <a:ext uri="{9D8B030D-6E8A-4147-A177-3AD203B41FA5}">
                      <a16:colId xmlns:a16="http://schemas.microsoft.com/office/drawing/2014/main" val="2792466027"/>
                    </a:ext>
                  </a:extLst>
                </a:gridCol>
                <a:gridCol w="449483">
                  <a:extLst>
                    <a:ext uri="{9D8B030D-6E8A-4147-A177-3AD203B41FA5}">
                      <a16:colId xmlns:a16="http://schemas.microsoft.com/office/drawing/2014/main" val="295361620"/>
                    </a:ext>
                  </a:extLst>
                </a:gridCol>
                <a:gridCol w="601728">
                  <a:extLst>
                    <a:ext uri="{9D8B030D-6E8A-4147-A177-3AD203B41FA5}">
                      <a16:colId xmlns:a16="http://schemas.microsoft.com/office/drawing/2014/main" val="1655034571"/>
                    </a:ext>
                  </a:extLst>
                </a:gridCol>
                <a:gridCol w="601728">
                  <a:extLst>
                    <a:ext uri="{9D8B030D-6E8A-4147-A177-3AD203B41FA5}">
                      <a16:colId xmlns:a16="http://schemas.microsoft.com/office/drawing/2014/main" val="4114558436"/>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9350228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7260130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2578</a:t>
                      </a:r>
                    </a:p>
                  </a:txBody>
                  <a:tcPr marL="9525" marR="9525" marT="9525" marB="0" anchor="ctr"/>
                </a:tc>
                <a:extLst>
                  <a:ext uri="{0D108BD9-81ED-4DB2-BD59-A6C34878D82A}">
                    <a16:rowId xmlns:a16="http://schemas.microsoft.com/office/drawing/2014/main" val="23652346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2938</a:t>
                      </a:r>
                    </a:p>
                  </a:txBody>
                  <a:tcPr marL="9525" marR="9525" marT="9525" marB="0" anchor="ctr"/>
                </a:tc>
                <a:extLst>
                  <a:ext uri="{0D108BD9-81ED-4DB2-BD59-A6C34878D82A}">
                    <a16:rowId xmlns:a16="http://schemas.microsoft.com/office/drawing/2014/main" val="9578705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2360402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361111078"/>
                  </a:ext>
                </a:extLst>
              </a:tr>
            </a:tbl>
          </a:graphicData>
        </a:graphic>
      </p:graphicFrame>
      <p:sp>
        <p:nvSpPr>
          <p:cNvPr id="7" name="Oval 6">
            <a:extLst>
              <a:ext uri="{FF2B5EF4-FFF2-40B4-BE49-F238E27FC236}">
                <a16:creationId xmlns:a16="http://schemas.microsoft.com/office/drawing/2014/main" id="{80FABCCB-ACDA-CD77-C48D-245940C9F4F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894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Lack of Household Internet Access</a:t>
            </a:r>
          </a:p>
          <a:p>
            <a:r>
              <a:rPr lang="en-US" altLang="zh-CN" dirty="0">
                <a:solidFill>
                  <a:srgbClr val="4A4A4A"/>
                </a:solidFill>
                <a:latin typeface="ITC Officina Sans Std Book" panose="020B0506040203020204" pitchFamily="34" charset="0"/>
              </a:rPr>
              <a:t>The proportion of young residents lacking household internet access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Age 5-17 no internet CHI 2019 / Total population of 5-17 CHI 2022</a:t>
            </a:r>
          </a:p>
          <a:p>
            <a:r>
              <a:rPr lang="en-US" altLang="zh-CN" sz="1800" dirty="0">
                <a:solidFill>
                  <a:srgbClr val="4A4A4A"/>
                </a:solidFill>
                <a:latin typeface="ITC Officina Sans Std Book" panose="020B0506040203020204" pitchFamily="34" charset="0"/>
              </a:rPr>
              <a:t>Vs. Age 5-17 no internet US 2019 / Total population of 5-17 US 2022</a:t>
            </a:r>
          </a:p>
        </p:txBody>
      </p:sp>
      <p:graphicFrame>
        <p:nvGraphicFramePr>
          <p:cNvPr id="4" name="Chart 3">
            <a:extLst>
              <a:ext uri="{FF2B5EF4-FFF2-40B4-BE49-F238E27FC236}">
                <a16:creationId xmlns:a16="http://schemas.microsoft.com/office/drawing/2014/main" id="{AC8512C3-53CD-12F4-7211-8271ECA6CE2F}"/>
              </a:ext>
            </a:extLst>
          </p:cNvPr>
          <p:cNvGraphicFramePr/>
          <p:nvPr>
            <p:extLst>
              <p:ext uri="{D42A27DB-BD31-4B8C-83A1-F6EECF244321}">
                <p14:modId xmlns:p14="http://schemas.microsoft.com/office/powerpoint/2010/main" val="1696879444"/>
              </p:ext>
            </p:extLst>
          </p:nvPr>
        </p:nvGraphicFramePr>
        <p:xfrm>
          <a:off x="5132741" y="2188256"/>
          <a:ext cx="6106759" cy="4183969"/>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02F439C-C13C-5B91-CD36-2078B758FA64}"/>
              </a:ext>
            </a:extLst>
          </p:cNvPr>
          <p:cNvSpPr txBox="1"/>
          <p:nvPr/>
        </p:nvSpPr>
        <p:spPr>
          <a:xfrm>
            <a:off x="581025" y="2190749"/>
            <a:ext cx="3714750" cy="415498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2 out of 10 black and Hispanic populations aged from 5 to 17 don’t have household internet access, in comparison with 1 out of 10 white and Asian populations don’t have household internet access.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younger population in Chicago has a significantly lower (11.3% to 17.3%) household Internet access rate in comparison with the national average across all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children and teenagers who do not have household internet access is 9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Hispanic children and teenagers who do not have household internet access is 2.7 times higher than the national average</a:t>
            </a:r>
          </a:p>
        </p:txBody>
      </p:sp>
      <p:graphicFrame>
        <p:nvGraphicFramePr>
          <p:cNvPr id="2" name="Table 1">
            <a:extLst>
              <a:ext uri="{FF2B5EF4-FFF2-40B4-BE49-F238E27FC236}">
                <a16:creationId xmlns:a16="http://schemas.microsoft.com/office/drawing/2014/main" id="{CA7F681A-9081-03D9-FF00-26A04AE176AF}"/>
              </a:ext>
            </a:extLst>
          </p:cNvPr>
          <p:cNvGraphicFramePr>
            <a:graphicFrameLocks noGrp="1"/>
          </p:cNvGraphicFramePr>
          <p:nvPr>
            <p:extLst>
              <p:ext uri="{D42A27DB-BD31-4B8C-83A1-F6EECF244321}">
                <p14:modId xmlns:p14="http://schemas.microsoft.com/office/powerpoint/2010/main" val="1766484578"/>
              </p:ext>
            </p:extLst>
          </p:nvPr>
        </p:nvGraphicFramePr>
        <p:xfrm>
          <a:off x="7293591" y="1019081"/>
          <a:ext cx="4470401" cy="1169175"/>
        </p:xfrm>
        <a:graphic>
          <a:graphicData uri="http://schemas.openxmlformats.org/drawingml/2006/table">
            <a:tbl>
              <a:tblPr>
                <a:tableStyleId>{5C22544A-7EE6-4342-B048-85BDC9FD1C3A}</a:tableStyleId>
              </a:tblPr>
              <a:tblGrid>
                <a:gridCol w="556262">
                  <a:extLst>
                    <a:ext uri="{9D8B030D-6E8A-4147-A177-3AD203B41FA5}">
                      <a16:colId xmlns:a16="http://schemas.microsoft.com/office/drawing/2014/main" val="3051522999"/>
                    </a:ext>
                  </a:extLst>
                </a:gridCol>
                <a:gridCol w="466936">
                  <a:extLst>
                    <a:ext uri="{9D8B030D-6E8A-4147-A177-3AD203B41FA5}">
                      <a16:colId xmlns:a16="http://schemas.microsoft.com/office/drawing/2014/main" val="2036092024"/>
                    </a:ext>
                  </a:extLst>
                </a:gridCol>
                <a:gridCol w="1595702">
                  <a:extLst>
                    <a:ext uri="{9D8B030D-6E8A-4147-A177-3AD203B41FA5}">
                      <a16:colId xmlns:a16="http://schemas.microsoft.com/office/drawing/2014/main" val="522333673"/>
                    </a:ext>
                  </a:extLst>
                </a:gridCol>
                <a:gridCol w="503479">
                  <a:extLst>
                    <a:ext uri="{9D8B030D-6E8A-4147-A177-3AD203B41FA5}">
                      <a16:colId xmlns:a16="http://schemas.microsoft.com/office/drawing/2014/main" val="105619592"/>
                    </a:ext>
                  </a:extLst>
                </a:gridCol>
                <a:gridCol w="674011">
                  <a:extLst>
                    <a:ext uri="{9D8B030D-6E8A-4147-A177-3AD203B41FA5}">
                      <a16:colId xmlns:a16="http://schemas.microsoft.com/office/drawing/2014/main" val="2846833185"/>
                    </a:ext>
                  </a:extLst>
                </a:gridCol>
                <a:gridCol w="674011">
                  <a:extLst>
                    <a:ext uri="{9D8B030D-6E8A-4147-A177-3AD203B41FA5}">
                      <a16:colId xmlns:a16="http://schemas.microsoft.com/office/drawing/2014/main" val="2356487826"/>
                    </a:ext>
                  </a:extLst>
                </a:gridCol>
              </a:tblGrid>
              <a:tr h="18925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Students with limited internet access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196482797"/>
                  </a:ext>
                </a:extLst>
              </a:tr>
              <a:tr h="189258">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with limited Internet Access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43887723"/>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18431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9063</a:t>
                      </a:r>
                    </a:p>
                  </a:txBody>
                  <a:tcPr marL="9525" marR="9525" marT="9525" marB="0" anchor="ctr"/>
                </a:tc>
                <a:extLst>
                  <a:ext uri="{0D108BD9-81ED-4DB2-BD59-A6C34878D82A}">
                    <a16:rowId xmlns:a16="http://schemas.microsoft.com/office/drawing/2014/main" val="1236534795"/>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17916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11737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6180</a:t>
                      </a:r>
                    </a:p>
                  </a:txBody>
                  <a:tcPr marL="9525" marR="9525" marT="9525" marB="0" anchor="ctr"/>
                </a:tc>
                <a:extLst>
                  <a:ext uri="{0D108BD9-81ED-4DB2-BD59-A6C34878D82A}">
                    <a16:rowId xmlns:a16="http://schemas.microsoft.com/office/drawing/2014/main" val="1733376982"/>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2828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049024287"/>
                  </a:ext>
                </a:extLst>
              </a:tr>
              <a:tr h="18925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1194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91694746"/>
                  </a:ext>
                </a:extLst>
              </a:tr>
            </a:tbl>
          </a:graphicData>
        </a:graphic>
      </p:graphicFrame>
      <p:sp>
        <p:nvSpPr>
          <p:cNvPr id="7" name="Oval 6">
            <a:extLst>
              <a:ext uri="{FF2B5EF4-FFF2-40B4-BE49-F238E27FC236}">
                <a16:creationId xmlns:a16="http://schemas.microsoft.com/office/drawing/2014/main" id="{518D9546-EB6E-9E27-F12E-69B6AFEEE0DD}"/>
              </a:ext>
            </a:extLst>
          </p:cNvPr>
          <p:cNvSpPr/>
          <p:nvPr/>
        </p:nvSpPr>
        <p:spPr>
          <a:xfrm>
            <a:off x="198128" y="933450"/>
            <a:ext cx="7345672"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325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K-8 STEM Magnet School Enrollment </a:t>
            </a:r>
          </a:p>
          <a:p>
            <a:r>
              <a:rPr lang="en-US" altLang="zh-CN" dirty="0">
                <a:solidFill>
                  <a:srgbClr val="4A4A4A"/>
                </a:solidFill>
                <a:latin typeface="ITC Officina Sans Std Book" panose="020B0506040203020204" pitchFamily="34" charset="0"/>
              </a:rPr>
              <a:t>The proportion of CPS K-8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enrolled CHI 2021 / Total K8 CHI 2022</a:t>
            </a:r>
          </a:p>
        </p:txBody>
      </p:sp>
      <p:graphicFrame>
        <p:nvGraphicFramePr>
          <p:cNvPr id="4" name="Chart 3">
            <a:extLst>
              <a:ext uri="{FF2B5EF4-FFF2-40B4-BE49-F238E27FC236}">
                <a16:creationId xmlns:a16="http://schemas.microsoft.com/office/drawing/2014/main" id="{AA454B12-AA68-C443-0CF7-BAB8BFEE347D}"/>
              </a:ext>
            </a:extLst>
          </p:cNvPr>
          <p:cNvGraphicFramePr/>
          <p:nvPr>
            <p:extLst>
              <p:ext uri="{D42A27DB-BD31-4B8C-83A1-F6EECF244321}">
                <p14:modId xmlns:p14="http://schemas.microsoft.com/office/powerpoint/2010/main" val="4040185891"/>
              </p:ext>
            </p:extLst>
          </p:nvPr>
        </p:nvGraphicFramePr>
        <p:xfrm>
          <a:off x="5106307" y="2190749"/>
          <a:ext cx="6142718" cy="421907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0AF634-5CC6-72C9-97D9-C3D55DB383D6}"/>
              </a:ext>
            </a:extLst>
          </p:cNvPr>
          <p:cNvSpPr txBox="1"/>
          <p:nvPr/>
        </p:nvSpPr>
        <p:spPr>
          <a:xfrm>
            <a:off x="581025" y="2190749"/>
            <a:ext cx="3714750" cy="212365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Black students have the highest STEM Magnet school enrollment rate relative to their population size in K-8. 1.8 times higher than Hispanics, and 2.8 times higher than white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Black students enrolled in K-8 STEM Magnet schools is twice that of Hispanic students.</a:t>
            </a:r>
          </a:p>
        </p:txBody>
      </p:sp>
      <p:graphicFrame>
        <p:nvGraphicFramePr>
          <p:cNvPr id="2" name="Table 1">
            <a:extLst>
              <a:ext uri="{FF2B5EF4-FFF2-40B4-BE49-F238E27FC236}">
                <a16:creationId xmlns:a16="http://schemas.microsoft.com/office/drawing/2014/main" id="{5B4C6489-8658-F32A-C950-E485977D6E12}"/>
              </a:ext>
            </a:extLst>
          </p:cNvPr>
          <p:cNvGraphicFramePr>
            <a:graphicFrameLocks noGrp="1"/>
          </p:cNvGraphicFramePr>
          <p:nvPr>
            <p:extLst>
              <p:ext uri="{D42A27DB-BD31-4B8C-83A1-F6EECF244321}">
                <p14:modId xmlns:p14="http://schemas.microsoft.com/office/powerpoint/2010/main" val="2979185641"/>
              </p:ext>
            </p:extLst>
          </p:nvPr>
        </p:nvGraphicFramePr>
        <p:xfrm>
          <a:off x="581025" y="4679950"/>
          <a:ext cx="3714748" cy="1270635"/>
        </p:xfrm>
        <a:graphic>
          <a:graphicData uri="http://schemas.openxmlformats.org/drawingml/2006/table">
            <a:tbl>
              <a:tblPr>
                <a:tableStyleId>{5C22544A-7EE6-4342-B048-85BDC9FD1C3A}</a:tableStyleId>
              </a:tblPr>
              <a:tblGrid>
                <a:gridCol w="462235">
                  <a:extLst>
                    <a:ext uri="{9D8B030D-6E8A-4147-A177-3AD203B41FA5}">
                      <a16:colId xmlns:a16="http://schemas.microsoft.com/office/drawing/2014/main" val="2067557493"/>
                    </a:ext>
                  </a:extLst>
                </a:gridCol>
                <a:gridCol w="388007">
                  <a:extLst>
                    <a:ext uri="{9D8B030D-6E8A-4147-A177-3AD203B41FA5}">
                      <a16:colId xmlns:a16="http://schemas.microsoft.com/office/drawing/2014/main" val="4636427"/>
                    </a:ext>
                  </a:extLst>
                </a:gridCol>
                <a:gridCol w="1325973">
                  <a:extLst>
                    <a:ext uri="{9D8B030D-6E8A-4147-A177-3AD203B41FA5}">
                      <a16:colId xmlns:a16="http://schemas.microsoft.com/office/drawing/2014/main" val="2642655456"/>
                    </a:ext>
                  </a:extLst>
                </a:gridCol>
                <a:gridCol w="418373">
                  <a:extLst>
                    <a:ext uri="{9D8B030D-6E8A-4147-A177-3AD203B41FA5}">
                      <a16:colId xmlns:a16="http://schemas.microsoft.com/office/drawing/2014/main" val="41010107"/>
                    </a:ext>
                  </a:extLst>
                </a:gridCol>
                <a:gridCol w="560080">
                  <a:extLst>
                    <a:ext uri="{9D8B030D-6E8A-4147-A177-3AD203B41FA5}">
                      <a16:colId xmlns:a16="http://schemas.microsoft.com/office/drawing/2014/main" val="3577638771"/>
                    </a:ext>
                  </a:extLst>
                </a:gridCol>
                <a:gridCol w="560080">
                  <a:extLst>
                    <a:ext uri="{9D8B030D-6E8A-4147-A177-3AD203B41FA5}">
                      <a16:colId xmlns:a16="http://schemas.microsoft.com/office/drawing/2014/main" val="205902784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K-8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3671341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97994210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62478647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95809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9533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a:t>
                      </a:r>
                    </a:p>
                  </a:txBody>
                  <a:tcPr marL="9525" marR="9525" marT="9525" marB="0" anchor="ctr"/>
                </a:tc>
                <a:extLst>
                  <a:ext uri="{0D108BD9-81ED-4DB2-BD59-A6C34878D82A}">
                    <a16:rowId xmlns:a16="http://schemas.microsoft.com/office/drawing/2014/main" val="372019841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23965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857009005"/>
                  </a:ext>
                </a:extLst>
              </a:tr>
              <a:tr h="209550">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9402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1354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45760182"/>
                  </a:ext>
                </a:extLst>
              </a:tr>
            </a:tbl>
          </a:graphicData>
        </a:graphic>
      </p:graphicFrame>
      <p:sp>
        <p:nvSpPr>
          <p:cNvPr id="7" name="Oval 6">
            <a:extLst>
              <a:ext uri="{FF2B5EF4-FFF2-40B4-BE49-F238E27FC236}">
                <a16:creationId xmlns:a16="http://schemas.microsoft.com/office/drawing/2014/main" id="{AEC412ED-7E8E-759B-614C-C6759BEE0786}"/>
              </a:ext>
            </a:extLst>
          </p:cNvPr>
          <p:cNvSpPr/>
          <p:nvPr/>
        </p:nvSpPr>
        <p:spPr>
          <a:xfrm>
            <a:off x="198128" y="933450"/>
            <a:ext cx="5897872" cy="8917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162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Chart 3">
            <a:extLst>
              <a:ext uri="{FF2B5EF4-FFF2-40B4-BE49-F238E27FC236}">
                <a16:creationId xmlns:a16="http://schemas.microsoft.com/office/drawing/2014/main" id="{E7795A0D-755D-BA7D-0845-A51D1B6D7167}"/>
              </a:ext>
            </a:extLst>
          </p:cNvPr>
          <p:cNvGraphicFramePr/>
          <p:nvPr>
            <p:extLst>
              <p:ext uri="{D42A27DB-BD31-4B8C-83A1-F6EECF244321}">
                <p14:modId xmlns:p14="http://schemas.microsoft.com/office/powerpoint/2010/main" val="180275019"/>
              </p:ext>
            </p:extLst>
          </p:nvPr>
        </p:nvGraphicFramePr>
        <p:xfrm>
          <a:off x="5125728" y="2190749"/>
          <a:ext cx="6123297" cy="4200526"/>
        </p:xfrm>
        <a:graphic>
          <a:graphicData uri="http://schemas.openxmlformats.org/drawingml/2006/chart">
            <c:chart xmlns:c="http://schemas.openxmlformats.org/drawingml/2006/chart" xmlns:r="http://schemas.openxmlformats.org/officeDocument/2006/relationships" r:id="rId2"/>
          </a:graphicData>
        </a:graphic>
      </p:graphicFrame>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8</a:t>
            </a:r>
            <a:r>
              <a:rPr lang="sv-SE" altLang="zh-CN" sz="2000" baseline="30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a:t>
            </a:r>
            <a:r>
              <a:rPr lang="sv-SE"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grade algebra 1 enrollment</a:t>
            </a:r>
            <a:endPar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endParaRPr>
          </a:p>
          <a:p>
            <a:r>
              <a:rPr lang="en-US" altLang="zh-CN" dirty="0">
                <a:solidFill>
                  <a:srgbClr val="4A4A4A"/>
                </a:solidFill>
                <a:latin typeface="ITC Officina Sans Std Book" panose="020B0506040203020204" pitchFamily="34" charset="0"/>
              </a:rPr>
              <a:t>The proportion of CPS 8th graders enrolled into algebra 1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CHI 2017 /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CHI 2022</a:t>
            </a:r>
          </a:p>
          <a:p>
            <a:r>
              <a:rPr lang="en-US" altLang="zh-CN" sz="1800" dirty="0">
                <a:solidFill>
                  <a:srgbClr val="4A4A4A"/>
                </a:solidFill>
                <a:latin typeface="ITC Officina Sans Std Book" panose="020B0506040203020204" pitchFamily="34" charset="0"/>
              </a:rPr>
              <a:t>Vs.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enroll algebra US 2017/ Total 8</a:t>
            </a:r>
            <a:r>
              <a:rPr lang="en-US" altLang="zh-CN" sz="1800" baseline="30000" dirty="0">
                <a:solidFill>
                  <a:srgbClr val="4A4A4A"/>
                </a:solidFill>
                <a:latin typeface="ITC Officina Sans Std Book" panose="020B0506040203020204" pitchFamily="34" charset="0"/>
              </a:rPr>
              <a:t>th </a:t>
            </a:r>
            <a:r>
              <a:rPr lang="en-US" altLang="zh-CN" sz="1800" dirty="0">
                <a:solidFill>
                  <a:srgbClr val="4A4A4A"/>
                </a:solidFill>
                <a:latin typeface="ITC Officina Sans Std Book" panose="020B0506040203020204" pitchFamily="34" charset="0"/>
              </a:rPr>
              <a:t>grader US 2022</a:t>
            </a:r>
          </a:p>
          <a:p>
            <a:endParaRPr lang="zh-CN" altLang="en-US" dirty="0">
              <a:solidFill>
                <a:srgbClr val="4A4A4A"/>
              </a:solidFill>
              <a:latin typeface="ITC Officina Sans Std Book" panose="020B0506040203020204" pitchFamily="34" charset="0"/>
            </a:endParaRPr>
          </a:p>
        </p:txBody>
      </p:sp>
      <p:sp>
        <p:nvSpPr>
          <p:cNvPr id="6" name="TextBox 5">
            <a:extLst>
              <a:ext uri="{FF2B5EF4-FFF2-40B4-BE49-F238E27FC236}">
                <a16:creationId xmlns:a16="http://schemas.microsoft.com/office/drawing/2014/main" id="{1F33623B-1500-CB7E-F3A6-B2E4C74F68B1}"/>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algebra enrollment rate of Asians and white students is significantly higher than that of Hispanic and Black students. 2.4 times higher than Hispanics, and 4.4 times higher than black.</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Significant gap between H/B and W/A. The algebra 1 class enrollment rates for White and Asian in CPS are 14-20% higher than the national average, however, that of Hispanics and Black students is 2% higher and 3% lower than the national average.</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relation to the national average algebra enrollment rate, White and Asian students are outperforming, while black students are outperformed.</a:t>
            </a:r>
          </a:p>
        </p:txBody>
      </p:sp>
      <p:graphicFrame>
        <p:nvGraphicFramePr>
          <p:cNvPr id="2" name="Table 1">
            <a:extLst>
              <a:ext uri="{FF2B5EF4-FFF2-40B4-BE49-F238E27FC236}">
                <a16:creationId xmlns:a16="http://schemas.microsoft.com/office/drawing/2014/main" id="{CAD9F80D-10DD-E293-F6EF-BD1423FA9F7F}"/>
              </a:ext>
            </a:extLst>
          </p:cNvPr>
          <p:cNvGraphicFramePr>
            <a:graphicFrameLocks noGrp="1"/>
          </p:cNvGraphicFramePr>
          <p:nvPr>
            <p:extLst>
              <p:ext uri="{D42A27DB-BD31-4B8C-83A1-F6EECF244321}">
                <p14:modId xmlns:p14="http://schemas.microsoft.com/office/powerpoint/2010/main" val="4252654051"/>
              </p:ext>
            </p:extLst>
          </p:nvPr>
        </p:nvGraphicFramePr>
        <p:xfrm>
          <a:off x="581025" y="5626318"/>
          <a:ext cx="3990975" cy="1037620"/>
        </p:xfrm>
        <a:graphic>
          <a:graphicData uri="http://schemas.openxmlformats.org/drawingml/2006/table">
            <a:tbl>
              <a:tblPr>
                <a:tableStyleId>{5C22544A-7EE6-4342-B048-85BDC9FD1C3A}</a:tableStyleId>
              </a:tblPr>
              <a:tblGrid>
                <a:gridCol w="496606">
                  <a:extLst>
                    <a:ext uri="{9D8B030D-6E8A-4147-A177-3AD203B41FA5}">
                      <a16:colId xmlns:a16="http://schemas.microsoft.com/office/drawing/2014/main" val="736201301"/>
                    </a:ext>
                  </a:extLst>
                </a:gridCol>
                <a:gridCol w="416859">
                  <a:extLst>
                    <a:ext uri="{9D8B030D-6E8A-4147-A177-3AD203B41FA5}">
                      <a16:colId xmlns:a16="http://schemas.microsoft.com/office/drawing/2014/main" val="3110158775"/>
                    </a:ext>
                  </a:extLst>
                </a:gridCol>
                <a:gridCol w="1424571">
                  <a:extLst>
                    <a:ext uri="{9D8B030D-6E8A-4147-A177-3AD203B41FA5}">
                      <a16:colId xmlns:a16="http://schemas.microsoft.com/office/drawing/2014/main" val="705614649"/>
                    </a:ext>
                  </a:extLst>
                </a:gridCol>
                <a:gridCol w="449483">
                  <a:extLst>
                    <a:ext uri="{9D8B030D-6E8A-4147-A177-3AD203B41FA5}">
                      <a16:colId xmlns:a16="http://schemas.microsoft.com/office/drawing/2014/main" val="3029112956"/>
                    </a:ext>
                  </a:extLst>
                </a:gridCol>
                <a:gridCol w="601728">
                  <a:extLst>
                    <a:ext uri="{9D8B030D-6E8A-4147-A177-3AD203B41FA5}">
                      <a16:colId xmlns:a16="http://schemas.microsoft.com/office/drawing/2014/main" val="1514447103"/>
                    </a:ext>
                  </a:extLst>
                </a:gridCol>
                <a:gridCol w="601728">
                  <a:extLst>
                    <a:ext uri="{9D8B030D-6E8A-4147-A177-3AD203B41FA5}">
                      <a16:colId xmlns:a16="http://schemas.microsoft.com/office/drawing/2014/main" val="2332326190"/>
                    </a:ext>
                  </a:extLst>
                </a:gridCol>
              </a:tblGrid>
              <a:tr h="162947">
                <a:tc gridSpan="6">
                  <a:txBody>
                    <a:bodyPr/>
                    <a:lstStyle/>
                    <a:p>
                      <a:pPr marL="0" algn="ctr" defTabSz="914400" rtl="0" eaLnBrk="1" fontAlgn="ctr" latinLnBrk="0" hangingPunct="1"/>
                      <a:r>
                        <a:rPr lang="sv-SE"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8th grade algebra 1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0754542"/>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Algebra 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886793994"/>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9376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4857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a:t>
                      </a:r>
                    </a:p>
                  </a:txBody>
                  <a:tcPr marL="9525" marR="9525" marT="9525" marB="0" anchor="ctr"/>
                </a:tc>
                <a:extLst>
                  <a:ext uri="{0D108BD9-81ED-4DB2-BD59-A6C34878D82A}">
                    <a16:rowId xmlns:a16="http://schemas.microsoft.com/office/drawing/2014/main" val="652960216"/>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12500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6475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3700</a:t>
                      </a:r>
                    </a:p>
                  </a:txBody>
                  <a:tcPr marL="9525" marR="9525" marT="9525" marB="0" anchor="ctr"/>
                </a:tc>
                <a:extLst>
                  <a:ext uri="{0D108BD9-81ED-4DB2-BD59-A6C34878D82A}">
                    <a16:rowId xmlns:a16="http://schemas.microsoft.com/office/drawing/2014/main" val="1011976520"/>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1286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946396307"/>
                  </a:ext>
                </a:extLst>
              </a:tr>
              <a:tr h="16294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1023</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547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368569700"/>
                  </a:ext>
                </a:extLst>
              </a:tr>
            </a:tbl>
          </a:graphicData>
        </a:graphic>
      </p:graphicFrame>
      <p:sp>
        <p:nvSpPr>
          <p:cNvPr id="7" name="Oval 6">
            <a:extLst>
              <a:ext uri="{FF2B5EF4-FFF2-40B4-BE49-F238E27FC236}">
                <a16:creationId xmlns:a16="http://schemas.microsoft.com/office/drawing/2014/main" id="{60F507C1-7714-4AB1-3D30-171915CFCD7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37442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2.1.2 High School</a:t>
            </a:r>
          </a:p>
        </p:txBody>
      </p:sp>
    </p:spTree>
    <p:extLst>
      <p:ext uri="{BB962C8B-B14F-4D97-AF65-F5344CB8AC3E}">
        <p14:creationId xmlns:p14="http://schemas.microsoft.com/office/powerpoint/2010/main" val="228099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Proficiency and Above </a:t>
            </a:r>
          </a:p>
          <a:p>
            <a:r>
              <a:rPr lang="en-US" altLang="zh-CN" dirty="0">
                <a:solidFill>
                  <a:srgbClr val="4A4A4A"/>
                </a:solidFill>
                <a:latin typeface="ITC Officina Sans Std Book" panose="020B0506040203020204" pitchFamily="34" charset="0"/>
              </a:rPr>
              <a:t>The proportion of CPS SAT takers at or above math standards by race/ethnicity</a:t>
            </a:r>
          </a:p>
          <a:p>
            <a:endParaRPr lang="en-US" altLang="zh-CN" sz="1800"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meet and above/ SAT takers CHI</a:t>
            </a:r>
          </a:p>
          <a:p>
            <a:r>
              <a:rPr lang="en-US" altLang="zh-CN" sz="1800" dirty="0">
                <a:solidFill>
                  <a:srgbClr val="4A4A4A"/>
                </a:solidFill>
                <a:latin typeface="ITC Officina Sans Std Book" panose="020B0506040203020204" pitchFamily="34" charset="0"/>
              </a:rPr>
              <a:t>Vs. SAT math meet and above/ SAT takers US</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D6BB894-869A-0227-6A65-8B1C0A550553}"/>
              </a:ext>
            </a:extLst>
          </p:cNvPr>
          <p:cNvGraphicFramePr/>
          <p:nvPr>
            <p:extLst>
              <p:ext uri="{D42A27DB-BD31-4B8C-83A1-F6EECF244321}">
                <p14:modId xmlns:p14="http://schemas.microsoft.com/office/powerpoint/2010/main" val="1638618681"/>
              </p:ext>
            </p:extLst>
          </p:nvPr>
        </p:nvGraphicFramePr>
        <p:xfrm>
          <a:off x="5140592" y="2197245"/>
          <a:ext cx="6089383" cy="420355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F80CCD0-ED5E-CFA8-9CA4-9DB7FD443017}"/>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 50% of White and Asian students meet SAT Math benchmark while no more than 20% of Black and Hispanic students meet SAT Math benchmark.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Only the White population in CPS high school perform slightly above the national average. Asian, Hispanic, and black students have the SAT math benchmark meeting rate 11% - 30%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math proficiency rate. The proportion of White and Asian students who meet sat math benchmark is 2.7 - 5.6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EFC51266-BD03-0FC7-C4A7-92BE2FCF0233}"/>
              </a:ext>
            </a:extLst>
          </p:cNvPr>
          <p:cNvGraphicFramePr>
            <a:graphicFrameLocks noGrp="1"/>
          </p:cNvGraphicFramePr>
          <p:nvPr>
            <p:extLst>
              <p:ext uri="{D42A27DB-BD31-4B8C-83A1-F6EECF244321}">
                <p14:modId xmlns:p14="http://schemas.microsoft.com/office/powerpoint/2010/main" val="3544021670"/>
              </p:ext>
            </p:extLst>
          </p:nvPr>
        </p:nvGraphicFramePr>
        <p:xfrm>
          <a:off x="8280399" y="613281"/>
          <a:ext cx="3714751" cy="1281220"/>
        </p:xfrm>
        <a:graphic>
          <a:graphicData uri="http://schemas.openxmlformats.org/drawingml/2006/table">
            <a:tbl>
              <a:tblPr>
                <a:tableStyleId>{5C22544A-7EE6-4342-B048-85BDC9FD1C3A}</a:tableStyleId>
              </a:tblPr>
              <a:tblGrid>
                <a:gridCol w="491236">
                  <a:extLst>
                    <a:ext uri="{9D8B030D-6E8A-4147-A177-3AD203B41FA5}">
                      <a16:colId xmlns:a16="http://schemas.microsoft.com/office/drawing/2014/main" val="2069072591"/>
                    </a:ext>
                  </a:extLst>
                </a:gridCol>
                <a:gridCol w="412352">
                  <a:extLst>
                    <a:ext uri="{9D8B030D-6E8A-4147-A177-3AD203B41FA5}">
                      <a16:colId xmlns:a16="http://schemas.microsoft.com/office/drawing/2014/main" val="3489203801"/>
                    </a:ext>
                  </a:extLst>
                </a:gridCol>
                <a:gridCol w="1505980">
                  <a:extLst>
                    <a:ext uri="{9D8B030D-6E8A-4147-A177-3AD203B41FA5}">
                      <a16:colId xmlns:a16="http://schemas.microsoft.com/office/drawing/2014/main" val="2646512129"/>
                    </a:ext>
                  </a:extLst>
                </a:gridCol>
                <a:gridCol w="444623">
                  <a:extLst>
                    <a:ext uri="{9D8B030D-6E8A-4147-A177-3AD203B41FA5}">
                      <a16:colId xmlns:a16="http://schemas.microsoft.com/office/drawing/2014/main" val="1911681139"/>
                    </a:ext>
                  </a:extLst>
                </a:gridCol>
                <a:gridCol w="595221">
                  <a:extLst>
                    <a:ext uri="{9D8B030D-6E8A-4147-A177-3AD203B41FA5}">
                      <a16:colId xmlns:a16="http://schemas.microsoft.com/office/drawing/2014/main" val="1649798287"/>
                    </a:ext>
                  </a:extLst>
                </a:gridCol>
                <a:gridCol w="265339">
                  <a:extLst>
                    <a:ext uri="{9D8B030D-6E8A-4147-A177-3AD203B41FA5}">
                      <a16:colId xmlns:a16="http://schemas.microsoft.com/office/drawing/2014/main" val="1690069286"/>
                    </a:ext>
                  </a:extLst>
                </a:gridCol>
              </a:tblGrid>
              <a:tr h="211667">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proficiency or above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09889100"/>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Proficient or above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866116942"/>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4565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3678</a:t>
                      </a:r>
                    </a:p>
                  </a:txBody>
                  <a:tcPr marL="9525" marR="9525" marT="9525" marB="0" anchor="ctr"/>
                </a:tc>
                <a:extLst>
                  <a:ext uri="{0D108BD9-81ED-4DB2-BD59-A6C34878D82A}">
                    <a16:rowId xmlns:a16="http://schemas.microsoft.com/office/drawing/2014/main" val="3378785396"/>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2169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6640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4470</a:t>
                      </a:r>
                    </a:p>
                  </a:txBody>
                  <a:tcPr marL="9525" marR="9525" marT="9525" marB="0" anchor="ctr"/>
                </a:tc>
                <a:extLst>
                  <a:ext uri="{0D108BD9-81ED-4DB2-BD59-A6C34878D82A}">
                    <a16:rowId xmlns:a16="http://schemas.microsoft.com/office/drawing/2014/main" val="830503414"/>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1449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52728951"/>
                  </a:ext>
                </a:extLst>
              </a:tr>
              <a:tr h="211667">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84952673"/>
                  </a:ext>
                </a:extLst>
              </a:tr>
            </a:tbl>
          </a:graphicData>
        </a:graphic>
      </p:graphicFrame>
    </p:spTree>
    <p:extLst>
      <p:ext uri="{BB962C8B-B14F-4D97-AF65-F5344CB8AC3E}">
        <p14:creationId xmlns:p14="http://schemas.microsoft.com/office/powerpoint/2010/main" val="363665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562100"/>
            <a:ext cx="9144000" cy="414045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1. Landing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1.1 The Data</a:t>
            </a:r>
          </a:p>
          <a:p>
            <a:pPr algn="l">
              <a:lnSpc>
                <a:spcPct val="150000"/>
              </a:lnSpc>
            </a:pPr>
            <a:r>
              <a:rPr lang="en-US" altLang="zh-CN" sz="2900" dirty="0">
                <a:solidFill>
                  <a:schemeClr val="tx2"/>
                </a:solidFill>
                <a:latin typeface="Times LT Std" panose="02020603050405020304" pitchFamily="18" charset="0"/>
              </a:rPr>
              <a:t>1.2 Resources</a:t>
            </a:r>
          </a:p>
          <a:p>
            <a:pPr algn="l">
              <a:lnSpc>
                <a:spcPct val="150000"/>
              </a:lnSpc>
            </a:pPr>
            <a:r>
              <a:rPr lang="en-US" altLang="zh-CN" sz="2900" dirty="0">
                <a:solidFill>
                  <a:schemeClr val="tx2"/>
                </a:solidFill>
                <a:latin typeface="Times LT Std" panose="02020603050405020304" pitchFamily="18" charset="0"/>
              </a:rPr>
              <a:t>1.3 About us</a:t>
            </a:r>
          </a:p>
          <a:p>
            <a:pPr algn="l">
              <a:lnSpc>
                <a:spcPct val="150000"/>
              </a:lnSpc>
            </a:pPr>
            <a:r>
              <a:rPr lang="en-US" altLang="zh-CN" sz="29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404407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scoring 3 or higher</a:t>
            </a:r>
          </a:p>
          <a:p>
            <a:r>
              <a:rPr lang="en-US" altLang="zh-CN" dirty="0">
                <a:solidFill>
                  <a:srgbClr val="4A4A4A"/>
                </a:solidFill>
                <a:latin typeface="ITC Officina Sans Std Book" panose="020B0506040203020204" pitchFamily="34" charset="0"/>
              </a:rPr>
              <a:t>The proportion of CPS AP CS students scoring a 3 or higher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3 or higher CHI / Total AP CS students CHI</a:t>
            </a:r>
          </a:p>
          <a:p>
            <a:r>
              <a:rPr lang="en-US" altLang="zh-CN" sz="1800" dirty="0">
                <a:solidFill>
                  <a:srgbClr val="4A4A4A"/>
                </a:solidFill>
                <a:latin typeface="ITC Officina Sans Std Book" panose="020B0506040203020204" pitchFamily="34" charset="0"/>
              </a:rPr>
              <a:t>Vs. AP CS scoring 3 or higher US / Total AP CS students US</a:t>
            </a:r>
          </a:p>
          <a:p>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27A58207-6E7F-9311-CCA6-46BAD837DFEA}"/>
              </a:ext>
            </a:extLst>
          </p:cNvPr>
          <p:cNvGraphicFramePr/>
          <p:nvPr>
            <p:extLst>
              <p:ext uri="{D42A27DB-BD31-4B8C-83A1-F6EECF244321}">
                <p14:modId xmlns:p14="http://schemas.microsoft.com/office/powerpoint/2010/main" val="3709899377"/>
              </p:ext>
            </p:extLst>
          </p:nvPr>
        </p:nvGraphicFramePr>
        <p:xfrm>
          <a:off x="5113529" y="2189788"/>
          <a:ext cx="6115304" cy="4281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C6D9235-1644-3806-4286-5FCA33C47ADF}"/>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proportion of White students in CPS high school score 3 or higher is nearly 70%, 1.1 times higher than Asians, and 2.1 times higher than Hispanic, and 4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their proportion of scoring 3 on AP CS lower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Deep disparity in AP CS scoring. The proportion of White and Asian students who scores 3 or higher in AP CS is 1.9 - 4 times higher than that of Hispanic and Black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55F1B56C-788B-8A10-5618-B3C75FF5C15C}"/>
              </a:ext>
            </a:extLst>
          </p:cNvPr>
          <p:cNvGraphicFramePr>
            <a:graphicFrameLocks noGrp="1"/>
          </p:cNvGraphicFramePr>
          <p:nvPr>
            <p:extLst>
              <p:ext uri="{D42A27DB-BD31-4B8C-83A1-F6EECF244321}">
                <p14:modId xmlns:p14="http://schemas.microsoft.com/office/powerpoint/2010/main" val="3976211436"/>
              </p:ext>
            </p:extLst>
          </p:nvPr>
        </p:nvGraphicFramePr>
        <p:xfrm>
          <a:off x="7859269" y="512725"/>
          <a:ext cx="4256531" cy="1159928"/>
        </p:xfrm>
        <a:graphic>
          <a:graphicData uri="http://schemas.openxmlformats.org/drawingml/2006/table">
            <a:tbl>
              <a:tblPr>
                <a:tableStyleId>{5C22544A-7EE6-4342-B048-85BDC9FD1C3A}</a:tableStyleId>
              </a:tblPr>
              <a:tblGrid>
                <a:gridCol w="562881">
                  <a:extLst>
                    <a:ext uri="{9D8B030D-6E8A-4147-A177-3AD203B41FA5}">
                      <a16:colId xmlns:a16="http://schemas.microsoft.com/office/drawing/2014/main" val="2952049483"/>
                    </a:ext>
                  </a:extLst>
                </a:gridCol>
                <a:gridCol w="472492">
                  <a:extLst>
                    <a:ext uri="{9D8B030D-6E8A-4147-A177-3AD203B41FA5}">
                      <a16:colId xmlns:a16="http://schemas.microsoft.com/office/drawing/2014/main" val="2179363834"/>
                    </a:ext>
                  </a:extLst>
                </a:gridCol>
                <a:gridCol w="1725621">
                  <a:extLst>
                    <a:ext uri="{9D8B030D-6E8A-4147-A177-3AD203B41FA5}">
                      <a16:colId xmlns:a16="http://schemas.microsoft.com/office/drawing/2014/main" val="3125690320"/>
                    </a:ext>
                  </a:extLst>
                </a:gridCol>
                <a:gridCol w="509469">
                  <a:extLst>
                    <a:ext uri="{9D8B030D-6E8A-4147-A177-3AD203B41FA5}">
                      <a16:colId xmlns:a16="http://schemas.microsoft.com/office/drawing/2014/main" val="3641199084"/>
                    </a:ext>
                  </a:extLst>
                </a:gridCol>
                <a:gridCol w="682031">
                  <a:extLst>
                    <a:ext uri="{9D8B030D-6E8A-4147-A177-3AD203B41FA5}">
                      <a16:colId xmlns:a16="http://schemas.microsoft.com/office/drawing/2014/main" val="1659369585"/>
                    </a:ext>
                  </a:extLst>
                </a:gridCol>
                <a:gridCol w="304037">
                  <a:extLst>
                    <a:ext uri="{9D8B030D-6E8A-4147-A177-3AD203B41FA5}">
                      <a16:colId xmlns:a16="http://schemas.microsoft.com/office/drawing/2014/main" val="2415255976"/>
                    </a:ext>
                  </a:extLst>
                </a:gridCol>
              </a:tblGrid>
              <a:tr h="18077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3 or higher</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80601752"/>
                  </a:ext>
                </a:extLst>
              </a:tr>
              <a:tr h="2560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3 or higher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5076586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199</a:t>
                      </a:r>
                    </a:p>
                  </a:txBody>
                  <a:tcPr marL="9525" marR="9525" marT="9525" marB="0" anchor="ctr"/>
                </a:tc>
                <a:extLst>
                  <a:ext uri="{0D108BD9-81ED-4DB2-BD59-A6C34878D82A}">
                    <a16:rowId xmlns:a16="http://schemas.microsoft.com/office/drawing/2014/main" val="4077965995"/>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a:t>
                      </a:r>
                    </a:p>
                  </a:txBody>
                  <a:tcPr marL="9525" marR="9525" marT="9525" marB="0" anchor="ctr"/>
                </a:tc>
                <a:extLst>
                  <a:ext uri="{0D108BD9-81ED-4DB2-BD59-A6C34878D82A}">
                    <a16:rowId xmlns:a16="http://schemas.microsoft.com/office/drawing/2014/main" val="537130077"/>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718456916"/>
                  </a:ext>
                </a:extLst>
              </a:tr>
              <a:tr h="18077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800203359"/>
                  </a:ext>
                </a:extLst>
              </a:tr>
            </a:tbl>
          </a:graphicData>
        </a:graphic>
      </p:graphicFrame>
    </p:spTree>
    <p:extLst>
      <p:ext uri="{BB962C8B-B14F-4D97-AF65-F5344CB8AC3E}">
        <p14:creationId xmlns:p14="http://schemas.microsoft.com/office/powerpoint/2010/main" val="1051509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HS SAT Math Advanced</a:t>
            </a:r>
          </a:p>
          <a:p>
            <a:r>
              <a:rPr lang="en-US" altLang="zh-CN" dirty="0">
                <a:solidFill>
                  <a:srgbClr val="4A4A4A"/>
                </a:solidFill>
                <a:latin typeface="ITC Officina Sans Std Book" panose="020B0506040203020204" pitchFamily="34" charset="0"/>
              </a:rPr>
              <a:t>The proportion of CPS SAT takers advancing math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SAT math advanced / SAT takers CHI</a:t>
            </a:r>
          </a:p>
          <a:p>
            <a:r>
              <a:rPr lang="en-US" altLang="zh-CN" sz="1800" dirty="0">
                <a:solidFill>
                  <a:srgbClr val="4A4A4A"/>
                </a:solidFill>
                <a:latin typeface="ITC Officina Sans Std Book" panose="020B0506040203020204" pitchFamily="34" charset="0"/>
              </a:rPr>
              <a:t>Vs. SAT math advanced / SAT takers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C55CAE41-081A-694A-2953-EC9C1581E223}"/>
              </a:ext>
            </a:extLst>
          </p:cNvPr>
          <p:cNvGraphicFramePr/>
          <p:nvPr>
            <p:extLst>
              <p:ext uri="{D42A27DB-BD31-4B8C-83A1-F6EECF244321}">
                <p14:modId xmlns:p14="http://schemas.microsoft.com/office/powerpoint/2010/main" val="2916166455"/>
              </p:ext>
            </p:extLst>
          </p:nvPr>
        </p:nvGraphicFramePr>
        <p:xfrm>
          <a:off x="5101336" y="2189565"/>
          <a:ext cx="6118207" cy="428203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06A553A-2B5B-92B1-6D0F-A4D5921C8941}"/>
              </a:ext>
            </a:extLst>
          </p:cNvPr>
          <p:cNvSpPr txBox="1"/>
          <p:nvPr/>
        </p:nvSpPr>
        <p:spPr>
          <a:xfrm>
            <a:off x="581025" y="2190749"/>
            <a:ext cx="3714750" cy="3046988"/>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2% of Hispanic students and 1% of Black students advance in SAT math tests.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High school students have a proportion of SAT math advanced students significantly lower than the national average across all ethnic groups.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sat math advance rate. The proportion of White and Asian students who advance SAT math is 12.3 - 34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F6A980C2-1926-CDF6-6B55-FE1D6A74AD3E}"/>
              </a:ext>
            </a:extLst>
          </p:cNvPr>
          <p:cNvGraphicFramePr>
            <a:graphicFrameLocks noGrp="1"/>
          </p:cNvGraphicFramePr>
          <p:nvPr>
            <p:extLst>
              <p:ext uri="{D42A27DB-BD31-4B8C-83A1-F6EECF244321}">
                <p14:modId xmlns:p14="http://schemas.microsoft.com/office/powerpoint/2010/main" val="459447958"/>
              </p:ext>
            </p:extLst>
          </p:nvPr>
        </p:nvGraphicFramePr>
        <p:xfrm>
          <a:off x="8160439" y="367147"/>
          <a:ext cx="3521003" cy="1270635"/>
        </p:xfrm>
        <a:graphic>
          <a:graphicData uri="http://schemas.openxmlformats.org/drawingml/2006/table">
            <a:tbl>
              <a:tblPr>
                <a:tableStyleId>{5C22544A-7EE6-4342-B048-85BDC9FD1C3A}</a:tableStyleId>
              </a:tblPr>
              <a:tblGrid>
                <a:gridCol w="465316">
                  <a:extLst>
                    <a:ext uri="{9D8B030D-6E8A-4147-A177-3AD203B41FA5}">
                      <a16:colId xmlns:a16="http://schemas.microsoft.com/office/drawing/2014/main" val="2681318883"/>
                    </a:ext>
                  </a:extLst>
                </a:gridCol>
                <a:gridCol w="390593">
                  <a:extLst>
                    <a:ext uri="{9D8B030D-6E8A-4147-A177-3AD203B41FA5}">
                      <a16:colId xmlns:a16="http://schemas.microsoft.com/office/drawing/2014/main" val="3528155668"/>
                    </a:ext>
                  </a:extLst>
                </a:gridCol>
                <a:gridCol w="1426516">
                  <a:extLst>
                    <a:ext uri="{9D8B030D-6E8A-4147-A177-3AD203B41FA5}">
                      <a16:colId xmlns:a16="http://schemas.microsoft.com/office/drawing/2014/main" val="756726131"/>
                    </a:ext>
                  </a:extLst>
                </a:gridCol>
                <a:gridCol w="421162">
                  <a:extLst>
                    <a:ext uri="{9D8B030D-6E8A-4147-A177-3AD203B41FA5}">
                      <a16:colId xmlns:a16="http://schemas.microsoft.com/office/drawing/2014/main" val="2547648989"/>
                    </a:ext>
                  </a:extLst>
                </a:gridCol>
                <a:gridCol w="563813">
                  <a:extLst>
                    <a:ext uri="{9D8B030D-6E8A-4147-A177-3AD203B41FA5}">
                      <a16:colId xmlns:a16="http://schemas.microsoft.com/office/drawing/2014/main" val="1206526554"/>
                    </a:ext>
                  </a:extLst>
                </a:gridCol>
                <a:gridCol w="253603">
                  <a:extLst>
                    <a:ext uri="{9D8B030D-6E8A-4147-A177-3AD203B41FA5}">
                      <a16:colId xmlns:a16="http://schemas.microsoft.com/office/drawing/2014/main" val="4154221007"/>
                    </a:ext>
                  </a:extLst>
                </a:gridCol>
              </a:tblGrid>
              <a:tr h="209550">
                <a:tc gridSpan="5">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SAT Math Advanced</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7304544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Advanced</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4715388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7850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1743</a:t>
                      </a:r>
                    </a:p>
                  </a:txBody>
                  <a:tcPr marL="9525" marR="9525" marT="9525" marB="0" anchor="ctr"/>
                </a:tc>
                <a:extLst>
                  <a:ext uri="{0D108BD9-81ED-4DB2-BD59-A6C34878D82A}">
                    <a16:rowId xmlns:a16="http://schemas.microsoft.com/office/drawing/2014/main" val="2478676147"/>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11418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2409</a:t>
                      </a:r>
                    </a:p>
                  </a:txBody>
                  <a:tcPr marL="9525" marR="9525" marT="9525" marB="0" anchor="ctr"/>
                </a:tc>
                <a:extLst>
                  <a:ext uri="{0D108BD9-81ED-4DB2-BD59-A6C34878D82A}">
                    <a16:rowId xmlns:a16="http://schemas.microsoft.com/office/drawing/2014/main" val="410756839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2278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508</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960287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104935979"/>
                  </a:ext>
                </a:extLst>
              </a:tr>
            </a:tbl>
          </a:graphicData>
        </a:graphic>
      </p:graphicFrame>
    </p:spTree>
    <p:extLst>
      <p:ext uri="{BB962C8B-B14F-4D97-AF65-F5344CB8AC3E}">
        <p14:creationId xmlns:p14="http://schemas.microsoft.com/office/powerpoint/2010/main" val="3221337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AP CS scored 5</a:t>
            </a:r>
          </a:p>
          <a:p>
            <a:r>
              <a:rPr lang="en-US" altLang="zh-CN" dirty="0">
                <a:solidFill>
                  <a:srgbClr val="4A4A4A"/>
                </a:solidFill>
                <a:latin typeface="ITC Officina Sans Std Book" panose="020B0506040203020204" pitchFamily="34" charset="0"/>
              </a:rPr>
              <a:t>The proportion of CPS AP CS students scoring a 5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scoring 5 CHI / Total AP CS students CHI</a:t>
            </a:r>
          </a:p>
          <a:p>
            <a:r>
              <a:rPr lang="en-US" altLang="zh-CN" sz="1800" dirty="0">
                <a:solidFill>
                  <a:srgbClr val="4A4A4A"/>
                </a:solidFill>
                <a:latin typeface="ITC Officina Sans Std Book" panose="020B0506040203020204" pitchFamily="34" charset="0"/>
              </a:rPr>
              <a:t>Vs. AP CS scoring 5 US / Total AP CS students US</a:t>
            </a:r>
          </a:p>
        </p:txBody>
      </p:sp>
      <p:graphicFrame>
        <p:nvGraphicFramePr>
          <p:cNvPr id="6" name="Chart 5">
            <a:extLst>
              <a:ext uri="{FF2B5EF4-FFF2-40B4-BE49-F238E27FC236}">
                <a16:creationId xmlns:a16="http://schemas.microsoft.com/office/drawing/2014/main" id="{38EDF5C0-C8F4-8A63-1723-55284CAC557A}"/>
              </a:ext>
            </a:extLst>
          </p:cNvPr>
          <p:cNvGraphicFramePr/>
          <p:nvPr>
            <p:extLst>
              <p:ext uri="{D42A27DB-BD31-4B8C-83A1-F6EECF244321}">
                <p14:modId xmlns:p14="http://schemas.microsoft.com/office/powerpoint/2010/main" val="3065801865"/>
              </p:ext>
            </p:extLst>
          </p:nvPr>
        </p:nvGraphicFramePr>
        <p:xfrm>
          <a:off x="5122862" y="2196041"/>
          <a:ext cx="6107113" cy="420475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DA74BE-BC2B-BCAA-A27B-D5267A2CF4E4}"/>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No more than 3% of Hispanic students and 2% of Black students scored 5 on AP CS.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White students in CPS high school perform noticeably better than the national average. However, Asian, Hispanic, and black students all have a high AP CS scoring rate below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Extreme disparity in AP CS high scoring rate. The proportion of White and Asian students who score 5 on AP CS is 6 - 17 times higher than that of Hispanic and Black students in CPS.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0B60CF68-A8C4-FBDE-224C-BCA73210F9DD}"/>
              </a:ext>
            </a:extLst>
          </p:cNvPr>
          <p:cNvGraphicFramePr>
            <a:graphicFrameLocks noGrp="1"/>
          </p:cNvGraphicFramePr>
          <p:nvPr>
            <p:extLst>
              <p:ext uri="{D42A27DB-BD31-4B8C-83A1-F6EECF244321}">
                <p14:modId xmlns:p14="http://schemas.microsoft.com/office/powerpoint/2010/main" val="3045527795"/>
              </p:ext>
            </p:extLst>
          </p:nvPr>
        </p:nvGraphicFramePr>
        <p:xfrm>
          <a:off x="7315199" y="386396"/>
          <a:ext cx="4216398" cy="1270635"/>
        </p:xfrm>
        <a:graphic>
          <a:graphicData uri="http://schemas.openxmlformats.org/drawingml/2006/table">
            <a:tbl>
              <a:tblPr>
                <a:tableStyleId>{5C22544A-7EE6-4342-B048-85BDC9FD1C3A}</a:tableStyleId>
              </a:tblPr>
              <a:tblGrid>
                <a:gridCol w="557215">
                  <a:extLst>
                    <a:ext uri="{9D8B030D-6E8A-4147-A177-3AD203B41FA5}">
                      <a16:colId xmlns:a16="http://schemas.microsoft.com/office/drawing/2014/main" val="1256908794"/>
                    </a:ext>
                  </a:extLst>
                </a:gridCol>
                <a:gridCol w="467735">
                  <a:extLst>
                    <a:ext uri="{9D8B030D-6E8A-4147-A177-3AD203B41FA5}">
                      <a16:colId xmlns:a16="http://schemas.microsoft.com/office/drawing/2014/main" val="691791863"/>
                    </a:ext>
                  </a:extLst>
                </a:gridCol>
                <a:gridCol w="1708252">
                  <a:extLst>
                    <a:ext uri="{9D8B030D-6E8A-4147-A177-3AD203B41FA5}">
                      <a16:colId xmlns:a16="http://schemas.microsoft.com/office/drawing/2014/main" val="2690979240"/>
                    </a:ext>
                  </a:extLst>
                </a:gridCol>
                <a:gridCol w="504341">
                  <a:extLst>
                    <a:ext uri="{9D8B030D-6E8A-4147-A177-3AD203B41FA5}">
                      <a16:colId xmlns:a16="http://schemas.microsoft.com/office/drawing/2014/main" val="1285924133"/>
                    </a:ext>
                  </a:extLst>
                </a:gridCol>
                <a:gridCol w="675166">
                  <a:extLst>
                    <a:ext uri="{9D8B030D-6E8A-4147-A177-3AD203B41FA5}">
                      <a16:colId xmlns:a16="http://schemas.microsoft.com/office/drawing/2014/main" val="10978501"/>
                    </a:ext>
                  </a:extLst>
                </a:gridCol>
                <a:gridCol w="303689">
                  <a:extLst>
                    <a:ext uri="{9D8B030D-6E8A-4147-A177-3AD203B41FA5}">
                      <a16:colId xmlns:a16="http://schemas.microsoft.com/office/drawing/2014/main" val="3551973493"/>
                    </a:ext>
                  </a:extLst>
                </a:gridCol>
              </a:tblGrid>
              <a:tr h="209550">
                <a:tc gridSpan="5">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5</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algn="ctr" defTabSz="914400" rtl="0" eaLnBrk="1" fontAlgn="ctr" latinLnBrk="0" hangingPunct="1"/>
                      <a:r>
                        <a:rPr lang="zh-CN" altLang="en-US" sz="700" u="none" strike="noStrike" kern="1200">
                          <a:solidFill>
                            <a:schemeClr val="tx2"/>
                          </a:solidFill>
                          <a:effectLst/>
                          <a:latin typeface="ITC Officina Sans Std Book" panose="020B0506040203020204" pitchFamily="34" charset="0"/>
                          <a:cs typeface="Tahoma" panose="020B0604030504040204" pitchFamily="34" charset="0"/>
                        </a:rPr>
                        <a:t>　</a:t>
                      </a:r>
                      <a:endParaRPr lang="zh-CN" altLang="en-US" sz="700" u="none" strike="noStrike" kern="1200">
                        <a:solidFill>
                          <a:schemeClr val="tx2"/>
                        </a:solidFill>
                        <a:effectLst/>
                        <a:latin typeface="ITC Officina Sans Std Book" panose="020B0506040203020204" pitchFamily="34" charset="0"/>
                        <a:ea typeface="等线" panose="02010600030101010101" pitchFamily="2" charset="-122"/>
                        <a:cs typeface="Tahoma" panose="020B0604030504040204" pitchFamily="34" charset="0"/>
                      </a:endParaRPr>
                    </a:p>
                  </a:txBody>
                  <a:tcPr marL="9525" marR="9525" marT="9525" marB="0" anchor="ctr"/>
                </a:tc>
                <a:extLst>
                  <a:ext uri="{0D108BD9-81ED-4DB2-BD59-A6C34878D82A}">
                    <a16:rowId xmlns:a16="http://schemas.microsoft.com/office/drawing/2014/main" val="138021010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Scoring a 5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33357052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525" marR="9525" marT="9525" marB="0" anchor="ctr"/>
                </a:tc>
                <a:extLst>
                  <a:ext uri="{0D108BD9-81ED-4DB2-BD59-A6C34878D82A}">
                    <a16:rowId xmlns:a16="http://schemas.microsoft.com/office/drawing/2014/main" val="2692874025"/>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166</a:t>
                      </a:r>
                    </a:p>
                  </a:txBody>
                  <a:tcPr marL="9525" marR="9525" marT="9525" marB="0" anchor="ctr"/>
                </a:tc>
                <a:extLst>
                  <a:ext uri="{0D108BD9-81ED-4DB2-BD59-A6C34878D82A}">
                    <a16:rowId xmlns:a16="http://schemas.microsoft.com/office/drawing/2014/main" val="160056071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6096103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33140001"/>
                  </a:ext>
                </a:extLst>
              </a:tr>
            </a:tbl>
          </a:graphicData>
        </a:graphic>
      </p:graphicFrame>
    </p:spTree>
    <p:extLst>
      <p:ext uri="{BB962C8B-B14F-4D97-AF65-F5344CB8AC3E}">
        <p14:creationId xmlns:p14="http://schemas.microsoft.com/office/powerpoint/2010/main" val="282285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AP CS Enrollment</a:t>
            </a:r>
          </a:p>
          <a:p>
            <a:r>
              <a:rPr lang="en-US" altLang="zh-CN" dirty="0">
                <a:solidFill>
                  <a:srgbClr val="4A4A4A"/>
                </a:solidFill>
                <a:latin typeface="ITC Officina Sans Std Book" panose="020B0506040203020204" pitchFamily="34" charset="0"/>
              </a:rPr>
              <a:t>The proportion of CPS HS students enrolled in AP CS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AP CS enrollment CHI 2021 / Total HS students CHI 2022</a:t>
            </a:r>
          </a:p>
          <a:p>
            <a:r>
              <a:rPr lang="en-US" altLang="zh-CN" sz="1800" dirty="0">
                <a:solidFill>
                  <a:srgbClr val="4A4A4A"/>
                </a:solidFill>
                <a:latin typeface="ITC Officina Sans Std Book" panose="020B0506040203020204" pitchFamily="34" charset="0"/>
              </a:rPr>
              <a:t>Vs. AP CS enrollment US 2021/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6E48EFC0-73CE-D26C-9903-3329A0AE7325}"/>
              </a:ext>
            </a:extLst>
          </p:cNvPr>
          <p:cNvGraphicFramePr/>
          <p:nvPr>
            <p:extLst>
              <p:ext uri="{D42A27DB-BD31-4B8C-83A1-F6EECF244321}">
                <p14:modId xmlns:p14="http://schemas.microsoft.com/office/powerpoint/2010/main" val="1819517061"/>
              </p:ext>
            </p:extLst>
          </p:nvPr>
        </p:nvGraphicFramePr>
        <p:xfrm>
          <a:off x="5114925" y="2188470"/>
          <a:ext cx="6134100" cy="41932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EA130BA-2917-063D-31C5-7AFA117A9B72}"/>
              </a:ext>
            </a:extLst>
          </p:cNvPr>
          <p:cNvSpPr txBox="1"/>
          <p:nvPr/>
        </p:nvSpPr>
        <p:spPr>
          <a:xfrm>
            <a:off x="581025" y="2190749"/>
            <a:ext cx="3714750" cy="360098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 students have the highest AP CS enrollment rate of 8%. 1.2 times higher than White, 4 times higher than Hispanics, and 7 times higher than black.</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AP CS enrollment rate of students in CPS is significantly higher than the national average. The proportion of White students enroll to AP CS is 6 times higher than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CPS has an overall much higher AP CS enrolment rate in comparison with the national average across all ethnic groups. However, the disparity is enormous, White and Asian students have an enrollment rate 3-7 times higher than Black and Hispanic students.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C68B05A-F50F-3406-FD20-BC6F7035A437}"/>
              </a:ext>
            </a:extLst>
          </p:cNvPr>
          <p:cNvGraphicFramePr>
            <a:graphicFrameLocks noGrp="1"/>
          </p:cNvGraphicFramePr>
          <p:nvPr>
            <p:extLst>
              <p:ext uri="{D42A27DB-BD31-4B8C-83A1-F6EECF244321}">
                <p14:modId xmlns:p14="http://schemas.microsoft.com/office/powerpoint/2010/main" val="3030939"/>
              </p:ext>
            </p:extLst>
          </p:nvPr>
        </p:nvGraphicFramePr>
        <p:xfrm>
          <a:off x="6095999" y="367147"/>
          <a:ext cx="4647176" cy="1270635"/>
        </p:xfrm>
        <a:graphic>
          <a:graphicData uri="http://schemas.openxmlformats.org/drawingml/2006/table">
            <a:tbl>
              <a:tblPr>
                <a:tableStyleId>{5C22544A-7EE6-4342-B048-85BDC9FD1C3A}</a:tableStyleId>
              </a:tblPr>
              <a:tblGrid>
                <a:gridCol w="614539">
                  <a:extLst>
                    <a:ext uri="{9D8B030D-6E8A-4147-A177-3AD203B41FA5}">
                      <a16:colId xmlns:a16="http://schemas.microsoft.com/office/drawing/2014/main" val="3641465719"/>
                    </a:ext>
                  </a:extLst>
                </a:gridCol>
                <a:gridCol w="515855">
                  <a:extLst>
                    <a:ext uri="{9D8B030D-6E8A-4147-A177-3AD203B41FA5}">
                      <a16:colId xmlns:a16="http://schemas.microsoft.com/office/drawing/2014/main" val="3394824805"/>
                    </a:ext>
                  </a:extLst>
                </a:gridCol>
                <a:gridCol w="1883990">
                  <a:extLst>
                    <a:ext uri="{9D8B030D-6E8A-4147-A177-3AD203B41FA5}">
                      <a16:colId xmlns:a16="http://schemas.microsoft.com/office/drawing/2014/main" val="3723595723"/>
                    </a:ext>
                  </a:extLst>
                </a:gridCol>
                <a:gridCol w="556226">
                  <a:extLst>
                    <a:ext uri="{9D8B030D-6E8A-4147-A177-3AD203B41FA5}">
                      <a16:colId xmlns:a16="http://schemas.microsoft.com/office/drawing/2014/main" val="993263781"/>
                    </a:ext>
                  </a:extLst>
                </a:gridCol>
                <a:gridCol w="744625">
                  <a:extLst>
                    <a:ext uri="{9D8B030D-6E8A-4147-A177-3AD203B41FA5}">
                      <a16:colId xmlns:a16="http://schemas.microsoft.com/office/drawing/2014/main" val="2588163576"/>
                    </a:ext>
                  </a:extLst>
                </a:gridCol>
                <a:gridCol w="331941">
                  <a:extLst>
                    <a:ext uri="{9D8B030D-6E8A-4147-A177-3AD203B41FA5}">
                      <a16:colId xmlns:a16="http://schemas.microsoft.com/office/drawing/2014/main" val="3736865257"/>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AP CS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87397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AP CS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221462286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2660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2251</a:t>
                      </a:r>
                    </a:p>
                  </a:txBody>
                  <a:tcPr marL="9525" marR="9525" marT="9525" marB="0" anchor="ctr"/>
                </a:tc>
                <a:extLst>
                  <a:ext uri="{0D108BD9-81ED-4DB2-BD59-A6C34878D82A}">
                    <a16:rowId xmlns:a16="http://schemas.microsoft.com/office/drawing/2014/main" val="244207454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3663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2638</a:t>
                      </a:r>
                    </a:p>
                  </a:txBody>
                  <a:tcPr marL="9525" marR="9525" marT="9525" marB="0" anchor="ctr"/>
                </a:tc>
                <a:extLst>
                  <a:ext uri="{0D108BD9-81ED-4DB2-BD59-A6C34878D82A}">
                    <a16:rowId xmlns:a16="http://schemas.microsoft.com/office/drawing/2014/main" val="349261639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33572693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337</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282328244"/>
                  </a:ext>
                </a:extLst>
              </a:tr>
            </a:tbl>
          </a:graphicData>
        </a:graphic>
      </p:graphicFrame>
      <p:sp>
        <p:nvSpPr>
          <p:cNvPr id="7" name="Oval 6">
            <a:extLst>
              <a:ext uri="{FF2B5EF4-FFF2-40B4-BE49-F238E27FC236}">
                <a16:creationId xmlns:a16="http://schemas.microsoft.com/office/drawing/2014/main" id="{F12EB8CD-720C-D928-80DB-EC94E735984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968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CPS HS STEM Magnet School Enrollment</a:t>
            </a:r>
          </a:p>
          <a:p>
            <a:r>
              <a:rPr lang="en-US" altLang="zh-CN" dirty="0">
                <a:solidFill>
                  <a:srgbClr val="4A4A4A"/>
                </a:solidFill>
                <a:latin typeface="ITC Officina Sans Std Book" panose="020B0506040203020204" pitchFamily="34" charset="0"/>
              </a:rPr>
              <a:t>The proportion of CPS HS students enrolled in a STEM magnet school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STEM Magnet school IL 2021 / Total CPS HS Student IL 2022</a:t>
            </a:r>
          </a:p>
        </p:txBody>
      </p:sp>
      <p:graphicFrame>
        <p:nvGraphicFramePr>
          <p:cNvPr id="4" name="Chart 3">
            <a:extLst>
              <a:ext uri="{FF2B5EF4-FFF2-40B4-BE49-F238E27FC236}">
                <a16:creationId xmlns:a16="http://schemas.microsoft.com/office/drawing/2014/main" id="{B9EFCECE-0858-EF93-EAEA-BAABDB147B9D}"/>
              </a:ext>
            </a:extLst>
          </p:cNvPr>
          <p:cNvGraphicFramePr/>
          <p:nvPr>
            <p:extLst>
              <p:ext uri="{D42A27DB-BD31-4B8C-83A1-F6EECF244321}">
                <p14:modId xmlns:p14="http://schemas.microsoft.com/office/powerpoint/2010/main" val="2634363812"/>
              </p:ext>
            </p:extLst>
          </p:nvPr>
        </p:nvGraphicFramePr>
        <p:xfrm>
          <a:off x="5125450" y="2197854"/>
          <a:ext cx="6104525" cy="42029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5548B34D-D107-F7EE-8A74-39A96E0CA2A4}"/>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Asians and Hispanic students have the highest STEM Magnet school enrollment rate. 1.4 times higher than white, and 2.2 times higher than Hispanic students.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13.25% of Black students enrolled in STEM Magnet elementary schools while only 8.82% enrolled in STEM Magnet high school.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7.87% of Hispanic students enrolled in STEM Magnet elementary schools while 19.66% enrolled in STEM Magnet high school. </a:t>
            </a:r>
          </a:p>
        </p:txBody>
      </p:sp>
      <p:graphicFrame>
        <p:nvGraphicFramePr>
          <p:cNvPr id="2" name="Table 1">
            <a:extLst>
              <a:ext uri="{FF2B5EF4-FFF2-40B4-BE49-F238E27FC236}">
                <a16:creationId xmlns:a16="http://schemas.microsoft.com/office/drawing/2014/main" id="{196CF388-15FE-27E3-03FD-F4B1CEB14546}"/>
              </a:ext>
            </a:extLst>
          </p:cNvPr>
          <p:cNvGraphicFramePr>
            <a:graphicFrameLocks noGrp="1"/>
          </p:cNvGraphicFramePr>
          <p:nvPr>
            <p:extLst>
              <p:ext uri="{D42A27DB-BD31-4B8C-83A1-F6EECF244321}">
                <p14:modId xmlns:p14="http://schemas.microsoft.com/office/powerpoint/2010/main" val="1197659631"/>
              </p:ext>
            </p:extLst>
          </p:nvPr>
        </p:nvGraphicFramePr>
        <p:xfrm>
          <a:off x="8782049" y="386396"/>
          <a:ext cx="3057525" cy="1270635"/>
        </p:xfrm>
        <a:graphic>
          <a:graphicData uri="http://schemas.openxmlformats.org/drawingml/2006/table">
            <a:tbl>
              <a:tblPr>
                <a:tableStyleId>{5C22544A-7EE6-4342-B048-85BDC9FD1C3A}</a:tableStyleId>
              </a:tblPr>
              <a:tblGrid>
                <a:gridCol w="404325">
                  <a:extLst>
                    <a:ext uri="{9D8B030D-6E8A-4147-A177-3AD203B41FA5}">
                      <a16:colId xmlns:a16="http://schemas.microsoft.com/office/drawing/2014/main" val="3877042243"/>
                    </a:ext>
                  </a:extLst>
                </a:gridCol>
                <a:gridCol w="339397">
                  <a:extLst>
                    <a:ext uri="{9D8B030D-6E8A-4147-A177-3AD203B41FA5}">
                      <a16:colId xmlns:a16="http://schemas.microsoft.com/office/drawing/2014/main" val="2294708703"/>
                    </a:ext>
                  </a:extLst>
                </a:gridCol>
                <a:gridCol w="1239537">
                  <a:extLst>
                    <a:ext uri="{9D8B030D-6E8A-4147-A177-3AD203B41FA5}">
                      <a16:colId xmlns:a16="http://schemas.microsoft.com/office/drawing/2014/main" val="1292561931"/>
                    </a:ext>
                  </a:extLst>
                </a:gridCol>
                <a:gridCol w="365959">
                  <a:extLst>
                    <a:ext uri="{9D8B030D-6E8A-4147-A177-3AD203B41FA5}">
                      <a16:colId xmlns:a16="http://schemas.microsoft.com/office/drawing/2014/main" val="3466867063"/>
                    </a:ext>
                  </a:extLst>
                </a:gridCol>
                <a:gridCol w="489912">
                  <a:extLst>
                    <a:ext uri="{9D8B030D-6E8A-4147-A177-3AD203B41FA5}">
                      <a16:colId xmlns:a16="http://schemas.microsoft.com/office/drawing/2014/main" val="1894277226"/>
                    </a:ext>
                  </a:extLst>
                </a:gridCol>
                <a:gridCol w="218395">
                  <a:extLst>
                    <a:ext uri="{9D8B030D-6E8A-4147-A177-3AD203B41FA5}">
                      <a16:colId xmlns:a16="http://schemas.microsoft.com/office/drawing/2014/main" val="2338739725"/>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STEM magnet school enrollment</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57418724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 STEM Magnet School</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006265372"/>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3274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6213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2939</a:t>
                      </a:r>
                    </a:p>
                  </a:txBody>
                  <a:tcPr marL="9525" marR="9525" marT="9525" marB="0" anchor="ctr"/>
                </a:tc>
                <a:extLst>
                  <a:ext uri="{0D108BD9-81ED-4DB2-BD59-A6C34878D82A}">
                    <a16:rowId xmlns:a16="http://schemas.microsoft.com/office/drawing/2014/main" val="3447534323"/>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10092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a:t>
                      </a:r>
                    </a:p>
                  </a:txBody>
                  <a:tcPr marL="9525" marR="9525" marT="9525" marB="0" anchor="ctr"/>
                </a:tc>
                <a:extLst>
                  <a:ext uri="{0D108BD9-81ED-4DB2-BD59-A6C34878D82A}">
                    <a16:rowId xmlns:a16="http://schemas.microsoft.com/office/drawing/2014/main" val="2693219978"/>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1322</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85591956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844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410243700"/>
                  </a:ext>
                </a:extLst>
              </a:tr>
            </a:tbl>
          </a:graphicData>
        </a:graphic>
      </p:graphicFrame>
      <p:sp>
        <p:nvSpPr>
          <p:cNvPr id="7" name="Oval 6">
            <a:extLst>
              <a:ext uri="{FF2B5EF4-FFF2-40B4-BE49-F238E27FC236}">
                <a16:creationId xmlns:a16="http://schemas.microsoft.com/office/drawing/2014/main" id="{34DF5215-DF73-3467-95A3-D224F8928921}"/>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1363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231106"/>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CS Interest</a:t>
            </a:r>
          </a:p>
          <a:p>
            <a:r>
              <a:rPr lang="en-US" altLang="zh-CN" dirty="0">
                <a:solidFill>
                  <a:srgbClr val="4A4A4A"/>
                </a:solidFill>
                <a:latin typeface="ITC Officina Sans Std Book" panose="020B0506040203020204" pitchFamily="34" charset="0"/>
              </a:rPr>
              <a:t>The proportion of CPS HS students indicating interest in an CS/IT career</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interested HS students CHI 2021 / Total HS Student CHI 2022</a:t>
            </a:r>
          </a:p>
        </p:txBody>
      </p:sp>
      <p:graphicFrame>
        <p:nvGraphicFramePr>
          <p:cNvPr id="4" name="Chart 3">
            <a:extLst>
              <a:ext uri="{FF2B5EF4-FFF2-40B4-BE49-F238E27FC236}">
                <a16:creationId xmlns:a16="http://schemas.microsoft.com/office/drawing/2014/main" id="{682CE78E-64D2-9240-4615-CBE2240C8F52}"/>
              </a:ext>
            </a:extLst>
          </p:cNvPr>
          <p:cNvGraphicFramePr/>
          <p:nvPr>
            <p:extLst>
              <p:ext uri="{D42A27DB-BD31-4B8C-83A1-F6EECF244321}">
                <p14:modId xmlns:p14="http://schemas.microsoft.com/office/powerpoint/2010/main" val="348514991"/>
              </p:ext>
            </p:extLst>
          </p:nvPr>
        </p:nvGraphicFramePr>
        <p:xfrm>
          <a:off x="5114925" y="2184823"/>
          <a:ext cx="6143625" cy="428678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40FBA8C-3396-2C1A-660E-DFD4C02A20CE}"/>
              </a:ext>
            </a:extLst>
          </p:cNvPr>
          <p:cNvSpPr txBox="1"/>
          <p:nvPr/>
        </p:nvSpPr>
        <p:spPr>
          <a:xfrm>
            <a:off x="581025" y="2190749"/>
            <a:ext cx="3714750" cy="1200329"/>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4 Asian students express an interest in Computer Science, in comparison with 1 out of 5 white students, 1 out of 10 Hispanic students, and 1 out of 20 black students expressing the same interest. </a:t>
            </a:r>
          </a:p>
        </p:txBody>
      </p:sp>
      <p:graphicFrame>
        <p:nvGraphicFramePr>
          <p:cNvPr id="2" name="Table 1">
            <a:extLst>
              <a:ext uri="{FF2B5EF4-FFF2-40B4-BE49-F238E27FC236}">
                <a16:creationId xmlns:a16="http://schemas.microsoft.com/office/drawing/2014/main" id="{F671C13E-0BD5-294F-FE16-4306513F67E7}"/>
              </a:ext>
            </a:extLst>
          </p:cNvPr>
          <p:cNvGraphicFramePr>
            <a:graphicFrameLocks noGrp="1"/>
          </p:cNvGraphicFramePr>
          <p:nvPr>
            <p:extLst>
              <p:ext uri="{D42A27DB-BD31-4B8C-83A1-F6EECF244321}">
                <p14:modId xmlns:p14="http://schemas.microsoft.com/office/powerpoint/2010/main" val="3720959739"/>
              </p:ext>
            </p:extLst>
          </p:nvPr>
        </p:nvGraphicFramePr>
        <p:xfrm>
          <a:off x="669924" y="3731962"/>
          <a:ext cx="3625851" cy="2421186"/>
        </p:xfrm>
        <a:graphic>
          <a:graphicData uri="http://schemas.openxmlformats.org/drawingml/2006/table">
            <a:tbl>
              <a:tblPr>
                <a:tableStyleId>{5C22544A-7EE6-4342-B048-85BDC9FD1C3A}</a:tableStyleId>
              </a:tblPr>
              <a:tblGrid>
                <a:gridCol w="479480">
                  <a:extLst>
                    <a:ext uri="{9D8B030D-6E8A-4147-A177-3AD203B41FA5}">
                      <a16:colId xmlns:a16="http://schemas.microsoft.com/office/drawing/2014/main" val="3938665739"/>
                    </a:ext>
                  </a:extLst>
                </a:gridCol>
                <a:gridCol w="402484">
                  <a:extLst>
                    <a:ext uri="{9D8B030D-6E8A-4147-A177-3AD203B41FA5}">
                      <a16:colId xmlns:a16="http://schemas.microsoft.com/office/drawing/2014/main" val="1139316950"/>
                    </a:ext>
                  </a:extLst>
                </a:gridCol>
                <a:gridCol w="1469940">
                  <a:extLst>
                    <a:ext uri="{9D8B030D-6E8A-4147-A177-3AD203B41FA5}">
                      <a16:colId xmlns:a16="http://schemas.microsoft.com/office/drawing/2014/main" val="2770771148"/>
                    </a:ext>
                  </a:extLst>
                </a:gridCol>
                <a:gridCol w="433982">
                  <a:extLst>
                    <a:ext uri="{9D8B030D-6E8A-4147-A177-3AD203B41FA5}">
                      <a16:colId xmlns:a16="http://schemas.microsoft.com/office/drawing/2014/main" val="208079667"/>
                    </a:ext>
                  </a:extLst>
                </a:gridCol>
                <a:gridCol w="580976">
                  <a:extLst>
                    <a:ext uri="{9D8B030D-6E8A-4147-A177-3AD203B41FA5}">
                      <a16:colId xmlns:a16="http://schemas.microsoft.com/office/drawing/2014/main" val="1264648359"/>
                    </a:ext>
                  </a:extLst>
                </a:gridCol>
                <a:gridCol w="258989">
                  <a:extLst>
                    <a:ext uri="{9D8B030D-6E8A-4147-A177-3AD203B41FA5}">
                      <a16:colId xmlns:a16="http://schemas.microsoft.com/office/drawing/2014/main" val="967417057"/>
                    </a:ext>
                  </a:extLst>
                </a:gridCol>
              </a:tblGrid>
              <a:tr h="40353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interested in Computer Science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462812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interested in Computer Science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134355588"/>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2046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8371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6325</a:t>
                      </a:r>
                    </a:p>
                  </a:txBody>
                  <a:tcPr marL="9525" marR="9525" marT="9525" marB="0" anchor="ctr"/>
                </a:tc>
                <a:extLst>
                  <a:ext uri="{0D108BD9-81ED-4DB2-BD59-A6C34878D82A}">
                    <a16:rowId xmlns:a16="http://schemas.microsoft.com/office/drawing/2014/main" val="451903631"/>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4764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11526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6762</a:t>
                      </a:r>
                    </a:p>
                  </a:txBody>
                  <a:tcPr marL="9525" marR="9525" marT="9525" marB="0" anchor="ctr"/>
                </a:tc>
                <a:extLst>
                  <a:ext uri="{0D108BD9-81ED-4DB2-BD59-A6C34878D82A}">
                    <a16:rowId xmlns:a16="http://schemas.microsoft.com/office/drawing/2014/main" val="739701537"/>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1906</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677061062"/>
                  </a:ext>
                </a:extLst>
              </a:tr>
              <a:tr h="40353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1083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916616334"/>
                  </a:ext>
                </a:extLst>
              </a:tr>
            </a:tbl>
          </a:graphicData>
        </a:graphic>
      </p:graphicFrame>
      <p:sp>
        <p:nvSpPr>
          <p:cNvPr id="7" name="Oval 6">
            <a:extLst>
              <a:ext uri="{FF2B5EF4-FFF2-40B4-BE49-F238E27FC236}">
                <a16:creationId xmlns:a16="http://schemas.microsoft.com/office/drawing/2014/main" id="{EEAD703F-2516-FCC0-C09C-A7D36CFA512E}"/>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9811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785104"/>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Advanced Math Enrollment</a:t>
            </a:r>
          </a:p>
          <a:p>
            <a:r>
              <a:rPr lang="en-US" altLang="zh-CN" dirty="0">
                <a:solidFill>
                  <a:srgbClr val="4A4A4A"/>
                </a:solidFill>
                <a:latin typeface="ITC Officina Sans Std Book" panose="020B0506040203020204" pitchFamily="34" charset="0"/>
              </a:rPr>
              <a:t>The proportion of CPS SAT takers exceeding standards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Adv. Math enrollment CHI 2017 / Total HS students CHI 2022</a:t>
            </a:r>
          </a:p>
          <a:p>
            <a:r>
              <a:rPr lang="en-US" altLang="zh-CN" sz="1800" dirty="0">
                <a:solidFill>
                  <a:srgbClr val="4A4A4A"/>
                </a:solidFill>
                <a:latin typeface="ITC Officina Sans Std Book" panose="020B0506040203020204" pitchFamily="34" charset="0"/>
              </a:rPr>
              <a:t>Vs. Adv. Math enrollment US 2017 / Total HS students US 2020</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7A1C0F42-6E32-6728-D13D-4BD30BBD2914}"/>
              </a:ext>
            </a:extLst>
          </p:cNvPr>
          <p:cNvGraphicFramePr/>
          <p:nvPr>
            <p:extLst>
              <p:ext uri="{D42A27DB-BD31-4B8C-83A1-F6EECF244321}">
                <p14:modId xmlns:p14="http://schemas.microsoft.com/office/powerpoint/2010/main" val="697330640"/>
              </p:ext>
            </p:extLst>
          </p:nvPr>
        </p:nvGraphicFramePr>
        <p:xfrm>
          <a:off x="5115184" y="2190550"/>
          <a:ext cx="6124316" cy="42102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01E53610-219D-F6A0-90BE-3BADD1BA7335}"/>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Chicago, almost 4 out of 10 White and Asian students in CPS enrolled in advanced math class, 3 out of 10 Black and Hispanic students enrolled in advanced math class.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Overall, the proportion of students who enrolled in advanced math classes in CPS is twice the proportion in the national average.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Minor racial disparity detected in advanced math enrollment rate. Superior performances of CPS in related to the national average.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874B70A7-AF50-F5DE-11F7-3E2CBA36EA43}"/>
              </a:ext>
            </a:extLst>
          </p:cNvPr>
          <p:cNvGraphicFramePr>
            <a:graphicFrameLocks noGrp="1"/>
          </p:cNvGraphicFramePr>
          <p:nvPr>
            <p:extLst>
              <p:ext uri="{D42A27DB-BD31-4B8C-83A1-F6EECF244321}">
                <p14:modId xmlns:p14="http://schemas.microsoft.com/office/powerpoint/2010/main" val="4161768771"/>
              </p:ext>
            </p:extLst>
          </p:nvPr>
        </p:nvGraphicFramePr>
        <p:xfrm>
          <a:off x="7743825" y="457200"/>
          <a:ext cx="3867150" cy="1466850"/>
        </p:xfrm>
        <a:graphic>
          <a:graphicData uri="http://schemas.openxmlformats.org/drawingml/2006/table">
            <a:tbl>
              <a:tblPr>
                <a:tableStyleId>{5C22544A-7EE6-4342-B048-85BDC9FD1C3A}</a:tableStyleId>
              </a:tblPr>
              <a:tblGrid>
                <a:gridCol w="511389">
                  <a:extLst>
                    <a:ext uri="{9D8B030D-6E8A-4147-A177-3AD203B41FA5}">
                      <a16:colId xmlns:a16="http://schemas.microsoft.com/office/drawing/2014/main" val="3901727842"/>
                    </a:ext>
                  </a:extLst>
                </a:gridCol>
                <a:gridCol w="429269">
                  <a:extLst>
                    <a:ext uri="{9D8B030D-6E8A-4147-A177-3AD203B41FA5}">
                      <a16:colId xmlns:a16="http://schemas.microsoft.com/office/drawing/2014/main" val="3285870567"/>
                    </a:ext>
                  </a:extLst>
                </a:gridCol>
                <a:gridCol w="1567764">
                  <a:extLst>
                    <a:ext uri="{9D8B030D-6E8A-4147-A177-3AD203B41FA5}">
                      <a16:colId xmlns:a16="http://schemas.microsoft.com/office/drawing/2014/main" val="989287129"/>
                    </a:ext>
                  </a:extLst>
                </a:gridCol>
                <a:gridCol w="462863">
                  <a:extLst>
                    <a:ext uri="{9D8B030D-6E8A-4147-A177-3AD203B41FA5}">
                      <a16:colId xmlns:a16="http://schemas.microsoft.com/office/drawing/2014/main" val="3332423529"/>
                    </a:ext>
                  </a:extLst>
                </a:gridCol>
                <a:gridCol w="619640">
                  <a:extLst>
                    <a:ext uri="{9D8B030D-6E8A-4147-A177-3AD203B41FA5}">
                      <a16:colId xmlns:a16="http://schemas.microsoft.com/office/drawing/2014/main" val="3026267333"/>
                    </a:ext>
                  </a:extLst>
                </a:gridCol>
                <a:gridCol w="276225">
                  <a:extLst>
                    <a:ext uri="{9D8B030D-6E8A-4147-A177-3AD203B41FA5}">
                      <a16:colId xmlns:a16="http://schemas.microsoft.com/office/drawing/2014/main" val="190113881"/>
                    </a:ext>
                  </a:extLst>
                </a:gridCol>
              </a:tblGrid>
              <a:tr h="244475">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HS Students enrolled into an advanced math course</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3686836"/>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Enrolled in an Advanced Math Course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19471953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37203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10938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15179</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4241</a:t>
                      </a:r>
                    </a:p>
                  </a:txBody>
                  <a:tcPr marL="9525" marR="9525" marT="9525" marB="0" anchor="ctr"/>
                </a:tc>
                <a:extLst>
                  <a:ext uri="{0D108BD9-81ED-4DB2-BD59-A6C34878D82A}">
                    <a16:rowId xmlns:a16="http://schemas.microsoft.com/office/drawing/2014/main" val="8662529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15266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20901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5635</a:t>
                      </a:r>
                    </a:p>
                  </a:txBody>
                  <a:tcPr marL="9525" marR="9525" marT="9525" marB="0" anchor="ctr"/>
                </a:tc>
                <a:extLst>
                  <a:ext uri="{0D108BD9-81ED-4DB2-BD59-A6C34878D82A}">
                    <a16:rowId xmlns:a16="http://schemas.microsoft.com/office/drawing/2014/main" val="1716551162"/>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9724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3724</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2429830739"/>
                  </a:ext>
                </a:extLst>
              </a:tr>
              <a:tr h="244475">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4262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43%</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1913506"/>
                  </a:ext>
                </a:extLst>
              </a:tr>
            </a:tbl>
          </a:graphicData>
        </a:graphic>
      </p:graphicFrame>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EF04E0C-BCCD-4A76-9E00-B4987971A799}"/>
                  </a:ext>
                </a:extLst>
              </p14:cNvPr>
              <p14:cNvContentPartPr/>
              <p14:nvPr/>
            </p14:nvContentPartPr>
            <p14:xfrm>
              <a:off x="8936610" y="4738190"/>
              <a:ext cx="23040" cy="25560"/>
            </p14:xfrm>
          </p:contentPart>
        </mc:Choice>
        <mc:Fallback xmlns="">
          <p:pic>
            <p:nvPicPr>
              <p:cNvPr id="10" name="Ink 9">
                <a:extLst>
                  <a:ext uri="{FF2B5EF4-FFF2-40B4-BE49-F238E27FC236}">
                    <a16:creationId xmlns:a16="http://schemas.microsoft.com/office/drawing/2014/main" id="{EEF04E0C-BCCD-4A76-9E00-B4987971A799}"/>
                  </a:ext>
                </a:extLst>
              </p:cNvPr>
              <p:cNvPicPr/>
              <p:nvPr/>
            </p:nvPicPr>
            <p:blipFill>
              <a:blip r:embed="rId10"/>
              <a:stretch>
                <a:fillRect/>
              </a:stretch>
            </p:blipFill>
            <p:spPr>
              <a:xfrm>
                <a:off x="8927610" y="4729190"/>
                <a:ext cx="40680" cy="43200"/>
              </a:xfrm>
              <a:prstGeom prst="rect">
                <a:avLst/>
              </a:prstGeom>
            </p:spPr>
          </p:pic>
        </mc:Fallback>
      </mc:AlternateContent>
      <p:sp>
        <p:nvSpPr>
          <p:cNvPr id="11" name="Oval 10">
            <a:extLst>
              <a:ext uri="{FF2B5EF4-FFF2-40B4-BE49-F238E27FC236}">
                <a16:creationId xmlns:a16="http://schemas.microsoft.com/office/drawing/2014/main" id="{E3C27FD4-C389-24DA-F02D-41AC392A01E7}"/>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27477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2776686"/>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endParaRPr lang="en-US" altLang="zh-CN" sz="4000" dirty="0">
              <a:solidFill>
                <a:schemeClr val="tx2"/>
              </a:solidFill>
              <a:latin typeface="Times LT Std" panose="02020603050405020304" pitchFamily="18" charset="0"/>
            </a:endParaRPr>
          </a:p>
        </p:txBody>
      </p:sp>
      <p:sp>
        <p:nvSpPr>
          <p:cNvPr id="4" name="Title 1">
            <a:extLst>
              <a:ext uri="{FF2B5EF4-FFF2-40B4-BE49-F238E27FC236}">
                <a16:creationId xmlns:a16="http://schemas.microsoft.com/office/drawing/2014/main" id="{84839D76-5CFC-C38D-EAD4-52951CC4BF31}"/>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2.1.3 College</a:t>
            </a:r>
          </a:p>
        </p:txBody>
      </p:sp>
    </p:spTree>
    <p:extLst>
      <p:ext uri="{BB962C8B-B14F-4D97-AF65-F5344CB8AC3E}">
        <p14:creationId xmlns:p14="http://schemas.microsoft.com/office/powerpoint/2010/main" val="415688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a:t>
            </a:r>
          </a:p>
          <a:p>
            <a:r>
              <a:rPr lang="en-US" altLang="zh-CN" dirty="0">
                <a:solidFill>
                  <a:srgbClr val="4A4A4A"/>
                </a:solidFill>
                <a:latin typeface="ITC Officina Sans Std Book" panose="020B0506040203020204" pitchFamily="34" charset="0"/>
              </a:rPr>
              <a:t>The proportion of Illinois college students that enrolled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Total CS Enrollment IL 2021</a:t>
            </a:r>
          </a:p>
          <a:p>
            <a:r>
              <a:rPr lang="en-US" altLang="zh-CN" sz="1800" dirty="0">
                <a:solidFill>
                  <a:srgbClr val="4A4A4A"/>
                </a:solidFill>
                <a:latin typeface="ITC Officina Sans Std Book" panose="020B0506040203020204" pitchFamily="34" charset="0"/>
              </a:rPr>
              <a:t>Vs. CS Conferral US 2021/ Total CS Enrollment US 2021</a:t>
            </a:r>
            <a:endParaRPr lang="zh-CN" altLang="en-US" dirty="0">
              <a:solidFill>
                <a:srgbClr val="4A4A4A"/>
              </a:solidFill>
              <a:latin typeface="ITC Officina Sans Std Book" panose="020B0506040203020204" pitchFamily="34" charset="0"/>
            </a:endParaRPr>
          </a:p>
        </p:txBody>
      </p:sp>
      <p:graphicFrame>
        <p:nvGraphicFramePr>
          <p:cNvPr id="7" name="Chart 6">
            <a:extLst>
              <a:ext uri="{FF2B5EF4-FFF2-40B4-BE49-F238E27FC236}">
                <a16:creationId xmlns:a16="http://schemas.microsoft.com/office/drawing/2014/main" id="{67DE69A8-DEAD-4D7D-F765-D69BAADC5792}"/>
              </a:ext>
            </a:extLst>
          </p:cNvPr>
          <p:cNvGraphicFramePr/>
          <p:nvPr>
            <p:extLst>
              <p:ext uri="{D42A27DB-BD31-4B8C-83A1-F6EECF244321}">
                <p14:modId xmlns:p14="http://schemas.microsoft.com/office/powerpoint/2010/main" val="955919650"/>
              </p:ext>
            </p:extLst>
          </p:nvPr>
        </p:nvGraphicFramePr>
        <p:xfrm>
          <a:off x="5120116" y="2176020"/>
          <a:ext cx="6137656" cy="422478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F50373-2A46-E062-0546-9CEFD277D0BA}"/>
              </a:ext>
            </a:extLst>
          </p:cNvPr>
          <p:cNvSpPr txBox="1"/>
          <p:nvPr/>
        </p:nvSpPr>
        <p:spPr>
          <a:xfrm>
            <a:off x="581025" y="2190749"/>
            <a:ext cx="3714750" cy="323165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in Illinois, the number of students who obtain a diploma in CS is less than 1/3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number of Hispanic and Black students who obtain a diploma in CS is around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Around 1 out of 5 Black and Hispanic students at the universities of Illinois who enrolled in the CS program drop off.</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1DBA9A8E-745D-2726-3C68-D4EA8CCE0074}"/>
              </a:ext>
            </a:extLst>
          </p:cNvPr>
          <p:cNvGraphicFramePr>
            <a:graphicFrameLocks noGrp="1"/>
          </p:cNvGraphicFramePr>
          <p:nvPr>
            <p:extLst>
              <p:ext uri="{D42A27DB-BD31-4B8C-83A1-F6EECF244321}">
                <p14:modId xmlns:p14="http://schemas.microsoft.com/office/powerpoint/2010/main" val="2877264289"/>
              </p:ext>
            </p:extLst>
          </p:nvPr>
        </p:nvGraphicFramePr>
        <p:xfrm>
          <a:off x="581026" y="5258809"/>
          <a:ext cx="3714749" cy="1154116"/>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410228742"/>
                    </a:ext>
                  </a:extLst>
                </a:gridCol>
                <a:gridCol w="386253">
                  <a:extLst>
                    <a:ext uri="{9D8B030D-6E8A-4147-A177-3AD203B41FA5}">
                      <a16:colId xmlns:a16="http://schemas.microsoft.com/office/drawing/2014/main" val="1879069959"/>
                    </a:ext>
                  </a:extLst>
                </a:gridCol>
                <a:gridCol w="1645775">
                  <a:extLst>
                    <a:ext uri="{9D8B030D-6E8A-4147-A177-3AD203B41FA5}">
                      <a16:colId xmlns:a16="http://schemas.microsoft.com/office/drawing/2014/main" val="2663385910"/>
                    </a:ext>
                  </a:extLst>
                </a:gridCol>
                <a:gridCol w="416482">
                  <a:extLst>
                    <a:ext uri="{9D8B030D-6E8A-4147-A177-3AD203B41FA5}">
                      <a16:colId xmlns:a16="http://schemas.microsoft.com/office/drawing/2014/main" val="3073228117"/>
                    </a:ext>
                  </a:extLst>
                </a:gridCol>
                <a:gridCol w="557548">
                  <a:extLst>
                    <a:ext uri="{9D8B030D-6E8A-4147-A177-3AD203B41FA5}">
                      <a16:colId xmlns:a16="http://schemas.microsoft.com/office/drawing/2014/main" val="1908709351"/>
                    </a:ext>
                  </a:extLst>
                </a:gridCol>
                <a:gridCol w="248546">
                  <a:extLst>
                    <a:ext uri="{9D8B030D-6E8A-4147-A177-3AD203B41FA5}">
                      <a16:colId xmlns:a16="http://schemas.microsoft.com/office/drawing/2014/main" val="1457850216"/>
                    </a:ext>
                  </a:extLst>
                </a:gridCol>
              </a:tblGrid>
              <a:tr h="186253">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84527128"/>
                  </a:ext>
                </a:extLst>
              </a:tr>
              <a:tr h="21072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154868375"/>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94</a:t>
                      </a:r>
                    </a:p>
                  </a:txBody>
                  <a:tcPr marL="9491" marR="9491" marT="9491" marB="0" anchor="ctr"/>
                </a:tc>
                <a:extLst>
                  <a:ext uri="{0D108BD9-81ED-4DB2-BD59-A6C34878D82A}">
                    <a16:rowId xmlns:a16="http://schemas.microsoft.com/office/drawing/2014/main" val="3530559983"/>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2134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574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126</a:t>
                      </a:r>
                    </a:p>
                  </a:txBody>
                  <a:tcPr marL="9491" marR="9491" marT="9491" marB="0" anchor="ctr"/>
                </a:tc>
                <a:extLst>
                  <a:ext uri="{0D108BD9-81ED-4DB2-BD59-A6C34878D82A}">
                    <a16:rowId xmlns:a16="http://schemas.microsoft.com/office/drawing/2014/main" val="638774432"/>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1437</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4752976"/>
                  </a:ext>
                </a:extLst>
              </a:tr>
              <a:tr h="186253">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1663413686"/>
                  </a:ext>
                </a:extLst>
              </a:tr>
            </a:tbl>
          </a:graphicData>
        </a:graphic>
      </p:graphicFrame>
    </p:spTree>
    <p:extLst>
      <p:ext uri="{BB962C8B-B14F-4D97-AF65-F5344CB8AC3E}">
        <p14:creationId xmlns:p14="http://schemas.microsoft.com/office/powerpoint/2010/main" val="1050237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a:t>
            </a:r>
          </a:p>
          <a:p>
            <a:r>
              <a:rPr lang="en-US" altLang="zh-CN" dirty="0">
                <a:solidFill>
                  <a:srgbClr val="4A4A4A"/>
                </a:solidFill>
                <a:latin typeface="ITC Officina Sans Std Book" panose="020B0506040203020204" pitchFamily="34" charset="0"/>
              </a:rPr>
              <a:t>The proportion of Illinois degrees conferred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Conferral IL 2021 / Total Degree Conferral IL 2020</a:t>
            </a:r>
          </a:p>
          <a:p>
            <a:r>
              <a:rPr lang="en-US" altLang="zh-CN" sz="1800" dirty="0">
                <a:solidFill>
                  <a:srgbClr val="4A4A4A"/>
                </a:solidFill>
                <a:latin typeface="ITC Officina Sans Std Book" panose="020B0506040203020204" pitchFamily="34" charset="0"/>
              </a:rPr>
              <a:t>Vs. CS Conferral US 2021 / Total Degree Conferral US 2021</a:t>
            </a:r>
          </a:p>
        </p:txBody>
      </p:sp>
      <p:graphicFrame>
        <p:nvGraphicFramePr>
          <p:cNvPr id="4" name="Chart 3">
            <a:extLst>
              <a:ext uri="{FF2B5EF4-FFF2-40B4-BE49-F238E27FC236}">
                <a16:creationId xmlns:a16="http://schemas.microsoft.com/office/drawing/2014/main" id="{CF10A85A-6352-74E3-A66F-36E7B908A41A}"/>
              </a:ext>
            </a:extLst>
          </p:cNvPr>
          <p:cNvGraphicFramePr/>
          <p:nvPr>
            <p:extLst>
              <p:ext uri="{D42A27DB-BD31-4B8C-83A1-F6EECF244321}">
                <p14:modId xmlns:p14="http://schemas.microsoft.com/office/powerpoint/2010/main" val="1747211405"/>
              </p:ext>
            </p:extLst>
          </p:nvPr>
        </p:nvGraphicFramePr>
        <p:xfrm>
          <a:off x="5120895" y="2186180"/>
          <a:ext cx="6109079" cy="421462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CB3E4FA-2B9A-DA19-EF50-20AD7645CC1E}"/>
              </a:ext>
            </a:extLst>
          </p:cNvPr>
          <p:cNvSpPr txBox="1"/>
          <p:nvPr/>
        </p:nvSpPr>
        <p:spPr>
          <a:xfrm>
            <a:off x="581025" y="2190749"/>
            <a:ext cx="3714750" cy="2677656"/>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13 out of 100 Asian graduates are CS majors, the ratio is 3 out of 100 for other ethnic groups.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Hispanic and Black students who obtained a CS diploma is similar to that of White students but massively lower than Asian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A9891937-6D37-E1A3-E156-2823AF80EA6F}"/>
              </a:ext>
            </a:extLst>
          </p:cNvPr>
          <p:cNvGraphicFramePr>
            <a:graphicFrameLocks noGrp="1"/>
          </p:cNvGraphicFramePr>
          <p:nvPr>
            <p:extLst>
              <p:ext uri="{D42A27DB-BD31-4B8C-83A1-F6EECF244321}">
                <p14:modId xmlns:p14="http://schemas.microsoft.com/office/powerpoint/2010/main" val="1530044792"/>
              </p:ext>
            </p:extLst>
          </p:nvPr>
        </p:nvGraphicFramePr>
        <p:xfrm>
          <a:off x="581025" y="4868405"/>
          <a:ext cx="3952874" cy="1214096"/>
        </p:xfrm>
        <a:graphic>
          <a:graphicData uri="http://schemas.openxmlformats.org/drawingml/2006/table">
            <a:tbl>
              <a:tblPr>
                <a:tableStyleId>{5C22544A-7EE6-4342-B048-85BDC9FD1C3A}</a:tableStyleId>
              </a:tblPr>
              <a:tblGrid>
                <a:gridCol w="489642">
                  <a:extLst>
                    <a:ext uri="{9D8B030D-6E8A-4147-A177-3AD203B41FA5}">
                      <a16:colId xmlns:a16="http://schemas.microsoft.com/office/drawing/2014/main" val="285331353"/>
                    </a:ext>
                  </a:extLst>
                </a:gridCol>
                <a:gridCol w="411013">
                  <a:extLst>
                    <a:ext uri="{9D8B030D-6E8A-4147-A177-3AD203B41FA5}">
                      <a16:colId xmlns:a16="http://schemas.microsoft.com/office/drawing/2014/main" val="2225279576"/>
                    </a:ext>
                  </a:extLst>
                </a:gridCol>
                <a:gridCol w="1751274">
                  <a:extLst>
                    <a:ext uri="{9D8B030D-6E8A-4147-A177-3AD203B41FA5}">
                      <a16:colId xmlns:a16="http://schemas.microsoft.com/office/drawing/2014/main" val="997220152"/>
                    </a:ext>
                  </a:extLst>
                </a:gridCol>
                <a:gridCol w="443179">
                  <a:extLst>
                    <a:ext uri="{9D8B030D-6E8A-4147-A177-3AD203B41FA5}">
                      <a16:colId xmlns:a16="http://schemas.microsoft.com/office/drawing/2014/main" val="113210314"/>
                    </a:ext>
                  </a:extLst>
                </a:gridCol>
                <a:gridCol w="593288">
                  <a:extLst>
                    <a:ext uri="{9D8B030D-6E8A-4147-A177-3AD203B41FA5}">
                      <a16:colId xmlns:a16="http://schemas.microsoft.com/office/drawing/2014/main" val="2066308062"/>
                    </a:ext>
                  </a:extLst>
                </a:gridCol>
                <a:gridCol w="264478">
                  <a:extLst>
                    <a:ext uri="{9D8B030D-6E8A-4147-A177-3AD203B41FA5}">
                      <a16:colId xmlns:a16="http://schemas.microsoft.com/office/drawing/2014/main" val="1099483423"/>
                    </a:ext>
                  </a:extLst>
                </a:gridCol>
              </a:tblGrid>
              <a:tr h="198249">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1029803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2779322863"/>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6102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320</a:t>
                      </a:r>
                    </a:p>
                  </a:txBody>
                  <a:tcPr marL="9491" marR="9491" marT="9491" marB="0" anchor="ctr"/>
                </a:tc>
                <a:extLst>
                  <a:ext uri="{0D108BD9-81ED-4DB2-BD59-A6C34878D82A}">
                    <a16:rowId xmlns:a16="http://schemas.microsoft.com/office/drawing/2014/main" val="1668554568"/>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11594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528</a:t>
                      </a:r>
                    </a:p>
                  </a:txBody>
                  <a:tcPr marL="9491" marR="9491" marT="9491" marB="0" anchor="ctr"/>
                </a:tc>
                <a:extLst>
                  <a:ext uri="{0D108BD9-81ED-4DB2-BD59-A6C34878D82A}">
                    <a16:rowId xmlns:a16="http://schemas.microsoft.com/office/drawing/2014/main" val="2581258624"/>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37224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920778341"/>
                  </a:ext>
                </a:extLst>
              </a:tr>
              <a:tr h="198249">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873</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23594692"/>
                  </a:ext>
                </a:extLst>
              </a:tr>
            </a:tbl>
          </a:graphicData>
        </a:graphic>
      </p:graphicFrame>
      <p:sp>
        <p:nvSpPr>
          <p:cNvPr id="8" name="Oval 7">
            <a:extLst>
              <a:ext uri="{FF2B5EF4-FFF2-40B4-BE49-F238E27FC236}">
                <a16:creationId xmlns:a16="http://schemas.microsoft.com/office/drawing/2014/main" id="{CD123A29-F7D2-938D-7953-0ACB2BD2DDAA}"/>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9553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1.1 The Data</a:t>
            </a:r>
          </a:p>
        </p:txBody>
      </p:sp>
    </p:spTree>
    <p:extLst>
      <p:ext uri="{BB962C8B-B14F-4D97-AF65-F5344CB8AC3E}">
        <p14:creationId xmlns:p14="http://schemas.microsoft.com/office/powerpoint/2010/main" val="1113780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532092"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for Top 3 </a:t>
            </a:r>
          </a:p>
          <a:p>
            <a:r>
              <a:rPr lang="en-US" altLang="zh-CN" dirty="0">
                <a:solidFill>
                  <a:srgbClr val="4A4A4A"/>
                </a:solidFill>
                <a:latin typeface="ITC Officina Sans Std Book" panose="020B0506040203020204" pitchFamily="34" charset="0"/>
              </a:rPr>
              <a:t>The proportion of college students enrolled into a CS/Computing degree at a top 3 Illinois university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 IL 2021/ Total Enroll IL 2021</a:t>
            </a:r>
          </a:p>
          <a:p>
            <a:r>
              <a:rPr lang="en-US" altLang="zh-CN" sz="1800" dirty="0">
                <a:solidFill>
                  <a:srgbClr val="4A4A4A"/>
                </a:solidFill>
                <a:latin typeface="ITC Officina Sans Std Book" panose="020B0506040203020204" pitchFamily="34" charset="0"/>
              </a:rPr>
              <a:t>Vs. CS Enroll US 2021/ Total Enroll US 2021</a:t>
            </a:r>
          </a:p>
        </p:txBody>
      </p:sp>
      <p:graphicFrame>
        <p:nvGraphicFramePr>
          <p:cNvPr id="4" name="Chart 3">
            <a:extLst>
              <a:ext uri="{FF2B5EF4-FFF2-40B4-BE49-F238E27FC236}">
                <a16:creationId xmlns:a16="http://schemas.microsoft.com/office/drawing/2014/main" id="{2F0D4F58-6A3C-FA7F-1B76-A342D6DA4FA4}"/>
              </a:ext>
            </a:extLst>
          </p:cNvPr>
          <p:cNvGraphicFramePr/>
          <p:nvPr>
            <p:extLst>
              <p:ext uri="{D42A27DB-BD31-4B8C-83A1-F6EECF244321}">
                <p14:modId xmlns:p14="http://schemas.microsoft.com/office/powerpoint/2010/main" val="991916957"/>
              </p:ext>
            </p:extLst>
          </p:nvPr>
        </p:nvGraphicFramePr>
        <p:xfrm>
          <a:off x="5108575" y="2196979"/>
          <a:ext cx="6111875" cy="41942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1927598-C879-276F-AEA5-309CB022D1B7}"/>
              </a:ext>
            </a:extLst>
          </p:cNvPr>
          <p:cNvSpPr txBox="1"/>
          <p:nvPr/>
        </p:nvSpPr>
        <p:spPr>
          <a:xfrm>
            <a:off x="581025" y="2190749"/>
            <a:ext cx="3714750" cy="249299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17 out of 100 Asian enroll in a CS program, the ratio is 5 out of 100 for White students, 4 out of 100 for Hispanic students, and 3 out of 100 for black students.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program enrolment rate conferral rates in</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9D14166-398C-F0D9-EB59-EF7AFC4AFF4E}"/>
              </a:ext>
            </a:extLst>
          </p:cNvPr>
          <p:cNvGraphicFramePr>
            <a:graphicFrameLocks noGrp="1"/>
          </p:cNvGraphicFramePr>
          <p:nvPr>
            <p:extLst>
              <p:ext uri="{D42A27DB-BD31-4B8C-83A1-F6EECF244321}">
                <p14:modId xmlns:p14="http://schemas.microsoft.com/office/powerpoint/2010/main" val="626237080"/>
              </p:ext>
            </p:extLst>
          </p:nvPr>
        </p:nvGraphicFramePr>
        <p:xfrm>
          <a:off x="581025" y="4683738"/>
          <a:ext cx="4048124" cy="1508106"/>
        </p:xfrm>
        <a:graphic>
          <a:graphicData uri="http://schemas.openxmlformats.org/drawingml/2006/table">
            <a:tbl>
              <a:tblPr>
                <a:tableStyleId>{5C22544A-7EE6-4342-B048-85BDC9FD1C3A}</a:tableStyleId>
              </a:tblPr>
              <a:tblGrid>
                <a:gridCol w="501440">
                  <a:extLst>
                    <a:ext uri="{9D8B030D-6E8A-4147-A177-3AD203B41FA5}">
                      <a16:colId xmlns:a16="http://schemas.microsoft.com/office/drawing/2014/main" val="3505300978"/>
                    </a:ext>
                  </a:extLst>
                </a:gridCol>
                <a:gridCol w="420917">
                  <a:extLst>
                    <a:ext uri="{9D8B030D-6E8A-4147-A177-3AD203B41FA5}">
                      <a16:colId xmlns:a16="http://schemas.microsoft.com/office/drawing/2014/main" val="3393362545"/>
                    </a:ext>
                  </a:extLst>
                </a:gridCol>
                <a:gridCol w="1793473">
                  <a:extLst>
                    <a:ext uri="{9D8B030D-6E8A-4147-A177-3AD203B41FA5}">
                      <a16:colId xmlns:a16="http://schemas.microsoft.com/office/drawing/2014/main" val="1730791517"/>
                    </a:ext>
                  </a:extLst>
                </a:gridCol>
                <a:gridCol w="453858">
                  <a:extLst>
                    <a:ext uri="{9D8B030D-6E8A-4147-A177-3AD203B41FA5}">
                      <a16:colId xmlns:a16="http://schemas.microsoft.com/office/drawing/2014/main" val="3862831272"/>
                    </a:ext>
                  </a:extLst>
                </a:gridCol>
                <a:gridCol w="607585">
                  <a:extLst>
                    <a:ext uri="{9D8B030D-6E8A-4147-A177-3AD203B41FA5}">
                      <a16:colId xmlns:a16="http://schemas.microsoft.com/office/drawing/2014/main" val="2976705139"/>
                    </a:ext>
                  </a:extLst>
                </a:gridCol>
                <a:gridCol w="270851">
                  <a:extLst>
                    <a:ext uri="{9D8B030D-6E8A-4147-A177-3AD203B41FA5}">
                      <a16:colId xmlns:a16="http://schemas.microsoft.com/office/drawing/2014/main" val="2474169216"/>
                    </a:ext>
                  </a:extLst>
                </a:gridCol>
              </a:tblGrid>
              <a:tr h="25135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7288999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863094458"/>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3059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a:t>
                      </a:r>
                    </a:p>
                  </a:txBody>
                  <a:tcPr marL="9491" marR="9491" marT="9491" marB="0" anchor="ctr"/>
                </a:tc>
                <a:extLst>
                  <a:ext uri="{0D108BD9-81ED-4DB2-BD59-A6C34878D82A}">
                    <a16:rowId xmlns:a16="http://schemas.microsoft.com/office/drawing/2014/main" val="3245535241"/>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506</a:t>
                      </a:r>
                    </a:p>
                  </a:txBody>
                  <a:tcPr marL="9491" marR="9491" marT="9491" marB="0" anchor="ctr"/>
                </a:tc>
                <a:extLst>
                  <a:ext uri="{0D108BD9-81ED-4DB2-BD59-A6C34878D82A}">
                    <a16:rowId xmlns:a16="http://schemas.microsoft.com/office/drawing/2014/main" val="783757976"/>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19643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93597235"/>
                  </a:ext>
                </a:extLst>
              </a:tr>
              <a:tr h="25135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1838</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805310164"/>
                  </a:ext>
                </a:extLst>
              </a:tr>
            </a:tbl>
          </a:graphicData>
        </a:graphic>
      </p:graphicFrame>
    </p:spTree>
    <p:extLst>
      <p:ext uri="{BB962C8B-B14F-4D97-AF65-F5344CB8AC3E}">
        <p14:creationId xmlns:p14="http://schemas.microsoft.com/office/powerpoint/2010/main" val="340615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7" y="395921"/>
            <a:ext cx="11170886" cy="2062103"/>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Persistence for Top 3 </a:t>
            </a:r>
          </a:p>
          <a:p>
            <a:r>
              <a:rPr lang="en-US" altLang="zh-CN" dirty="0">
                <a:solidFill>
                  <a:srgbClr val="4A4A4A"/>
                </a:solidFill>
                <a:latin typeface="ITC Officina Sans Std Book" panose="020B0506040203020204" pitchFamily="34" charset="0"/>
              </a:rPr>
              <a:t>The proportion of college students that enrolled in a top 3 Illinois university and obtained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CS Enrollment IL </a:t>
            </a:r>
          </a:p>
          <a:p>
            <a:r>
              <a:rPr lang="en-US" altLang="zh-CN" sz="1800" dirty="0">
                <a:solidFill>
                  <a:srgbClr val="4A4A4A"/>
                </a:solidFill>
                <a:latin typeface="ITC Officina Sans Std Book" panose="020B0506040203020204" pitchFamily="34" charset="0"/>
              </a:rPr>
              <a:t>Vs. Top 3 CS Conferral US / Top 3 Total CS Enrollment US</a:t>
            </a:r>
          </a:p>
          <a:p>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87B8D90C-4A7F-179D-5275-72AC17EDCE38}"/>
              </a:ext>
            </a:extLst>
          </p:cNvPr>
          <p:cNvGraphicFramePr/>
          <p:nvPr>
            <p:extLst>
              <p:ext uri="{D42A27DB-BD31-4B8C-83A1-F6EECF244321}">
                <p14:modId xmlns:p14="http://schemas.microsoft.com/office/powerpoint/2010/main" val="630067732"/>
              </p:ext>
            </p:extLst>
          </p:nvPr>
        </p:nvGraphicFramePr>
        <p:xfrm>
          <a:off x="5127625" y="2197577"/>
          <a:ext cx="6111875" cy="426450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C33762A-38F1-ABBD-AA83-C182ABEF6DB6}"/>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the number of Black and Hispanic students who obtain a diploma in CS is only 1/5 of the total enrollment in the CS program.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three top universities in Illinois have a noticeably lower percentage of CS students who persist and obtain a CS diploma.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averaging 1 out of 5 Black and Hispanic students who enrolled in the CS program drop off.</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913F02FD-815A-7C44-244B-C61A982FF396}"/>
              </a:ext>
            </a:extLst>
          </p:cNvPr>
          <p:cNvGraphicFramePr>
            <a:graphicFrameLocks noGrp="1"/>
          </p:cNvGraphicFramePr>
          <p:nvPr>
            <p:extLst>
              <p:ext uri="{D42A27DB-BD31-4B8C-83A1-F6EECF244321}">
                <p14:modId xmlns:p14="http://schemas.microsoft.com/office/powerpoint/2010/main" val="3624420090"/>
              </p:ext>
            </p:extLst>
          </p:nvPr>
        </p:nvGraphicFramePr>
        <p:xfrm>
          <a:off x="510557" y="5547752"/>
          <a:ext cx="3966192" cy="984791"/>
        </p:xfrm>
        <a:graphic>
          <a:graphicData uri="http://schemas.openxmlformats.org/drawingml/2006/table">
            <a:tbl>
              <a:tblPr>
                <a:tableStyleId>{5C22544A-7EE6-4342-B048-85BDC9FD1C3A}</a:tableStyleId>
              </a:tblPr>
              <a:tblGrid>
                <a:gridCol w="491291">
                  <a:extLst>
                    <a:ext uri="{9D8B030D-6E8A-4147-A177-3AD203B41FA5}">
                      <a16:colId xmlns:a16="http://schemas.microsoft.com/office/drawing/2014/main" val="261380122"/>
                    </a:ext>
                  </a:extLst>
                </a:gridCol>
                <a:gridCol w="412398">
                  <a:extLst>
                    <a:ext uri="{9D8B030D-6E8A-4147-A177-3AD203B41FA5}">
                      <a16:colId xmlns:a16="http://schemas.microsoft.com/office/drawing/2014/main" val="4030981318"/>
                    </a:ext>
                  </a:extLst>
                </a:gridCol>
                <a:gridCol w="1757174">
                  <a:extLst>
                    <a:ext uri="{9D8B030D-6E8A-4147-A177-3AD203B41FA5}">
                      <a16:colId xmlns:a16="http://schemas.microsoft.com/office/drawing/2014/main" val="1185193320"/>
                    </a:ext>
                  </a:extLst>
                </a:gridCol>
                <a:gridCol w="444673">
                  <a:extLst>
                    <a:ext uri="{9D8B030D-6E8A-4147-A177-3AD203B41FA5}">
                      <a16:colId xmlns:a16="http://schemas.microsoft.com/office/drawing/2014/main" val="2041125550"/>
                    </a:ext>
                  </a:extLst>
                </a:gridCol>
                <a:gridCol w="595287">
                  <a:extLst>
                    <a:ext uri="{9D8B030D-6E8A-4147-A177-3AD203B41FA5}">
                      <a16:colId xmlns:a16="http://schemas.microsoft.com/office/drawing/2014/main" val="1531457321"/>
                    </a:ext>
                  </a:extLst>
                </a:gridCol>
                <a:gridCol w="265369">
                  <a:extLst>
                    <a:ext uri="{9D8B030D-6E8A-4147-A177-3AD203B41FA5}">
                      <a16:colId xmlns:a16="http://schemas.microsoft.com/office/drawing/2014/main" val="920863538"/>
                    </a:ext>
                  </a:extLst>
                </a:gridCol>
              </a:tblGrid>
              <a:tr h="1523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Persistence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60726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persisted through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83550094"/>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extLst>
                  <a:ext uri="{0D108BD9-81ED-4DB2-BD59-A6C34878D82A}">
                    <a16:rowId xmlns:a16="http://schemas.microsoft.com/office/drawing/2014/main" val="3410379429"/>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a:t>
                      </a:r>
                    </a:p>
                  </a:txBody>
                  <a:tcPr marL="9491" marR="9491" marT="9491" marB="0" anchor="ctr"/>
                </a:tc>
                <a:extLst>
                  <a:ext uri="{0D108BD9-81ED-4DB2-BD59-A6C34878D82A}">
                    <a16:rowId xmlns:a16="http://schemas.microsoft.com/office/drawing/2014/main" val="2246452456"/>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261</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523666203"/>
                  </a:ext>
                </a:extLst>
              </a:tr>
              <a:tr h="1523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1841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144534832"/>
                  </a:ext>
                </a:extLst>
              </a:tr>
            </a:tbl>
          </a:graphicData>
        </a:graphic>
      </p:graphicFrame>
    </p:spTree>
    <p:extLst>
      <p:ext uri="{BB962C8B-B14F-4D97-AF65-F5344CB8AC3E}">
        <p14:creationId xmlns:p14="http://schemas.microsoft.com/office/powerpoint/2010/main" val="420691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Conferral for Top 3 </a:t>
            </a:r>
          </a:p>
          <a:p>
            <a:r>
              <a:rPr lang="en-US" altLang="zh-CN" dirty="0">
                <a:solidFill>
                  <a:srgbClr val="4A4A4A"/>
                </a:solidFill>
                <a:latin typeface="ITC Officina Sans Std Book" panose="020B0506040203020204" pitchFamily="34" charset="0"/>
              </a:rPr>
              <a:t>The proportion of degrees conferred by top 3 Illinois institutions that are CS/Computing degrees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 3 CS Conferral IL / Top 3 Total Degree Conferral IL</a:t>
            </a:r>
          </a:p>
          <a:p>
            <a:r>
              <a:rPr lang="en-US" altLang="zh-CN" sz="1800" dirty="0">
                <a:solidFill>
                  <a:srgbClr val="4A4A4A"/>
                </a:solidFill>
                <a:latin typeface="ITC Officina Sans Std Book" panose="020B0506040203020204" pitchFamily="34" charset="0"/>
              </a:rPr>
              <a:t>Vs. Top 3 CS Conferral US / Top 3 Total Degree Conferral US</a:t>
            </a:r>
          </a:p>
        </p:txBody>
      </p:sp>
      <p:graphicFrame>
        <p:nvGraphicFramePr>
          <p:cNvPr id="4" name="Chart 3">
            <a:extLst>
              <a:ext uri="{FF2B5EF4-FFF2-40B4-BE49-F238E27FC236}">
                <a16:creationId xmlns:a16="http://schemas.microsoft.com/office/drawing/2014/main" id="{53844D48-F5F4-0005-0553-1DC246C199C1}"/>
              </a:ext>
            </a:extLst>
          </p:cNvPr>
          <p:cNvGraphicFramePr/>
          <p:nvPr>
            <p:extLst>
              <p:ext uri="{D42A27DB-BD31-4B8C-83A1-F6EECF244321}">
                <p14:modId xmlns:p14="http://schemas.microsoft.com/office/powerpoint/2010/main" val="736527744"/>
              </p:ext>
            </p:extLst>
          </p:nvPr>
        </p:nvGraphicFramePr>
        <p:xfrm>
          <a:off x="5118988" y="2190326"/>
          <a:ext cx="6101461" cy="419142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61793D5-FCA5-49DA-B6E5-08328CBF7152}"/>
              </a:ext>
            </a:extLst>
          </p:cNvPr>
          <p:cNvSpPr txBox="1"/>
          <p:nvPr/>
        </p:nvSpPr>
        <p:spPr>
          <a:xfrm>
            <a:off x="581025" y="2190749"/>
            <a:ext cx="3714750" cy="3416320"/>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University of Chicago, Northwestern University, and the UIC, Over 16 out of 100 Asian graduates are CS majors, the ratio is 5 out of 100 for Hispanic and white graduates, and 3 out of 100 for black graduates.</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comparison with Stanford, MIT, and Carnegie Mellon University, Illinois’s three top universities have a massive disparity in CS degree conferral.</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the percentage of Black students who obtained a CS diploma is remarkably lower than that of Hispanic students. </a:t>
            </a:r>
          </a:p>
          <a:p>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6" name="Table 5">
            <a:extLst>
              <a:ext uri="{FF2B5EF4-FFF2-40B4-BE49-F238E27FC236}">
                <a16:creationId xmlns:a16="http://schemas.microsoft.com/office/drawing/2014/main" id="{F008CC20-F123-A404-153C-1B43ABEBAD11}"/>
              </a:ext>
            </a:extLst>
          </p:cNvPr>
          <p:cNvGraphicFramePr>
            <a:graphicFrameLocks noGrp="1"/>
          </p:cNvGraphicFramePr>
          <p:nvPr>
            <p:extLst>
              <p:ext uri="{D42A27DB-BD31-4B8C-83A1-F6EECF244321}">
                <p14:modId xmlns:p14="http://schemas.microsoft.com/office/powerpoint/2010/main" val="2373571963"/>
              </p:ext>
            </p:extLst>
          </p:nvPr>
        </p:nvGraphicFramePr>
        <p:xfrm>
          <a:off x="581025" y="5276938"/>
          <a:ext cx="3895726" cy="1218406"/>
        </p:xfrm>
        <a:graphic>
          <a:graphicData uri="http://schemas.openxmlformats.org/drawingml/2006/table">
            <a:tbl>
              <a:tblPr>
                <a:tableStyleId>{5C22544A-7EE6-4342-B048-85BDC9FD1C3A}</a:tableStyleId>
              </a:tblPr>
              <a:tblGrid>
                <a:gridCol w="482563">
                  <a:extLst>
                    <a:ext uri="{9D8B030D-6E8A-4147-A177-3AD203B41FA5}">
                      <a16:colId xmlns:a16="http://schemas.microsoft.com/office/drawing/2014/main" val="1291877194"/>
                    </a:ext>
                  </a:extLst>
                </a:gridCol>
                <a:gridCol w="405071">
                  <a:extLst>
                    <a:ext uri="{9D8B030D-6E8A-4147-A177-3AD203B41FA5}">
                      <a16:colId xmlns:a16="http://schemas.microsoft.com/office/drawing/2014/main" val="2687272557"/>
                    </a:ext>
                  </a:extLst>
                </a:gridCol>
                <a:gridCol w="1725954">
                  <a:extLst>
                    <a:ext uri="{9D8B030D-6E8A-4147-A177-3AD203B41FA5}">
                      <a16:colId xmlns:a16="http://schemas.microsoft.com/office/drawing/2014/main" val="511695492"/>
                    </a:ext>
                  </a:extLst>
                </a:gridCol>
                <a:gridCol w="436772">
                  <a:extLst>
                    <a:ext uri="{9D8B030D-6E8A-4147-A177-3AD203B41FA5}">
                      <a16:colId xmlns:a16="http://schemas.microsoft.com/office/drawing/2014/main" val="3790866796"/>
                    </a:ext>
                  </a:extLst>
                </a:gridCol>
                <a:gridCol w="584711">
                  <a:extLst>
                    <a:ext uri="{9D8B030D-6E8A-4147-A177-3AD203B41FA5}">
                      <a16:colId xmlns:a16="http://schemas.microsoft.com/office/drawing/2014/main" val="3726744765"/>
                    </a:ext>
                  </a:extLst>
                </a:gridCol>
                <a:gridCol w="260655">
                  <a:extLst>
                    <a:ext uri="{9D8B030D-6E8A-4147-A177-3AD203B41FA5}">
                      <a16:colId xmlns:a16="http://schemas.microsoft.com/office/drawing/2014/main" val="4266731495"/>
                    </a:ext>
                  </a:extLst>
                </a:gridCol>
              </a:tblGrid>
              <a:tr h="199111">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Conferral for top 3 Universities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93306868"/>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degrees that were CS/Computing</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403327467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1457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152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111</a:t>
                      </a:r>
                    </a:p>
                  </a:txBody>
                  <a:tcPr marL="9491" marR="9491" marT="9491" marB="0" anchor="ctr"/>
                </a:tc>
                <a:extLst>
                  <a:ext uri="{0D108BD9-81ED-4DB2-BD59-A6C34878D82A}">
                    <a16:rowId xmlns:a16="http://schemas.microsoft.com/office/drawing/2014/main" val="3673961121"/>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1659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a:t>
                      </a:r>
                    </a:p>
                  </a:txBody>
                  <a:tcPr marL="9491" marR="9491" marT="9491" marB="0" anchor="ctr"/>
                </a:tc>
                <a:extLst>
                  <a:ext uri="{0D108BD9-81ED-4DB2-BD59-A6C34878D82A}">
                    <a16:rowId xmlns:a16="http://schemas.microsoft.com/office/drawing/2014/main" val="1139748467"/>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14664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719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991670433"/>
                  </a:ext>
                </a:extLst>
              </a:tr>
              <a:tr h="199111">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4078</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16%</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652</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401787002"/>
                  </a:ext>
                </a:extLst>
              </a:tr>
            </a:tbl>
          </a:graphicData>
        </a:graphic>
      </p:graphicFrame>
    </p:spTree>
    <p:extLst>
      <p:ext uri="{BB962C8B-B14F-4D97-AF65-F5344CB8AC3E}">
        <p14:creationId xmlns:p14="http://schemas.microsoft.com/office/powerpoint/2010/main" val="293532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CS/Computing Degree Enrollment </a:t>
            </a:r>
          </a:p>
          <a:p>
            <a:r>
              <a:rPr lang="en-US" altLang="zh-CN" dirty="0">
                <a:solidFill>
                  <a:srgbClr val="4A4A4A"/>
                </a:solidFill>
                <a:latin typeface="ITC Officina Sans Std Book" panose="020B0506040203020204" pitchFamily="34" charset="0"/>
              </a:rPr>
              <a:t>The proportion of Illinois college students enrolled into a CS/Computing degree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CS Enrollment IL 2021 / Total Enrollment IL 2022</a:t>
            </a:r>
          </a:p>
          <a:p>
            <a:r>
              <a:rPr lang="en-US" altLang="zh-CN" sz="1800" dirty="0">
                <a:solidFill>
                  <a:srgbClr val="4A4A4A"/>
                </a:solidFill>
                <a:latin typeface="ITC Officina Sans Std Book" panose="020B0506040203020204" pitchFamily="34" charset="0"/>
              </a:rPr>
              <a:t>Vs. CS Enrollment US 2021 / Total Enrollment US 2021</a:t>
            </a:r>
            <a:endParaRPr lang="zh-CN" altLang="en-US" dirty="0">
              <a:solidFill>
                <a:srgbClr val="4A4A4A"/>
              </a:solidFill>
              <a:latin typeface="ITC Officina Sans Std Book" panose="020B0506040203020204" pitchFamily="34" charset="0"/>
            </a:endParaRPr>
          </a:p>
        </p:txBody>
      </p:sp>
      <p:graphicFrame>
        <p:nvGraphicFramePr>
          <p:cNvPr id="4" name="Chart 3">
            <a:extLst>
              <a:ext uri="{FF2B5EF4-FFF2-40B4-BE49-F238E27FC236}">
                <a16:creationId xmlns:a16="http://schemas.microsoft.com/office/drawing/2014/main" id="{43C57B84-5B43-F24E-5A70-A2CD973C66B7}"/>
              </a:ext>
            </a:extLst>
          </p:cNvPr>
          <p:cNvGraphicFramePr/>
          <p:nvPr>
            <p:extLst>
              <p:ext uri="{D42A27DB-BD31-4B8C-83A1-F6EECF244321}">
                <p14:modId xmlns:p14="http://schemas.microsoft.com/office/powerpoint/2010/main" val="4017977802"/>
              </p:ext>
            </p:extLst>
          </p:nvPr>
        </p:nvGraphicFramePr>
        <p:xfrm>
          <a:off x="5118100" y="2183819"/>
          <a:ext cx="6111875" cy="419793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DE11B40-962B-A0FC-BE21-36A63836C68F}"/>
              </a:ext>
            </a:extLst>
          </p:cNvPr>
          <p:cNvSpPr txBox="1"/>
          <p:nvPr/>
        </p:nvSpPr>
        <p:spPr>
          <a:xfrm>
            <a:off x="581025" y="2190749"/>
            <a:ext cx="3714750" cy="2308324"/>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At the Universities in Illinois, Over 67 out of 100 Asian high school graduates chose CS major, the ratio is 15 out of 100 for white graduates, 21 out of 100 for Hispanic students, and 13 out of 100 for black graduates.</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3" name="Table 2">
            <a:extLst>
              <a:ext uri="{FF2B5EF4-FFF2-40B4-BE49-F238E27FC236}">
                <a16:creationId xmlns:a16="http://schemas.microsoft.com/office/drawing/2014/main" id="{5B5E9C84-EB07-465F-90A4-2917E9D138CC}"/>
              </a:ext>
            </a:extLst>
          </p:cNvPr>
          <p:cNvGraphicFramePr>
            <a:graphicFrameLocks noGrp="1"/>
          </p:cNvGraphicFramePr>
          <p:nvPr>
            <p:extLst>
              <p:ext uri="{D42A27DB-BD31-4B8C-83A1-F6EECF244321}">
                <p14:modId xmlns:p14="http://schemas.microsoft.com/office/powerpoint/2010/main" val="479379380"/>
              </p:ext>
            </p:extLst>
          </p:nvPr>
        </p:nvGraphicFramePr>
        <p:xfrm>
          <a:off x="581026" y="4468760"/>
          <a:ext cx="3714749" cy="1912992"/>
        </p:xfrm>
        <a:graphic>
          <a:graphicData uri="http://schemas.openxmlformats.org/drawingml/2006/table">
            <a:tbl>
              <a:tblPr>
                <a:tableStyleId>{5C22544A-7EE6-4342-B048-85BDC9FD1C3A}</a:tableStyleId>
              </a:tblPr>
              <a:tblGrid>
                <a:gridCol w="460145">
                  <a:extLst>
                    <a:ext uri="{9D8B030D-6E8A-4147-A177-3AD203B41FA5}">
                      <a16:colId xmlns:a16="http://schemas.microsoft.com/office/drawing/2014/main" val="240953006"/>
                    </a:ext>
                  </a:extLst>
                </a:gridCol>
                <a:gridCol w="386253">
                  <a:extLst>
                    <a:ext uri="{9D8B030D-6E8A-4147-A177-3AD203B41FA5}">
                      <a16:colId xmlns:a16="http://schemas.microsoft.com/office/drawing/2014/main" val="1975493792"/>
                    </a:ext>
                  </a:extLst>
                </a:gridCol>
                <a:gridCol w="1645775">
                  <a:extLst>
                    <a:ext uri="{9D8B030D-6E8A-4147-A177-3AD203B41FA5}">
                      <a16:colId xmlns:a16="http://schemas.microsoft.com/office/drawing/2014/main" val="2193060626"/>
                    </a:ext>
                  </a:extLst>
                </a:gridCol>
                <a:gridCol w="416482">
                  <a:extLst>
                    <a:ext uri="{9D8B030D-6E8A-4147-A177-3AD203B41FA5}">
                      <a16:colId xmlns:a16="http://schemas.microsoft.com/office/drawing/2014/main" val="1536647272"/>
                    </a:ext>
                  </a:extLst>
                </a:gridCol>
                <a:gridCol w="557548">
                  <a:extLst>
                    <a:ext uri="{9D8B030D-6E8A-4147-A177-3AD203B41FA5}">
                      <a16:colId xmlns:a16="http://schemas.microsoft.com/office/drawing/2014/main" val="2394784194"/>
                    </a:ext>
                  </a:extLst>
                </a:gridCol>
                <a:gridCol w="248546">
                  <a:extLst>
                    <a:ext uri="{9D8B030D-6E8A-4147-A177-3AD203B41FA5}">
                      <a16:colId xmlns:a16="http://schemas.microsoft.com/office/drawing/2014/main" val="1782884576"/>
                    </a:ext>
                  </a:extLst>
                </a:gridCol>
              </a:tblGrid>
              <a:tr h="318832">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CS/Computing Degree Enrollment</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526627120"/>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enrolled into a CS/Computing Degree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151320322"/>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27966</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1063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1468</a:t>
                      </a:r>
                    </a:p>
                  </a:txBody>
                  <a:tcPr marL="9491" marR="9491" marT="9491" marB="0" anchor="ctr"/>
                </a:tc>
                <a:extLst>
                  <a:ext uri="{0D108BD9-81ED-4DB2-BD59-A6C34878D82A}">
                    <a16:rowId xmlns:a16="http://schemas.microsoft.com/office/drawing/2014/main" val="2996905056"/>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51271</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2153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4640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2487</a:t>
                      </a:r>
                    </a:p>
                  </a:txBody>
                  <a:tcPr marL="9491" marR="9491" marT="9491" marB="0" anchor="ctr"/>
                </a:tc>
                <a:extLst>
                  <a:ext uri="{0D108BD9-81ED-4DB2-BD59-A6C34878D82A}">
                    <a16:rowId xmlns:a16="http://schemas.microsoft.com/office/drawing/2014/main" val="442812637"/>
                  </a:ext>
                </a:extLst>
              </a:tr>
              <a:tr h="318832">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130509</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5220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2816406769"/>
                  </a:ext>
                </a:extLst>
              </a:tr>
              <a:tr h="318832">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23305</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3286</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58557893"/>
                  </a:ext>
                </a:extLst>
              </a:tr>
            </a:tbl>
          </a:graphicData>
        </a:graphic>
      </p:graphicFrame>
      <p:sp>
        <p:nvSpPr>
          <p:cNvPr id="7" name="Oval 6">
            <a:extLst>
              <a:ext uri="{FF2B5EF4-FFF2-40B4-BE49-F238E27FC236}">
                <a16:creationId xmlns:a16="http://schemas.microsoft.com/office/drawing/2014/main" id="{88D32BF7-5DC6-C4A4-43B2-671B2B41231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48527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Access</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Illinois Immediate College Enrollment Rates </a:t>
            </a:r>
          </a:p>
          <a:p>
            <a:r>
              <a:rPr lang="en-US" altLang="zh-CN" dirty="0">
                <a:solidFill>
                  <a:srgbClr val="4A4A4A"/>
                </a:solidFill>
                <a:latin typeface="ITC Officina Sans Std Book" panose="020B0506040203020204" pitchFamily="34" charset="0"/>
              </a:rPr>
              <a:t>The proportion of Illinois High School graduates that immediately enroll in college by race/ethnicity</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2021 Total Enrollment IL / High School Graduates IL 2020</a:t>
            </a:r>
          </a:p>
          <a:p>
            <a:r>
              <a:rPr lang="en-US" altLang="zh-CN" sz="1800" dirty="0">
                <a:solidFill>
                  <a:srgbClr val="4A4A4A"/>
                </a:solidFill>
                <a:latin typeface="ITC Officina Sans Std Book" panose="020B0506040203020204" pitchFamily="34" charset="0"/>
              </a:rPr>
              <a:t>Vs. 2021 Total Enrollment US 2021 / High School Graduates US 2022</a:t>
            </a:r>
          </a:p>
        </p:txBody>
      </p:sp>
      <p:graphicFrame>
        <p:nvGraphicFramePr>
          <p:cNvPr id="4" name="Chart 3">
            <a:extLst>
              <a:ext uri="{FF2B5EF4-FFF2-40B4-BE49-F238E27FC236}">
                <a16:creationId xmlns:a16="http://schemas.microsoft.com/office/drawing/2014/main" id="{52444434-BFBC-0AB6-055A-864377ABF0CE}"/>
              </a:ext>
            </a:extLst>
          </p:cNvPr>
          <p:cNvGraphicFramePr/>
          <p:nvPr>
            <p:extLst>
              <p:ext uri="{D42A27DB-BD31-4B8C-83A1-F6EECF244321}">
                <p14:modId xmlns:p14="http://schemas.microsoft.com/office/powerpoint/2010/main" val="3222041828"/>
              </p:ext>
            </p:extLst>
          </p:nvPr>
        </p:nvGraphicFramePr>
        <p:xfrm>
          <a:off x="5106167" y="2190749"/>
          <a:ext cx="6114283" cy="4200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1B22F0A1-4FF3-F9B9-6C69-0496C0D55991}"/>
              </a:ext>
            </a:extLst>
          </p:cNvPr>
          <p:cNvGraphicFramePr>
            <a:graphicFrameLocks noGrp="1"/>
          </p:cNvGraphicFramePr>
          <p:nvPr>
            <p:extLst>
              <p:ext uri="{D42A27DB-BD31-4B8C-83A1-F6EECF244321}">
                <p14:modId xmlns:p14="http://schemas.microsoft.com/office/powerpoint/2010/main" val="1586668278"/>
              </p:ext>
            </p:extLst>
          </p:nvPr>
        </p:nvGraphicFramePr>
        <p:xfrm>
          <a:off x="510557" y="3969432"/>
          <a:ext cx="3966194" cy="2240868"/>
        </p:xfrm>
        <a:graphic>
          <a:graphicData uri="http://schemas.openxmlformats.org/drawingml/2006/table">
            <a:tbl>
              <a:tblPr>
                <a:tableStyleId>{5C22544A-7EE6-4342-B048-85BDC9FD1C3A}</a:tableStyleId>
              </a:tblPr>
              <a:tblGrid>
                <a:gridCol w="491292">
                  <a:extLst>
                    <a:ext uri="{9D8B030D-6E8A-4147-A177-3AD203B41FA5}">
                      <a16:colId xmlns:a16="http://schemas.microsoft.com/office/drawing/2014/main" val="4090292215"/>
                    </a:ext>
                  </a:extLst>
                </a:gridCol>
                <a:gridCol w="412398">
                  <a:extLst>
                    <a:ext uri="{9D8B030D-6E8A-4147-A177-3AD203B41FA5}">
                      <a16:colId xmlns:a16="http://schemas.microsoft.com/office/drawing/2014/main" val="2347825034"/>
                    </a:ext>
                  </a:extLst>
                </a:gridCol>
                <a:gridCol w="1757175">
                  <a:extLst>
                    <a:ext uri="{9D8B030D-6E8A-4147-A177-3AD203B41FA5}">
                      <a16:colId xmlns:a16="http://schemas.microsoft.com/office/drawing/2014/main" val="1472293396"/>
                    </a:ext>
                  </a:extLst>
                </a:gridCol>
                <a:gridCol w="444673">
                  <a:extLst>
                    <a:ext uri="{9D8B030D-6E8A-4147-A177-3AD203B41FA5}">
                      <a16:colId xmlns:a16="http://schemas.microsoft.com/office/drawing/2014/main" val="3914689295"/>
                    </a:ext>
                  </a:extLst>
                </a:gridCol>
                <a:gridCol w="595287">
                  <a:extLst>
                    <a:ext uri="{9D8B030D-6E8A-4147-A177-3AD203B41FA5}">
                      <a16:colId xmlns:a16="http://schemas.microsoft.com/office/drawing/2014/main" val="2108708373"/>
                    </a:ext>
                  </a:extLst>
                </a:gridCol>
                <a:gridCol w="265369">
                  <a:extLst>
                    <a:ext uri="{9D8B030D-6E8A-4147-A177-3AD203B41FA5}">
                      <a16:colId xmlns:a16="http://schemas.microsoft.com/office/drawing/2014/main" val="1545034911"/>
                    </a:ext>
                  </a:extLst>
                </a:gridCol>
              </a:tblGrid>
              <a:tr h="37347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Immediate College Enrollment Rates</a:t>
                      </a:r>
                    </a:p>
                  </a:txBody>
                  <a:tcPr marL="9491" marR="9491" marT="9491"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75424792"/>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Students that immediately enrolled into college</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491" marR="9491" marT="9491" marB="0" anchor="ctr"/>
                </a:tc>
                <a:extLst>
                  <a:ext uri="{0D108BD9-81ED-4DB2-BD59-A6C34878D82A}">
                    <a16:rowId xmlns:a16="http://schemas.microsoft.com/office/drawing/2014/main" val="3719278073"/>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24399</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8003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12931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4929</a:t>
                      </a:r>
                    </a:p>
                  </a:txBody>
                  <a:tcPr marL="9491" marR="9491" marT="9491" marB="0" anchor="ctr"/>
                </a:tc>
                <a:extLst>
                  <a:ext uri="{0D108BD9-81ED-4DB2-BD59-A6C34878D82A}">
                    <a16:rowId xmlns:a16="http://schemas.microsoft.com/office/drawing/2014/main" val="336874970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37382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27%</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9981</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19812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9831</a:t>
                      </a:r>
                    </a:p>
                  </a:txBody>
                  <a:tcPr marL="9491" marR="9491" marT="9491" marB="0" anchor="ctr"/>
                </a:tc>
                <a:extLst>
                  <a:ext uri="{0D108BD9-81ED-4DB2-BD59-A6C34878D82A}">
                    <a16:rowId xmlns:a16="http://schemas.microsoft.com/office/drawing/2014/main" val="936561014"/>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76460</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44%</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33489</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458797689"/>
                  </a:ext>
                </a:extLst>
              </a:tr>
              <a:tr h="37347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7813</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62%</a:t>
                      </a:r>
                    </a:p>
                  </a:txBody>
                  <a:tcPr marL="9491" marR="9491" marT="9491"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4860</a:t>
                      </a:r>
                    </a:p>
                  </a:txBody>
                  <a:tcPr marL="9491" marR="9491" marT="9491"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491" marR="9491" marT="9491" marB="0" anchor="ctr"/>
                </a:tc>
                <a:extLst>
                  <a:ext uri="{0D108BD9-81ED-4DB2-BD59-A6C34878D82A}">
                    <a16:rowId xmlns:a16="http://schemas.microsoft.com/office/drawing/2014/main" val="3046747105"/>
                  </a:ext>
                </a:extLst>
              </a:tr>
            </a:tbl>
          </a:graphicData>
        </a:graphic>
      </p:graphicFrame>
      <p:sp>
        <p:nvSpPr>
          <p:cNvPr id="10" name="Oval 9">
            <a:extLst>
              <a:ext uri="{FF2B5EF4-FFF2-40B4-BE49-F238E27FC236}">
                <a16:creationId xmlns:a16="http://schemas.microsoft.com/office/drawing/2014/main" id="{82ACD77D-9A31-38D0-AB13-CD6CEFBB496F}"/>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6209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3051527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445241" y="479702"/>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Proficiency</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tech employee demographics</a:t>
            </a:r>
          </a:p>
          <a:p>
            <a:r>
              <a:rPr lang="en-US" altLang="zh-CN" dirty="0">
                <a:solidFill>
                  <a:srgbClr val="4A4A4A"/>
                </a:solidFill>
                <a:highlight>
                  <a:srgbClr val="FAFAFA"/>
                </a:highlight>
                <a:latin typeface="ITC Officina Sans Std Book" panose="020B0506040203020204" pitchFamily="34" charset="0"/>
              </a:rPr>
              <a:t>Proportion of Chicago MSA degree holders working in a top 11 tech occupation</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Tech job MSA 2021/ Total degree holders MSA 2022</a:t>
            </a:r>
          </a:p>
          <a:p>
            <a:r>
              <a:rPr lang="en-US" altLang="zh-CN" sz="1800" dirty="0">
                <a:solidFill>
                  <a:srgbClr val="4A4A4A"/>
                </a:solidFill>
                <a:latin typeface="ITC Officina Sans Std Book" panose="020B0506040203020204" pitchFamily="34" charset="0"/>
              </a:rPr>
              <a:t>Vs. Tech job US 2021 / Total degree holders US 2022</a:t>
            </a:r>
          </a:p>
        </p:txBody>
      </p:sp>
      <p:graphicFrame>
        <p:nvGraphicFramePr>
          <p:cNvPr id="6" name="Chart 5">
            <a:extLst>
              <a:ext uri="{FF2B5EF4-FFF2-40B4-BE49-F238E27FC236}">
                <a16:creationId xmlns:a16="http://schemas.microsoft.com/office/drawing/2014/main" id="{DDE90F54-CC01-BCC3-7312-E3A0D7560A19}"/>
              </a:ext>
            </a:extLst>
          </p:cNvPr>
          <p:cNvGraphicFramePr/>
          <p:nvPr>
            <p:extLst>
              <p:ext uri="{D42A27DB-BD31-4B8C-83A1-F6EECF244321}">
                <p14:modId xmlns:p14="http://schemas.microsoft.com/office/powerpoint/2010/main" val="333604076"/>
              </p:ext>
            </p:extLst>
          </p:nvPr>
        </p:nvGraphicFramePr>
        <p:xfrm>
          <a:off x="5117693" y="2189215"/>
          <a:ext cx="6121807" cy="418908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C5B9964-C597-5BDB-BDF9-8E288C6E6A57}"/>
              </a:ext>
            </a:extLst>
          </p:cNvPr>
          <p:cNvSpPr txBox="1"/>
          <p:nvPr/>
        </p:nvSpPr>
        <p:spPr>
          <a:xfrm>
            <a:off x="581025" y="2190749"/>
            <a:ext cx="3714750" cy="378565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the number of tech jobs occupied by Asian workers is 10% of the total number of Asian college graduates. The ratio is 4% for white and Hispanic graduates and 2.5% for black graduates.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The ratio of tech job occupations to the number of college graduates in the Metropolitan region of the City of Chicago is slightly lower than the national average across all ethnic groups.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Hispanic students have to compete with 100 peer graduates for 4 job opportunities in tech companies, Black students have to compete with 100 peer graduates for 2 job opportunities in tech companies. </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27083ECE-4AEB-8831-FDA7-BD0D4D9E54CD}"/>
              </a:ext>
            </a:extLst>
          </p:cNvPr>
          <p:cNvGraphicFramePr>
            <a:graphicFrameLocks noGrp="1"/>
          </p:cNvGraphicFramePr>
          <p:nvPr>
            <p:extLst>
              <p:ext uri="{D42A27DB-BD31-4B8C-83A1-F6EECF244321}">
                <p14:modId xmlns:p14="http://schemas.microsoft.com/office/powerpoint/2010/main" val="2714453612"/>
              </p:ext>
            </p:extLst>
          </p:nvPr>
        </p:nvGraphicFramePr>
        <p:xfrm>
          <a:off x="8439150" y="918580"/>
          <a:ext cx="3307610" cy="1270635"/>
        </p:xfrm>
        <a:graphic>
          <a:graphicData uri="http://schemas.openxmlformats.org/drawingml/2006/table">
            <a:tbl>
              <a:tblPr>
                <a:tableStyleId>{5C22544A-7EE6-4342-B048-85BDC9FD1C3A}</a:tableStyleId>
              </a:tblPr>
              <a:tblGrid>
                <a:gridCol w="446886">
                  <a:extLst>
                    <a:ext uri="{9D8B030D-6E8A-4147-A177-3AD203B41FA5}">
                      <a16:colId xmlns:a16="http://schemas.microsoft.com/office/drawing/2014/main" val="3192765183"/>
                    </a:ext>
                  </a:extLst>
                </a:gridCol>
                <a:gridCol w="375123">
                  <a:extLst>
                    <a:ext uri="{9D8B030D-6E8A-4147-A177-3AD203B41FA5}">
                      <a16:colId xmlns:a16="http://schemas.microsoft.com/office/drawing/2014/main" val="4026617300"/>
                    </a:ext>
                  </a:extLst>
                </a:gridCol>
                <a:gridCol w="1298253">
                  <a:extLst>
                    <a:ext uri="{9D8B030D-6E8A-4147-A177-3AD203B41FA5}">
                      <a16:colId xmlns:a16="http://schemas.microsoft.com/office/drawing/2014/main" val="1489889070"/>
                    </a:ext>
                  </a:extLst>
                </a:gridCol>
                <a:gridCol w="404481">
                  <a:extLst>
                    <a:ext uri="{9D8B030D-6E8A-4147-A177-3AD203B41FA5}">
                      <a16:colId xmlns:a16="http://schemas.microsoft.com/office/drawing/2014/main" val="1810941953"/>
                    </a:ext>
                  </a:extLst>
                </a:gridCol>
                <a:gridCol w="541483">
                  <a:extLst>
                    <a:ext uri="{9D8B030D-6E8A-4147-A177-3AD203B41FA5}">
                      <a16:colId xmlns:a16="http://schemas.microsoft.com/office/drawing/2014/main" val="612240802"/>
                    </a:ext>
                  </a:extLst>
                </a:gridCol>
                <a:gridCol w="241384">
                  <a:extLst>
                    <a:ext uri="{9D8B030D-6E8A-4147-A177-3AD203B41FA5}">
                      <a16:colId xmlns:a16="http://schemas.microsoft.com/office/drawing/2014/main" val="3756748479"/>
                    </a:ext>
                  </a:extLst>
                </a:gridCol>
              </a:tblGrid>
              <a:tr h="209550">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1765977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4051201726"/>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8758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23471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14713</a:t>
                      </a:r>
                    </a:p>
                  </a:txBody>
                  <a:tcPr marL="9525" marR="9525" marT="9525" marB="0" anchor="ctr"/>
                </a:tc>
                <a:extLst>
                  <a:ext uri="{0D108BD9-81ED-4DB2-BD59-A6C34878D82A}">
                    <a16:rowId xmlns:a16="http://schemas.microsoft.com/office/drawing/2014/main" val="750033284"/>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9198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17118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7920</a:t>
                      </a:r>
                    </a:p>
                  </a:txBody>
                  <a:tcPr marL="9525" marR="9525" marT="9525" marB="0" anchor="ctr"/>
                </a:tc>
                <a:extLst>
                  <a:ext uri="{0D108BD9-81ED-4DB2-BD59-A6C34878D82A}">
                    <a16:rowId xmlns:a16="http://schemas.microsoft.com/office/drawing/2014/main" val="1984737851"/>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72285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071832950"/>
                  </a:ext>
                </a:extLst>
              </a:tr>
              <a:tr h="209550">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9.8%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33363</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946067572"/>
                  </a:ext>
                </a:extLst>
              </a:tr>
            </a:tbl>
          </a:graphicData>
        </a:graphic>
      </p:graphicFrame>
      <p:sp>
        <p:nvSpPr>
          <p:cNvPr id="7" name="Oval 6">
            <a:extLst>
              <a:ext uri="{FF2B5EF4-FFF2-40B4-BE49-F238E27FC236}">
                <a16:creationId xmlns:a16="http://schemas.microsoft.com/office/drawing/2014/main" id="{9E53EA51-23D7-0F5A-9944-94A3C57A4BF2}"/>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39855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0E89330-BF24-10DF-6DD2-AFCB879D19CF}"/>
              </a:ext>
            </a:extLst>
          </p:cNvPr>
          <p:cNvSpPr/>
          <p:nvPr/>
        </p:nvSpPr>
        <p:spPr>
          <a:xfrm>
            <a:off x="-10972800" y="-6607277"/>
            <a:ext cx="34275252" cy="221520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a:extLst>
              <a:ext uri="{FF2B5EF4-FFF2-40B4-BE49-F238E27FC236}">
                <a16:creationId xmlns:a16="http://schemas.microsoft.com/office/drawing/2014/main" id="{B25ED610-FF94-E2C3-7DD6-3B6727C66CCC}"/>
              </a:ext>
            </a:extLst>
          </p:cNvPr>
          <p:cNvSpPr txBox="1"/>
          <p:nvPr/>
        </p:nvSpPr>
        <p:spPr>
          <a:xfrm>
            <a:off x="510556" y="386396"/>
            <a:ext cx="11170886" cy="1508105"/>
          </a:xfrm>
          <a:prstGeom prst="rect">
            <a:avLst/>
          </a:prstGeom>
          <a:noFill/>
        </p:spPr>
        <p:txBody>
          <a:bodyPr wrap="square" rtlCol="0">
            <a:spAutoFit/>
          </a:bodyPr>
          <a:lstStyle/>
          <a:p>
            <a:r>
              <a:rPr lang="en-US" altLang="zh-CN" sz="2000" dirty="0">
                <a:solidFill>
                  <a:srgbClr val="FF0000"/>
                </a:solidFill>
                <a:latin typeface="Antique Olive Std Compact" panose="020B0904030504040204" pitchFamily="34" charset="0"/>
                <a:ea typeface="Tahoma" panose="020B0604030504040204" pitchFamily="34" charset="0"/>
                <a:cs typeface="Tahoma" panose="020B0604030504040204" pitchFamily="34" charset="0"/>
              </a:rPr>
              <a:t>Excellence </a:t>
            </a:r>
            <a:r>
              <a:rPr lang="en-US" altLang="zh-CN" sz="20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 Chicago MSA TOP3 tech employee demographics</a:t>
            </a:r>
          </a:p>
          <a:p>
            <a:r>
              <a:rPr lang="en-US" altLang="zh-CN" dirty="0">
                <a:solidFill>
                  <a:srgbClr val="4A4A4A"/>
                </a:solidFill>
                <a:latin typeface="ITC Officina Sans Std Book" panose="020B0506040203020204" pitchFamily="34" charset="0"/>
              </a:rPr>
              <a:t>Chicago MSA Employee Demographics for high paying tech jobs</a:t>
            </a:r>
          </a:p>
          <a:p>
            <a:endParaRPr lang="en-US" altLang="zh-CN" dirty="0">
              <a:solidFill>
                <a:srgbClr val="4A4A4A"/>
              </a:solidFill>
              <a:latin typeface="ITC Officina Sans Std Book" panose="020B0506040203020204" pitchFamily="34" charset="0"/>
            </a:endParaRPr>
          </a:p>
          <a:p>
            <a:r>
              <a:rPr lang="en-US" altLang="zh-CN" sz="1800" dirty="0">
                <a:solidFill>
                  <a:srgbClr val="4A4A4A"/>
                </a:solidFill>
                <a:latin typeface="ITC Officina Sans Std Book" panose="020B0506040203020204" pitchFamily="34" charset="0"/>
              </a:rPr>
              <a:t>Top3 Tech job MSA 2021 / Total Tech job MSA 2022</a:t>
            </a:r>
          </a:p>
          <a:p>
            <a:r>
              <a:rPr lang="en-US" altLang="zh-CN" sz="1800" dirty="0">
                <a:solidFill>
                  <a:srgbClr val="4A4A4A"/>
                </a:solidFill>
                <a:latin typeface="ITC Officina Sans Std Book" panose="020B0506040203020204" pitchFamily="34" charset="0"/>
              </a:rPr>
              <a:t>Vs. Top3 Tech job US 2021 / Total Tech job US 2022</a:t>
            </a:r>
            <a:endParaRPr lang="zh-CN" altLang="en-US" dirty="0">
              <a:solidFill>
                <a:srgbClr val="4A4A4A"/>
              </a:solidFill>
              <a:latin typeface="ITC Officina Sans Std Book" panose="020B0506040203020204" pitchFamily="34" charset="0"/>
            </a:endParaRPr>
          </a:p>
        </p:txBody>
      </p:sp>
      <p:graphicFrame>
        <p:nvGraphicFramePr>
          <p:cNvPr id="5" name="Chart 4">
            <a:extLst>
              <a:ext uri="{FF2B5EF4-FFF2-40B4-BE49-F238E27FC236}">
                <a16:creationId xmlns:a16="http://schemas.microsoft.com/office/drawing/2014/main" id="{9FE9DBC9-FB75-ECCC-9C63-4B6F44E90530}"/>
              </a:ext>
            </a:extLst>
          </p:cNvPr>
          <p:cNvGraphicFramePr/>
          <p:nvPr>
            <p:extLst>
              <p:ext uri="{D42A27DB-BD31-4B8C-83A1-F6EECF244321}">
                <p14:modId xmlns:p14="http://schemas.microsoft.com/office/powerpoint/2010/main" val="2731794863"/>
              </p:ext>
            </p:extLst>
          </p:nvPr>
        </p:nvGraphicFramePr>
        <p:xfrm>
          <a:off x="5121402" y="2190230"/>
          <a:ext cx="6137148" cy="4210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1926186-6AC0-B48B-5A7A-4500BE45C25C}"/>
              </a:ext>
            </a:extLst>
          </p:cNvPr>
          <p:cNvSpPr txBox="1"/>
          <p:nvPr/>
        </p:nvSpPr>
        <p:spPr>
          <a:xfrm>
            <a:off x="581025" y="2190749"/>
            <a:ext cx="3714750" cy="2862322"/>
          </a:xfrm>
          <a:prstGeom prst="rect">
            <a:avLst/>
          </a:prstGeom>
          <a:noFill/>
        </p:spPr>
        <p:txBody>
          <a:bodyPr wrap="square" rtlCol="0">
            <a:spAutoFit/>
          </a:bodyPr>
          <a:lstStyle/>
          <a:p>
            <a:r>
              <a:rPr lang="en-US" altLang="zh-CN" sz="1200" b="1" u="sng" dirty="0">
                <a:solidFill>
                  <a:srgbClr val="4A4A4A"/>
                </a:solidFill>
                <a:latin typeface="ITC Officina Sans Std Book" panose="020B0506040203020204" pitchFamily="34" charset="0"/>
              </a:rPr>
              <a:t>What does the data tell?</a:t>
            </a:r>
          </a:p>
          <a:p>
            <a:endParaRPr lang="en-US" altLang="zh-CN" sz="1200" b="1" u="sng"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In the Chicago metropolitan region, out of 1000 Asian workers in tech occupation, 12 of them are computer and information systems managers, computer network architects, or hardware engineers. This ratio is 7 out of 1000 for white and Hispanic workers, and 4 for black workers. </a:t>
            </a:r>
          </a:p>
          <a:p>
            <a:endParaRPr lang="en-US" altLang="zh-CN" sz="1200" dirty="0">
              <a:solidFill>
                <a:srgbClr val="4A4A4A"/>
              </a:solidFill>
              <a:latin typeface="ITC Officina Sans Std Book" panose="020B0506040203020204" pitchFamily="34" charset="0"/>
            </a:endParaRPr>
          </a:p>
          <a:p>
            <a:r>
              <a:rPr lang="en-US" altLang="zh-CN" sz="1200" b="1" u="sng" dirty="0">
                <a:solidFill>
                  <a:srgbClr val="4A4A4A"/>
                </a:solidFill>
                <a:latin typeface="ITC Officina Sans Std Book" panose="020B0506040203020204" pitchFamily="34" charset="0"/>
              </a:rPr>
              <a:t>Takeaways</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a:p>
            <a:pPr marL="171450" indent="-171450">
              <a:buFont typeface="Arial" panose="020B0604020202020204" pitchFamily="34" charset="0"/>
              <a:buChar char="•"/>
            </a:pPr>
            <a:r>
              <a:rPr lang="en-US" altLang="zh-CN" sz="1200" dirty="0">
                <a:solidFill>
                  <a:srgbClr val="4A4A4A"/>
                </a:solidFill>
                <a:latin typeface="ITC Officina Sans Std Book" panose="020B0506040203020204" pitchFamily="34" charset="0"/>
              </a:rPr>
              <a:t>1 out of 250 black workers can land a top-paid tech job in the Chicago Metropolitan area. That rate for Hispanic workers is 1 out of 150.</a:t>
            </a:r>
          </a:p>
          <a:p>
            <a:pPr marL="171450" indent="-171450">
              <a:buFont typeface="Arial" panose="020B0604020202020204" pitchFamily="34" charset="0"/>
              <a:buChar char="•"/>
            </a:pPr>
            <a:endParaRPr lang="en-US" altLang="zh-CN" sz="1200" dirty="0">
              <a:solidFill>
                <a:srgbClr val="4A4A4A"/>
              </a:solidFill>
              <a:latin typeface="ITC Officina Sans Std Book" panose="020B0506040203020204" pitchFamily="34" charset="0"/>
            </a:endParaRPr>
          </a:p>
        </p:txBody>
      </p:sp>
      <p:graphicFrame>
        <p:nvGraphicFramePr>
          <p:cNvPr id="2" name="Table 1">
            <a:extLst>
              <a:ext uri="{FF2B5EF4-FFF2-40B4-BE49-F238E27FC236}">
                <a16:creationId xmlns:a16="http://schemas.microsoft.com/office/drawing/2014/main" id="{69B8FFBD-D6C1-DFF3-B08C-9C34567DB3A2}"/>
              </a:ext>
            </a:extLst>
          </p:cNvPr>
          <p:cNvGraphicFramePr>
            <a:graphicFrameLocks noGrp="1"/>
          </p:cNvGraphicFramePr>
          <p:nvPr>
            <p:extLst>
              <p:ext uri="{D42A27DB-BD31-4B8C-83A1-F6EECF244321}">
                <p14:modId xmlns:p14="http://schemas.microsoft.com/office/powerpoint/2010/main" val="2124994705"/>
              </p:ext>
            </p:extLst>
          </p:nvPr>
        </p:nvGraphicFramePr>
        <p:xfrm>
          <a:off x="7400922" y="876300"/>
          <a:ext cx="4210053" cy="1317825"/>
        </p:xfrm>
        <a:graphic>
          <a:graphicData uri="http://schemas.openxmlformats.org/drawingml/2006/table">
            <a:tbl>
              <a:tblPr>
                <a:tableStyleId>{5C22544A-7EE6-4342-B048-85BDC9FD1C3A}</a:tableStyleId>
              </a:tblPr>
              <a:tblGrid>
                <a:gridCol w="568814">
                  <a:extLst>
                    <a:ext uri="{9D8B030D-6E8A-4147-A177-3AD203B41FA5}">
                      <a16:colId xmlns:a16="http://schemas.microsoft.com/office/drawing/2014/main" val="444758318"/>
                    </a:ext>
                  </a:extLst>
                </a:gridCol>
                <a:gridCol w="477472">
                  <a:extLst>
                    <a:ext uri="{9D8B030D-6E8A-4147-A177-3AD203B41FA5}">
                      <a16:colId xmlns:a16="http://schemas.microsoft.com/office/drawing/2014/main" val="356475347"/>
                    </a:ext>
                  </a:extLst>
                </a:gridCol>
                <a:gridCol w="1652466">
                  <a:extLst>
                    <a:ext uri="{9D8B030D-6E8A-4147-A177-3AD203B41FA5}">
                      <a16:colId xmlns:a16="http://schemas.microsoft.com/office/drawing/2014/main" val="271342610"/>
                    </a:ext>
                  </a:extLst>
                </a:gridCol>
                <a:gridCol w="514839">
                  <a:extLst>
                    <a:ext uri="{9D8B030D-6E8A-4147-A177-3AD203B41FA5}">
                      <a16:colId xmlns:a16="http://schemas.microsoft.com/office/drawing/2014/main" val="2441728527"/>
                    </a:ext>
                  </a:extLst>
                </a:gridCol>
                <a:gridCol w="689220">
                  <a:extLst>
                    <a:ext uri="{9D8B030D-6E8A-4147-A177-3AD203B41FA5}">
                      <a16:colId xmlns:a16="http://schemas.microsoft.com/office/drawing/2014/main" val="209711597"/>
                    </a:ext>
                  </a:extLst>
                </a:gridCol>
                <a:gridCol w="307242">
                  <a:extLst>
                    <a:ext uri="{9D8B030D-6E8A-4147-A177-3AD203B41FA5}">
                      <a16:colId xmlns:a16="http://schemas.microsoft.com/office/drawing/2014/main" val="2710838669"/>
                    </a:ext>
                  </a:extLst>
                </a:gridCol>
              </a:tblGrid>
              <a:tr h="218988">
                <a:tc gridSpan="6">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Employment Demographics for top 3 jobs</a:t>
                      </a: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3685687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Race/Ethnic group</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Population Size</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Percent of Degree holders with a tech job in top 3 jobs</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are at</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Where we need to be </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Total Gap</a:t>
                      </a:r>
                    </a:p>
                  </a:txBody>
                  <a:tcPr marL="9525" marR="9525" marT="9525" marB="0" anchor="ctr"/>
                </a:tc>
                <a:extLst>
                  <a:ext uri="{0D108BD9-81ED-4DB2-BD59-A6C34878D82A}">
                    <a16:rowId xmlns:a16="http://schemas.microsoft.com/office/drawing/2014/main" val="1743395119"/>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Black</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350308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1401</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3328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1927</a:t>
                      </a:r>
                    </a:p>
                  </a:txBody>
                  <a:tcPr marL="9525" marR="9525" marT="9525" marB="0" anchor="ctr"/>
                </a:tc>
                <a:extLst>
                  <a:ext uri="{0D108BD9-81ED-4DB2-BD59-A6C34878D82A}">
                    <a16:rowId xmlns:a16="http://schemas.microsoft.com/office/drawing/2014/main" val="4270962652"/>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Hispanic</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255494</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1788</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2427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639</a:t>
                      </a:r>
                    </a:p>
                  </a:txBody>
                  <a:tcPr marL="9525" marR="9525" marT="9525" marB="0" anchor="ctr"/>
                </a:tc>
                <a:extLst>
                  <a:ext uri="{0D108BD9-81ED-4DB2-BD59-A6C34878D82A}">
                    <a16:rowId xmlns:a16="http://schemas.microsoft.com/office/drawing/2014/main" val="3378712660"/>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White</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2007922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0.7%</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14055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1739816098"/>
                  </a:ext>
                </a:extLst>
              </a:tr>
              <a:tr h="218988">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Asian</a:t>
                      </a:r>
                    </a:p>
                  </a:txBody>
                  <a:tcPr marL="9525" marR="9525" marT="9525" marB="0" anchor="ctr"/>
                </a:tc>
                <a:tc>
                  <a:txBody>
                    <a:bodyPr/>
                    <a:lstStyle/>
                    <a:p>
                      <a:pPr marL="0" algn="ctr" defTabSz="914400" rtl="0" eaLnBrk="1" fontAlgn="ctr" latinLnBrk="0" hangingPunct="1"/>
                      <a:r>
                        <a:rPr lang="en-US" altLang="zh-CN"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340436</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1.2%</a:t>
                      </a:r>
                    </a:p>
                  </a:txBody>
                  <a:tcPr marL="9525" marR="9525" marT="9525" marB="0" anchor="ctr"/>
                </a:tc>
                <a:tc>
                  <a:txBody>
                    <a:bodyPr/>
                    <a:lstStyle/>
                    <a:p>
                      <a:pPr marL="0" algn="ctr" defTabSz="914400" rtl="0" eaLnBrk="1" fontAlgn="ctr" latinLnBrk="0" hangingPunct="1"/>
                      <a:r>
                        <a:rPr lang="en-US" altLang="zh-CN"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4085</a:t>
                      </a:r>
                    </a:p>
                  </a:txBody>
                  <a:tcPr marL="9525" marR="9525" marT="9525" marB="0" anchor="ctr"/>
                </a:tc>
                <a:tc>
                  <a:txBody>
                    <a:bodyPr/>
                    <a:lstStyle/>
                    <a:p>
                      <a:pPr marL="0" algn="ctr" defTabSz="914400" rtl="0" eaLnBrk="1" fontAlgn="ctr" latinLnBrk="0" hangingPunct="1"/>
                      <a:r>
                        <a:rPr lang="en-US" sz="700" u="none" strike="noStrike" kern="120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tc>
                  <a:txBody>
                    <a:bodyPr/>
                    <a:lstStyle/>
                    <a:p>
                      <a:pPr marL="0" algn="ctr" defTabSz="914400" rtl="0" eaLnBrk="1" fontAlgn="ctr" latinLnBrk="0" hangingPunct="1"/>
                      <a:r>
                        <a:rPr lang="en-US" sz="700" u="none" strike="noStrike" kern="1200" dirty="0">
                          <a:solidFill>
                            <a:schemeClr val="tx2"/>
                          </a:solidFill>
                          <a:effectLst/>
                          <a:latin typeface="ITC Officina Sans Std Book" panose="020B0506040203020204" pitchFamily="34" charset="0"/>
                          <a:ea typeface="Tahoma" panose="020B0604030504040204" pitchFamily="34" charset="0"/>
                          <a:cs typeface="Tahoma" panose="020B0604030504040204" pitchFamily="34" charset="0"/>
                        </a:rPr>
                        <a:t>NA</a:t>
                      </a:r>
                    </a:p>
                  </a:txBody>
                  <a:tcPr marL="9525" marR="9525" marT="9525" marB="0" anchor="ctr"/>
                </a:tc>
                <a:extLst>
                  <a:ext uri="{0D108BD9-81ED-4DB2-BD59-A6C34878D82A}">
                    <a16:rowId xmlns:a16="http://schemas.microsoft.com/office/drawing/2014/main" val="3460492466"/>
                  </a:ext>
                </a:extLst>
              </a:tr>
            </a:tbl>
          </a:graphicData>
        </a:graphic>
      </p:graphicFrame>
      <p:sp>
        <p:nvSpPr>
          <p:cNvPr id="7" name="Oval 6">
            <a:extLst>
              <a:ext uri="{FF2B5EF4-FFF2-40B4-BE49-F238E27FC236}">
                <a16:creationId xmlns:a16="http://schemas.microsoft.com/office/drawing/2014/main" id="{1DF4F5CA-974B-3CBD-727A-30C9BCE5CAC6}"/>
              </a:ext>
            </a:extLst>
          </p:cNvPr>
          <p:cNvSpPr/>
          <p:nvPr/>
        </p:nvSpPr>
        <p:spPr>
          <a:xfrm>
            <a:off x="198128" y="933450"/>
            <a:ext cx="6804644" cy="123805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6958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2.2 Other stuffs</a:t>
            </a:r>
          </a:p>
          <a:p>
            <a:endParaRPr lang="en-US" altLang="zh-CN" sz="2900" dirty="0">
              <a:solidFill>
                <a:schemeClr val="tx2"/>
              </a:solidFill>
              <a:latin typeface="Times LT Std" panose="02020603050405020304" pitchFamily="18" charset="0"/>
            </a:endParaRPr>
          </a:p>
          <a:p>
            <a:r>
              <a:rPr lang="en-US" altLang="zh-CN" sz="2900" dirty="0">
                <a:solidFill>
                  <a:schemeClr val="tx2"/>
                </a:solidFill>
                <a:latin typeface="Times LT Std" panose="02020603050405020304" pitchFamily="18" charset="0"/>
              </a:rPr>
              <a:t>for press coverage</a:t>
            </a:r>
          </a:p>
        </p:txBody>
      </p:sp>
    </p:spTree>
    <p:extLst>
      <p:ext uri="{BB962C8B-B14F-4D97-AF65-F5344CB8AC3E}">
        <p14:creationId xmlns:p14="http://schemas.microsoft.com/office/powerpoint/2010/main" val="364566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33023-5F3B-F3A5-45FB-E1424F2A1095}"/>
              </a:ext>
            </a:extLst>
          </p:cNvPr>
          <p:cNvSpPr txBox="1"/>
          <p:nvPr/>
        </p:nvSpPr>
        <p:spPr>
          <a:xfrm>
            <a:off x="709127" y="914400"/>
            <a:ext cx="10552922" cy="923330"/>
          </a:xfrm>
          <a:prstGeom prst="rect">
            <a:avLst/>
          </a:prstGeom>
          <a:noFill/>
        </p:spPr>
        <p:txBody>
          <a:bodyPr wrap="square" rtlCol="0">
            <a:spAutoFit/>
          </a:bodyPr>
          <a:lstStyle/>
          <a:p>
            <a:r>
              <a:rPr lang="en-US" altLang="zh-CN" dirty="0"/>
              <a:t>Matt</a:t>
            </a:r>
          </a:p>
          <a:p>
            <a:endParaRPr lang="en-US" altLang="zh-CN" dirty="0"/>
          </a:p>
          <a:p>
            <a:r>
              <a:rPr lang="en-US" altLang="zh-CN" dirty="0"/>
              <a:t>Build conclusions around absolute values: </a:t>
            </a:r>
            <a:endParaRPr lang="zh-CN" altLang="en-US" dirty="0"/>
          </a:p>
        </p:txBody>
      </p:sp>
    </p:spTree>
    <p:extLst>
      <p:ext uri="{BB962C8B-B14F-4D97-AF65-F5344CB8AC3E}">
        <p14:creationId xmlns:p14="http://schemas.microsoft.com/office/powerpoint/2010/main" val="145993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1.2 Resources</a:t>
            </a:r>
          </a:p>
        </p:txBody>
      </p:sp>
    </p:spTree>
    <p:extLst>
      <p:ext uri="{BB962C8B-B14F-4D97-AF65-F5344CB8AC3E}">
        <p14:creationId xmlns:p14="http://schemas.microsoft.com/office/powerpoint/2010/main" val="3504115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8" y="710009"/>
            <a:ext cx="1675737" cy="5523656"/>
            <a:chOff x="3298411" y="530643"/>
            <a:chExt cx="1834633"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gradFill>
                <a:gsLst>
                  <a:gs pos="0">
                    <a:srgbClr val="F6AB7F"/>
                  </a:gs>
                  <a:gs pos="100000">
                    <a:srgbClr val="F09366"/>
                  </a:gs>
                </a:gsLst>
                <a:lin ang="10200000" scaled="0"/>
              </a:gradFill>
              <a:ln w="3810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gradFill>
                <a:gsLst>
                  <a:gs pos="0">
                    <a:srgbClr val="FEE8D0"/>
                  </a:gs>
                  <a:gs pos="100000">
                    <a:srgbClr val="FEE7CD"/>
                  </a:gs>
                </a:gsLst>
                <a:lin ang="13800000" scaled="0"/>
              </a:gradFill>
              <a:ln w="3810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gradFill>
                <a:gsLst>
                  <a:gs pos="0">
                    <a:srgbClr val="EB8154"/>
                  </a:gs>
                  <a:gs pos="100000">
                    <a:srgbClr val="F87845"/>
                  </a:gs>
                </a:gsLst>
                <a:lin ang="13800000" scaled="0"/>
              </a:gradFill>
              <a:ln w="3810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olidFill>
                <a:srgbClr val="EE7138"/>
              </a:solidFill>
              <a:ln w="3810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olidFill>
                <a:srgbClr val="FFC7A3"/>
              </a:solidFill>
              <a:ln w="3810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1" y="530643"/>
              <a:ext cx="1832965" cy="1631650"/>
              <a:chOff x="5227321"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1" y="998220"/>
                <a:ext cx="746760" cy="1325880"/>
              </a:xfrm>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gradFill>
                <a:gsLst>
                  <a:gs pos="87000">
                    <a:srgbClr val="8D261D"/>
                  </a:gs>
                  <a:gs pos="0">
                    <a:schemeClr val="tx1"/>
                  </a:gs>
                  <a:gs pos="100000">
                    <a:srgbClr val="8B231A"/>
                  </a:gs>
                </a:gsLst>
                <a:lin ang="5400000" scaled="0"/>
              </a:gradFill>
              <a:ln w="3810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1" y="998220"/>
                <a:ext cx="822960" cy="1325880"/>
              </a:xfrm>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gradFill>
                <a:gsLst>
                  <a:gs pos="54000">
                    <a:srgbClr val="601912"/>
                  </a:gs>
                  <a:gs pos="45000">
                    <a:srgbClr val="51160F"/>
                  </a:gs>
                  <a:gs pos="0">
                    <a:srgbClr val="42120B"/>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gradFill>
                <a:gsLst>
                  <a:gs pos="0">
                    <a:srgbClr val="FECDA6"/>
                  </a:gs>
                  <a:gs pos="100000">
                    <a:srgbClr val="FFC8A5"/>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gradFill>
                <a:gsLst>
                  <a:gs pos="0">
                    <a:srgbClr val="EF6D34"/>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gradFill>
                <a:gsLst>
                  <a:gs pos="0">
                    <a:srgbClr val="EE7543"/>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gradFill>
                <a:gsLst>
                  <a:gs pos="100000">
                    <a:srgbClr val="F3A06D"/>
                  </a:gs>
                  <a:gs pos="0">
                    <a:srgbClr val="F79D6E"/>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gradFill>
                <a:gsLst>
                  <a:gs pos="100000">
                    <a:srgbClr val="F06A37"/>
                  </a:gs>
                  <a:gs pos="0">
                    <a:srgbClr val="E6672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gradFill>
                <a:gsLst>
                  <a:gs pos="0">
                    <a:srgbClr val="D24928"/>
                  </a:gs>
                  <a:gs pos="100000">
                    <a:srgbClr val="C83928"/>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gradFill>
                <a:gsLst>
                  <a:gs pos="0">
                    <a:srgbClr val="D44F2A"/>
                  </a:gs>
                  <a:gs pos="100000">
                    <a:srgbClr val="CB4E2D"/>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gradFill>
                <a:gsLst>
                  <a:gs pos="100000">
                    <a:srgbClr val="F26634"/>
                  </a:gs>
                  <a:gs pos="0">
                    <a:srgbClr val="F87E4C"/>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gradFill>
                <a:gsLst>
                  <a:gs pos="0">
                    <a:srgbClr val="831E11"/>
                  </a:gs>
                  <a:gs pos="100000">
                    <a:srgbClr val="7E1F18"/>
                  </a:gs>
                </a:gsLst>
                <a:lin ang="16200000" scaled="0"/>
              </a:gradFill>
              <a:ln w="3810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gradFill>
                <a:gsLst>
                  <a:gs pos="0">
                    <a:srgbClr val="D24928"/>
                  </a:gs>
                  <a:gs pos="29000">
                    <a:srgbClr val="BD3D26"/>
                  </a:gs>
                  <a:gs pos="100000">
                    <a:srgbClr val="A73024"/>
                  </a:gs>
                </a:gsLst>
                <a:lin ang="10800000" scaled="0"/>
              </a:gradFill>
              <a:ln w="444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gradFill>
                <a:gsLst>
                  <a:gs pos="0">
                    <a:srgbClr val="D24928"/>
                  </a:gs>
                  <a:gs pos="100000">
                    <a:srgbClr val="D54B29"/>
                  </a:gs>
                </a:gsLst>
                <a:lin ang="10800000" scaled="0"/>
              </a:gradFill>
              <a:ln w="3810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gradFill>
                <a:gsLst>
                  <a:gs pos="50000">
                    <a:srgbClr val="FACEB2"/>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978248048">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gradFill>
                <a:gsLst>
                  <a:gs pos="50000">
                    <a:srgbClr val="EB8154"/>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1617256088">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gradFill>
                <a:gsLst>
                  <a:gs pos="50000">
                    <a:srgbClr val="FFEADC"/>
                  </a:gs>
                  <a:gs pos="0">
                    <a:srgbClr val="F6AB7F"/>
                  </a:gs>
                  <a:gs pos="100000">
                    <a:srgbClr val="CC4E24"/>
                  </a:gs>
                </a:gsLst>
                <a:lin ang="13800000" scaled="0"/>
              </a:gradFill>
              <a:ln w="38100">
                <a:solidFill>
                  <a:srgbClr val="E6E6E6"/>
                </a:solidFill>
                <a:extLst>
                  <a:ext uri="{C807C97D-BFC1-408E-A445-0C87EB9F89A2}">
                    <ask:lineSketchStyleProps xmlns:ask="http://schemas.microsoft.com/office/drawing/2018/sketchyshapes" sd="3809068511">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grpFill/>
              <a:ln w="22225">
                <a:solidFill>
                  <a:srgbClr val="E6E6E6"/>
                </a:solidFill>
                <a:extLst>
                  <a:ext uri="{C807C97D-BFC1-408E-A445-0C87EB9F89A2}">
                    <ask:lineSketchStyleProps xmlns:ask="http://schemas.microsoft.com/office/drawing/2018/sketchyshapes" sd="2091018771">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205943"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4697169" y="1737209"/>
            <a:ext cx="2643035"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453158" y="3213412"/>
            <a:ext cx="281812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117500" cy="30491"/>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59691" y="3931113"/>
            <a:ext cx="2844994"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441530" cy="1809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819650" y="5112482"/>
            <a:ext cx="2412301"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870256" cy="0"/>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398436" y="6118588"/>
            <a:ext cx="3682501" cy="14418"/>
          </a:xfrm>
          <a:prstGeom prst="line">
            <a:avLst/>
          </a:prstGeom>
          <a:ln>
            <a:solidFill>
              <a:schemeClr val="bg1"/>
            </a:solidFill>
            <a:headEnd type="oval"/>
          </a:ln>
        </p:spPr>
        <p:style>
          <a:lnRef idx="1">
            <a:schemeClr val="accent1"/>
          </a:lnRef>
          <a:fillRef idx="0">
            <a:schemeClr val="accent1"/>
          </a:fillRef>
          <a:effectRef idx="0">
            <a:schemeClr val="accent1"/>
          </a:effectRef>
          <a:fontRef idx="minor">
            <a:schemeClr val="tx1"/>
          </a:fontRef>
        </p:style>
      </p:cxn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999263"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339208"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702347" y="5028908"/>
            <a:ext cx="974015"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387993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4082937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ectangle 268">
            <a:extLst>
              <a:ext uri="{FF2B5EF4-FFF2-40B4-BE49-F238E27FC236}">
                <a16:creationId xmlns:a16="http://schemas.microsoft.com/office/drawing/2014/main" id="{DAB81D0E-52A7-CD6F-1E3C-59819EA6D3C2}"/>
              </a:ext>
            </a:extLst>
          </p:cNvPr>
          <p:cNvSpPr/>
          <p:nvPr/>
        </p:nvSpPr>
        <p:spPr>
          <a:xfrm>
            <a:off x="0" y="0"/>
            <a:ext cx="12192000" cy="6858000"/>
          </a:xfrm>
          <a:prstGeom prst="rect">
            <a:avLst/>
          </a:prstGeom>
          <a:solidFill>
            <a:srgbClr val="E6E6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0" name="Group 179">
            <a:extLst>
              <a:ext uri="{FF2B5EF4-FFF2-40B4-BE49-F238E27FC236}">
                <a16:creationId xmlns:a16="http://schemas.microsoft.com/office/drawing/2014/main" id="{8B068E46-CE9F-DB4F-7FBB-186BABB146D6}"/>
              </a:ext>
            </a:extLst>
          </p:cNvPr>
          <p:cNvGrpSpPr/>
          <p:nvPr/>
        </p:nvGrpSpPr>
        <p:grpSpPr>
          <a:xfrm>
            <a:off x="7070527" y="710009"/>
            <a:ext cx="1675738" cy="5523656"/>
            <a:chOff x="3298410" y="530643"/>
            <a:chExt cx="1834634" cy="6047413"/>
          </a:xfrm>
        </p:grpSpPr>
        <p:grpSp>
          <p:nvGrpSpPr>
            <p:cNvPr id="189" name="Group 188">
              <a:extLst>
                <a:ext uri="{FF2B5EF4-FFF2-40B4-BE49-F238E27FC236}">
                  <a16:creationId xmlns:a16="http://schemas.microsoft.com/office/drawing/2014/main" id="{1FC4D350-8394-334C-CE25-71EC12356AA6}"/>
                </a:ext>
              </a:extLst>
            </p:cNvPr>
            <p:cNvGrpSpPr/>
            <p:nvPr/>
          </p:nvGrpSpPr>
          <p:grpSpPr>
            <a:xfrm>
              <a:off x="3363042" y="4910936"/>
              <a:ext cx="1379707" cy="725460"/>
              <a:chOff x="3393281" y="6149975"/>
              <a:chExt cx="1645444" cy="865187"/>
            </a:xfrm>
          </p:grpSpPr>
          <p:sp>
            <p:nvSpPr>
              <p:cNvPr id="221" name="Freeform: Shape 220">
                <a:extLst>
                  <a:ext uri="{FF2B5EF4-FFF2-40B4-BE49-F238E27FC236}">
                    <a16:creationId xmlns:a16="http://schemas.microsoft.com/office/drawing/2014/main" id="{427D8EDF-0C4C-4193-878F-72B851D3B78A}"/>
                  </a:ext>
                </a:extLst>
              </p:cNvPr>
              <p:cNvSpPr/>
              <p:nvPr/>
            </p:nvSpPr>
            <p:spPr>
              <a:xfrm>
                <a:off x="3394075" y="6149975"/>
                <a:ext cx="1641475" cy="723900"/>
              </a:xfrm>
              <a:custGeom>
                <a:avLst/>
                <a:gdLst>
                  <a:gd name="connsiteX0" fmla="*/ 0 w 1641475"/>
                  <a:gd name="connsiteY0" fmla="*/ 387350 h 723900"/>
                  <a:gd name="connsiteX1" fmla="*/ 1057275 w 1641475"/>
                  <a:gd name="connsiteY1" fmla="*/ 0 h 723900"/>
                  <a:gd name="connsiteX2" fmla="*/ 1641475 w 1641475"/>
                  <a:gd name="connsiteY2" fmla="*/ 228600 h 723900"/>
                  <a:gd name="connsiteX3" fmla="*/ 549275 w 1641475"/>
                  <a:gd name="connsiteY3" fmla="*/ 723900 h 723900"/>
                  <a:gd name="connsiteX4" fmla="*/ 0 w 1641475"/>
                  <a:gd name="connsiteY4" fmla="*/ 38735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1475" h="723900">
                    <a:moveTo>
                      <a:pt x="0" y="387350"/>
                    </a:moveTo>
                    <a:lnTo>
                      <a:pt x="1057275" y="0"/>
                    </a:lnTo>
                    <a:lnTo>
                      <a:pt x="1641475" y="228600"/>
                    </a:lnTo>
                    <a:lnTo>
                      <a:pt x="549275" y="723900"/>
                    </a:lnTo>
                    <a:lnTo>
                      <a:pt x="0" y="387350"/>
                    </a:lnTo>
                    <a:close/>
                  </a:path>
                </a:pathLst>
              </a:custGeom>
              <a:gradFill>
                <a:gsLst>
                  <a:gs pos="0">
                    <a:srgbClr val="F6AB7F"/>
                  </a:gs>
                  <a:gs pos="100000">
                    <a:srgbClr val="F09366"/>
                  </a:gs>
                </a:gsLst>
                <a:lin ang="10200000" scaled="0"/>
              </a:gradFill>
              <a:ln w="19050">
                <a:solidFill>
                  <a:srgbClr val="E6E6E6"/>
                </a:solidFill>
                <a:extLst>
                  <a:ext uri="{C807C97D-BFC1-408E-A445-0C87EB9F89A2}">
                    <ask:lineSketchStyleProps xmlns:ask="http://schemas.microsoft.com/office/drawing/2018/sketchyshapes" sd="2650216993">
                      <a:custGeom>
                        <a:avLst/>
                        <a:gdLst>
                          <a:gd name="connsiteX0" fmla="*/ 0 w 1641475"/>
                          <a:gd name="connsiteY0" fmla="*/ 387350 h 723900"/>
                          <a:gd name="connsiteX1" fmla="*/ 507492 w 1641475"/>
                          <a:gd name="connsiteY1" fmla="*/ 201422 h 723900"/>
                          <a:gd name="connsiteX2" fmla="*/ 1057275 w 1641475"/>
                          <a:gd name="connsiteY2" fmla="*/ 0 h 723900"/>
                          <a:gd name="connsiteX3" fmla="*/ 1641475 w 1641475"/>
                          <a:gd name="connsiteY3" fmla="*/ 228600 h 723900"/>
                          <a:gd name="connsiteX4" fmla="*/ 1117219 w 1641475"/>
                          <a:gd name="connsiteY4" fmla="*/ 466344 h 723900"/>
                          <a:gd name="connsiteX5" fmla="*/ 549275 w 1641475"/>
                          <a:gd name="connsiteY5" fmla="*/ 723900 h 723900"/>
                          <a:gd name="connsiteX6" fmla="*/ 0 w 1641475"/>
                          <a:gd name="connsiteY6" fmla="*/ 38735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1475" h="723900" fill="none" extrusionOk="0">
                            <a:moveTo>
                              <a:pt x="0" y="387350"/>
                            </a:moveTo>
                            <a:cubicBezTo>
                              <a:pt x="109703" y="358234"/>
                              <a:pt x="358788" y="234425"/>
                              <a:pt x="507492" y="201422"/>
                            </a:cubicBezTo>
                            <a:cubicBezTo>
                              <a:pt x="656196" y="168419"/>
                              <a:pt x="873632" y="68026"/>
                              <a:pt x="1057275" y="0"/>
                            </a:cubicBezTo>
                            <a:cubicBezTo>
                              <a:pt x="1209175" y="76366"/>
                              <a:pt x="1356993" y="144590"/>
                              <a:pt x="1641475" y="228600"/>
                            </a:cubicBezTo>
                            <a:cubicBezTo>
                              <a:pt x="1505097" y="312485"/>
                              <a:pt x="1242648" y="423325"/>
                              <a:pt x="1117219" y="466344"/>
                            </a:cubicBezTo>
                            <a:cubicBezTo>
                              <a:pt x="991790" y="509363"/>
                              <a:pt x="771498" y="593727"/>
                              <a:pt x="549275" y="723900"/>
                            </a:cubicBezTo>
                            <a:cubicBezTo>
                              <a:pt x="350102" y="606379"/>
                              <a:pt x="214976" y="531247"/>
                              <a:pt x="0" y="387350"/>
                            </a:cubicBezTo>
                            <a:close/>
                          </a:path>
                          <a:path w="1641475" h="723900" stroke="0" extrusionOk="0">
                            <a:moveTo>
                              <a:pt x="0" y="387350"/>
                            </a:moveTo>
                            <a:cubicBezTo>
                              <a:pt x="131340" y="356120"/>
                              <a:pt x="325000" y="244577"/>
                              <a:pt x="496919" y="205296"/>
                            </a:cubicBezTo>
                            <a:cubicBezTo>
                              <a:pt x="668838" y="166015"/>
                              <a:pt x="838197" y="111387"/>
                              <a:pt x="1057275" y="0"/>
                            </a:cubicBezTo>
                            <a:cubicBezTo>
                              <a:pt x="1217521" y="39704"/>
                              <a:pt x="1488327" y="198288"/>
                              <a:pt x="1641475" y="228600"/>
                            </a:cubicBezTo>
                            <a:cubicBezTo>
                              <a:pt x="1507731" y="275509"/>
                              <a:pt x="1315087" y="349506"/>
                              <a:pt x="1106297" y="471297"/>
                            </a:cubicBezTo>
                            <a:cubicBezTo>
                              <a:pt x="897507" y="593088"/>
                              <a:pt x="731312" y="653415"/>
                              <a:pt x="549275" y="723900"/>
                            </a:cubicBezTo>
                            <a:cubicBezTo>
                              <a:pt x="356020" y="591268"/>
                              <a:pt x="185671" y="474842"/>
                              <a:pt x="0" y="3873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2" name="Freeform: Shape 221">
                <a:extLst>
                  <a:ext uri="{FF2B5EF4-FFF2-40B4-BE49-F238E27FC236}">
                    <a16:creationId xmlns:a16="http://schemas.microsoft.com/office/drawing/2014/main" id="{60E0AA3F-EDF6-D180-7491-4913919A3B09}"/>
                  </a:ext>
                </a:extLst>
              </p:cNvPr>
              <p:cNvSpPr/>
              <p:nvPr/>
            </p:nvSpPr>
            <p:spPr>
              <a:xfrm>
                <a:off x="3943350" y="6376987"/>
                <a:ext cx="1095375" cy="628650"/>
              </a:xfrm>
              <a:custGeom>
                <a:avLst/>
                <a:gdLst>
                  <a:gd name="connsiteX0" fmla="*/ 0 w 1095375"/>
                  <a:gd name="connsiteY0" fmla="*/ 485775 h 628650"/>
                  <a:gd name="connsiteX1" fmla="*/ 1095375 w 1095375"/>
                  <a:gd name="connsiteY1" fmla="*/ 0 h 628650"/>
                  <a:gd name="connsiteX2" fmla="*/ 1095375 w 1095375"/>
                  <a:gd name="connsiteY2" fmla="*/ 114300 h 628650"/>
                  <a:gd name="connsiteX3" fmla="*/ 0 w 1095375"/>
                  <a:gd name="connsiteY3" fmla="*/ 628650 h 628650"/>
                  <a:gd name="connsiteX4" fmla="*/ 0 w 1095375"/>
                  <a:gd name="connsiteY4" fmla="*/ 485775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375" h="628650">
                    <a:moveTo>
                      <a:pt x="0" y="485775"/>
                    </a:moveTo>
                    <a:lnTo>
                      <a:pt x="1095375" y="0"/>
                    </a:lnTo>
                    <a:lnTo>
                      <a:pt x="1095375" y="114300"/>
                    </a:lnTo>
                    <a:lnTo>
                      <a:pt x="0" y="628650"/>
                    </a:lnTo>
                    <a:lnTo>
                      <a:pt x="0" y="485775"/>
                    </a:lnTo>
                    <a:close/>
                  </a:path>
                </a:pathLst>
              </a:custGeom>
              <a:gradFill>
                <a:gsLst>
                  <a:gs pos="0">
                    <a:srgbClr val="FEE8D0"/>
                  </a:gs>
                  <a:gs pos="100000">
                    <a:srgbClr val="FEE7CD"/>
                  </a:gs>
                </a:gsLst>
                <a:lin ang="13800000" scaled="0"/>
              </a:gradFill>
              <a:ln w="19050">
                <a:solidFill>
                  <a:srgbClr val="E6E6E6"/>
                </a:solidFill>
                <a:extLst>
                  <a:ext uri="{C807C97D-BFC1-408E-A445-0C87EB9F89A2}">
                    <ask:lineSketchStyleProps xmlns:ask="http://schemas.microsoft.com/office/drawing/2018/sketchyshapes" sd="3125028111">
                      <a:custGeom>
                        <a:avLst/>
                        <a:gdLst>
                          <a:gd name="connsiteX0" fmla="*/ 0 w 1095375"/>
                          <a:gd name="connsiteY0" fmla="*/ 485775 h 628650"/>
                          <a:gd name="connsiteX1" fmla="*/ 536734 w 1095375"/>
                          <a:gd name="connsiteY1" fmla="*/ 247745 h 628650"/>
                          <a:gd name="connsiteX2" fmla="*/ 1095375 w 1095375"/>
                          <a:gd name="connsiteY2" fmla="*/ 0 h 628650"/>
                          <a:gd name="connsiteX3" fmla="*/ 1095375 w 1095375"/>
                          <a:gd name="connsiteY3" fmla="*/ 114300 h 628650"/>
                          <a:gd name="connsiteX4" fmla="*/ 580549 w 1095375"/>
                          <a:gd name="connsiteY4" fmla="*/ 356045 h 628650"/>
                          <a:gd name="connsiteX5" fmla="*/ 0 w 1095375"/>
                          <a:gd name="connsiteY5" fmla="*/ 628650 h 628650"/>
                          <a:gd name="connsiteX6" fmla="*/ 0 w 1095375"/>
                          <a:gd name="connsiteY6" fmla="*/ 485775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375" h="628650" fill="none" extrusionOk="0">
                            <a:moveTo>
                              <a:pt x="0" y="485775"/>
                            </a:moveTo>
                            <a:cubicBezTo>
                              <a:pt x="245439" y="400786"/>
                              <a:pt x="377350" y="345666"/>
                              <a:pt x="536734" y="247745"/>
                            </a:cubicBezTo>
                            <a:cubicBezTo>
                              <a:pt x="696118" y="149824"/>
                              <a:pt x="805581" y="97128"/>
                              <a:pt x="1095375" y="0"/>
                            </a:cubicBezTo>
                            <a:cubicBezTo>
                              <a:pt x="1093748" y="34922"/>
                              <a:pt x="1099010" y="58685"/>
                              <a:pt x="1095375" y="114300"/>
                            </a:cubicBezTo>
                            <a:cubicBezTo>
                              <a:pt x="930777" y="199575"/>
                              <a:pt x="706495" y="317567"/>
                              <a:pt x="580549" y="356045"/>
                            </a:cubicBezTo>
                            <a:cubicBezTo>
                              <a:pt x="454603" y="394523"/>
                              <a:pt x="204153" y="537068"/>
                              <a:pt x="0" y="628650"/>
                            </a:cubicBezTo>
                            <a:cubicBezTo>
                              <a:pt x="1550" y="590178"/>
                              <a:pt x="7025" y="531580"/>
                              <a:pt x="0" y="485775"/>
                            </a:cubicBezTo>
                            <a:close/>
                          </a:path>
                          <a:path w="1095375" h="628650" stroke="0" extrusionOk="0">
                            <a:moveTo>
                              <a:pt x="0" y="485775"/>
                            </a:moveTo>
                            <a:cubicBezTo>
                              <a:pt x="212476" y="423920"/>
                              <a:pt x="362003" y="319546"/>
                              <a:pt x="558641" y="238030"/>
                            </a:cubicBezTo>
                            <a:cubicBezTo>
                              <a:pt x="755279" y="156514"/>
                              <a:pt x="991362" y="67242"/>
                              <a:pt x="1095375" y="0"/>
                            </a:cubicBezTo>
                            <a:cubicBezTo>
                              <a:pt x="1093077" y="44195"/>
                              <a:pt x="1093612" y="81697"/>
                              <a:pt x="1095375" y="114300"/>
                            </a:cubicBezTo>
                            <a:cubicBezTo>
                              <a:pt x="935133" y="221323"/>
                              <a:pt x="770642" y="239436"/>
                              <a:pt x="525780" y="381762"/>
                            </a:cubicBezTo>
                            <a:cubicBezTo>
                              <a:pt x="280918" y="524088"/>
                              <a:pt x="210979" y="537064"/>
                              <a:pt x="0" y="628650"/>
                            </a:cubicBezTo>
                            <a:cubicBezTo>
                              <a:pt x="4100" y="558670"/>
                              <a:pt x="-6432" y="544387"/>
                              <a:pt x="0" y="48577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3" name="Freeform: Shape 222">
                <a:extLst>
                  <a:ext uri="{FF2B5EF4-FFF2-40B4-BE49-F238E27FC236}">
                    <a16:creationId xmlns:a16="http://schemas.microsoft.com/office/drawing/2014/main" id="{C78D2D7E-C96A-A3EB-B682-43A2C84C5656}"/>
                  </a:ext>
                </a:extLst>
              </p:cNvPr>
              <p:cNvSpPr/>
              <p:nvPr/>
            </p:nvSpPr>
            <p:spPr>
              <a:xfrm>
                <a:off x="3393281" y="6541293"/>
                <a:ext cx="550069" cy="473869"/>
              </a:xfrm>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a:moveTo>
                      <a:pt x="0" y="0"/>
                    </a:moveTo>
                    <a:lnTo>
                      <a:pt x="0" y="126207"/>
                    </a:lnTo>
                    <a:lnTo>
                      <a:pt x="550069" y="473869"/>
                    </a:lnTo>
                    <a:lnTo>
                      <a:pt x="550069" y="328613"/>
                    </a:lnTo>
                    <a:lnTo>
                      <a:pt x="0" y="0"/>
                    </a:lnTo>
                    <a:close/>
                  </a:path>
                </a:pathLst>
              </a:custGeom>
              <a:gradFill>
                <a:gsLst>
                  <a:gs pos="0">
                    <a:srgbClr val="EB8154"/>
                  </a:gs>
                  <a:gs pos="100000">
                    <a:srgbClr val="F87845"/>
                  </a:gs>
                </a:gsLst>
                <a:lin ang="13800000" scaled="0"/>
              </a:gradFill>
              <a:ln w="19050">
                <a:solidFill>
                  <a:srgbClr val="E6E6E6"/>
                </a:solidFill>
                <a:extLst>
                  <a:ext uri="{C807C97D-BFC1-408E-A445-0C87EB9F89A2}">
                    <ask:lineSketchStyleProps xmlns:ask="http://schemas.microsoft.com/office/drawing/2018/sketchyshapes" sd="3597573597">
                      <a:custGeom>
                        <a:avLst/>
                        <a:gdLst>
                          <a:gd name="connsiteX0" fmla="*/ 0 w 550069"/>
                          <a:gd name="connsiteY0" fmla="*/ 0 h 473869"/>
                          <a:gd name="connsiteX1" fmla="*/ 0 w 550069"/>
                          <a:gd name="connsiteY1" fmla="*/ 126207 h 473869"/>
                          <a:gd name="connsiteX2" fmla="*/ 550069 w 550069"/>
                          <a:gd name="connsiteY2" fmla="*/ 473869 h 473869"/>
                          <a:gd name="connsiteX3" fmla="*/ 550069 w 550069"/>
                          <a:gd name="connsiteY3" fmla="*/ 328613 h 473869"/>
                          <a:gd name="connsiteX4" fmla="*/ 0 w 550069"/>
                          <a:gd name="connsiteY4" fmla="*/ 0 h 47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069" h="473869" fill="none" extrusionOk="0">
                            <a:moveTo>
                              <a:pt x="0" y="0"/>
                            </a:moveTo>
                            <a:cubicBezTo>
                              <a:pt x="-3084" y="55869"/>
                              <a:pt x="-4041" y="87872"/>
                              <a:pt x="0" y="126207"/>
                            </a:cubicBezTo>
                            <a:cubicBezTo>
                              <a:pt x="144611" y="194780"/>
                              <a:pt x="424350" y="400845"/>
                              <a:pt x="550069" y="473869"/>
                            </a:cubicBezTo>
                            <a:cubicBezTo>
                              <a:pt x="552613" y="431934"/>
                              <a:pt x="550258" y="362450"/>
                              <a:pt x="550069" y="328613"/>
                            </a:cubicBezTo>
                            <a:cubicBezTo>
                              <a:pt x="294777" y="160839"/>
                              <a:pt x="279776" y="144828"/>
                              <a:pt x="0" y="0"/>
                            </a:cubicBezTo>
                            <a:close/>
                          </a:path>
                          <a:path w="550069" h="473869" stroke="0" extrusionOk="0">
                            <a:moveTo>
                              <a:pt x="0" y="0"/>
                            </a:moveTo>
                            <a:cubicBezTo>
                              <a:pt x="-2631" y="34580"/>
                              <a:pt x="-54" y="63878"/>
                              <a:pt x="0" y="126207"/>
                            </a:cubicBezTo>
                            <a:cubicBezTo>
                              <a:pt x="160336" y="259713"/>
                              <a:pt x="375840" y="398964"/>
                              <a:pt x="550069" y="473869"/>
                            </a:cubicBezTo>
                            <a:cubicBezTo>
                              <a:pt x="555046" y="437644"/>
                              <a:pt x="547139" y="385046"/>
                              <a:pt x="550069" y="328613"/>
                            </a:cubicBezTo>
                            <a:cubicBezTo>
                              <a:pt x="338099" y="180400"/>
                              <a:pt x="134259" y="9378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0" name="Group 189">
              <a:extLst>
                <a:ext uri="{FF2B5EF4-FFF2-40B4-BE49-F238E27FC236}">
                  <a16:creationId xmlns:a16="http://schemas.microsoft.com/office/drawing/2014/main" id="{6CD28AB4-5327-DAF0-E680-C0B19B0D6F6D}"/>
                </a:ext>
              </a:extLst>
            </p:cNvPr>
            <p:cNvGrpSpPr/>
            <p:nvPr/>
          </p:nvGrpSpPr>
          <p:grpSpPr>
            <a:xfrm>
              <a:off x="3322721" y="4193308"/>
              <a:ext cx="1767729" cy="950420"/>
              <a:chOff x="3327400" y="4898751"/>
              <a:chExt cx="2108200" cy="1133475"/>
            </a:xfrm>
          </p:grpSpPr>
          <p:sp>
            <p:nvSpPr>
              <p:cNvPr id="218" name="Freeform: Shape 217">
                <a:extLst>
                  <a:ext uri="{FF2B5EF4-FFF2-40B4-BE49-F238E27FC236}">
                    <a16:creationId xmlns:a16="http://schemas.microsoft.com/office/drawing/2014/main" id="{DCDB194E-1166-0577-FFB9-09DBC53918D0}"/>
                  </a:ext>
                </a:extLst>
              </p:cNvPr>
              <p:cNvSpPr/>
              <p:nvPr/>
            </p:nvSpPr>
            <p:spPr>
              <a:xfrm>
                <a:off x="3333750" y="5174976"/>
                <a:ext cx="996950" cy="857250"/>
              </a:xfrm>
              <a:custGeom>
                <a:avLst/>
                <a:gdLst>
                  <a:gd name="connsiteX0" fmla="*/ 0 w 996950"/>
                  <a:gd name="connsiteY0" fmla="*/ 0 h 857250"/>
                  <a:gd name="connsiteX1" fmla="*/ 0 w 996950"/>
                  <a:gd name="connsiteY1" fmla="*/ 419100 h 857250"/>
                  <a:gd name="connsiteX2" fmla="*/ 996950 w 996950"/>
                  <a:gd name="connsiteY2" fmla="*/ 857250 h 857250"/>
                  <a:gd name="connsiteX3" fmla="*/ 996950 w 996950"/>
                  <a:gd name="connsiteY3" fmla="*/ 387350 h 857250"/>
                  <a:gd name="connsiteX4" fmla="*/ 0 w 996950"/>
                  <a:gd name="connsiteY4" fmla="*/ 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950" h="857250">
                    <a:moveTo>
                      <a:pt x="0" y="0"/>
                    </a:moveTo>
                    <a:lnTo>
                      <a:pt x="0" y="419100"/>
                    </a:lnTo>
                    <a:lnTo>
                      <a:pt x="996950" y="857250"/>
                    </a:lnTo>
                    <a:lnTo>
                      <a:pt x="996950" y="387350"/>
                    </a:lnTo>
                    <a:lnTo>
                      <a:pt x="0" y="0"/>
                    </a:lnTo>
                    <a:close/>
                  </a:path>
                </a:pathLst>
              </a:custGeom>
              <a:solidFill>
                <a:srgbClr val="EE7138"/>
              </a:solidFill>
              <a:ln w="19050">
                <a:solidFill>
                  <a:srgbClr val="E6E6E6"/>
                </a:solidFill>
                <a:extLst>
                  <a:ext uri="{C807C97D-BFC1-408E-A445-0C87EB9F89A2}">
                    <ask:lineSketchStyleProps xmlns:ask="http://schemas.microsoft.com/office/drawing/2018/sketchyshapes" sd="1921049458">
                      <a:custGeom>
                        <a:avLst/>
                        <a:gdLst>
                          <a:gd name="connsiteX0" fmla="*/ 0 w 996950"/>
                          <a:gd name="connsiteY0" fmla="*/ 0 h 857250"/>
                          <a:gd name="connsiteX1" fmla="*/ 0 w 996950"/>
                          <a:gd name="connsiteY1" fmla="*/ 419100 h 857250"/>
                          <a:gd name="connsiteX2" fmla="*/ 518414 w 996950"/>
                          <a:gd name="connsiteY2" fmla="*/ 646938 h 857250"/>
                          <a:gd name="connsiteX3" fmla="*/ 996950 w 996950"/>
                          <a:gd name="connsiteY3" fmla="*/ 857250 h 857250"/>
                          <a:gd name="connsiteX4" fmla="*/ 996950 w 996950"/>
                          <a:gd name="connsiteY4" fmla="*/ 387350 h 857250"/>
                          <a:gd name="connsiteX5" fmla="*/ 488506 w 996950"/>
                          <a:gd name="connsiteY5" fmla="*/ 189802 h 857250"/>
                          <a:gd name="connsiteX6" fmla="*/ 0 w 996950"/>
                          <a:gd name="connsiteY6" fmla="*/ 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6950" h="857250" fill="none" extrusionOk="0">
                            <a:moveTo>
                              <a:pt x="0" y="0"/>
                            </a:moveTo>
                            <a:cubicBezTo>
                              <a:pt x="16846" y="117880"/>
                              <a:pt x="-18519" y="306426"/>
                              <a:pt x="0" y="419100"/>
                            </a:cubicBezTo>
                            <a:cubicBezTo>
                              <a:pt x="221032" y="537338"/>
                              <a:pt x="358698" y="552710"/>
                              <a:pt x="518414" y="646938"/>
                            </a:cubicBezTo>
                            <a:cubicBezTo>
                              <a:pt x="678130" y="741166"/>
                              <a:pt x="768520" y="780964"/>
                              <a:pt x="996950" y="857250"/>
                            </a:cubicBezTo>
                            <a:cubicBezTo>
                              <a:pt x="987552" y="717658"/>
                              <a:pt x="980941" y="562422"/>
                              <a:pt x="996950" y="387350"/>
                            </a:cubicBezTo>
                            <a:cubicBezTo>
                              <a:pt x="809675" y="312465"/>
                              <a:pt x="666095" y="233714"/>
                              <a:pt x="488506" y="189802"/>
                            </a:cubicBezTo>
                            <a:cubicBezTo>
                              <a:pt x="310917" y="145890"/>
                              <a:pt x="176843" y="40750"/>
                              <a:pt x="0" y="0"/>
                            </a:cubicBezTo>
                            <a:close/>
                          </a:path>
                          <a:path w="996950" h="857250" stroke="0" extrusionOk="0">
                            <a:moveTo>
                              <a:pt x="0" y="0"/>
                            </a:moveTo>
                            <a:cubicBezTo>
                              <a:pt x="-2500" y="122372"/>
                              <a:pt x="-11725" y="272452"/>
                              <a:pt x="0" y="419100"/>
                            </a:cubicBezTo>
                            <a:cubicBezTo>
                              <a:pt x="171339" y="504794"/>
                              <a:pt x="359971" y="564485"/>
                              <a:pt x="508445" y="642557"/>
                            </a:cubicBezTo>
                            <a:cubicBezTo>
                              <a:pt x="656919" y="720629"/>
                              <a:pt x="764532" y="742106"/>
                              <a:pt x="996950" y="857250"/>
                            </a:cubicBezTo>
                            <a:cubicBezTo>
                              <a:pt x="1014631" y="707223"/>
                              <a:pt x="981361" y="483219"/>
                              <a:pt x="996950" y="387350"/>
                            </a:cubicBezTo>
                            <a:cubicBezTo>
                              <a:pt x="887211" y="343880"/>
                              <a:pt x="692878" y="273011"/>
                              <a:pt x="528384" y="205296"/>
                            </a:cubicBezTo>
                            <a:cubicBezTo>
                              <a:pt x="363890" y="137580"/>
                              <a:pt x="231870" y="67063"/>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9" name="Freeform: Shape 218">
                <a:extLst>
                  <a:ext uri="{FF2B5EF4-FFF2-40B4-BE49-F238E27FC236}">
                    <a16:creationId xmlns:a16="http://schemas.microsoft.com/office/drawing/2014/main" id="{495B8139-DC38-BEAE-996C-AD4AB66F6280}"/>
                  </a:ext>
                </a:extLst>
              </p:cNvPr>
              <p:cNvSpPr/>
              <p:nvPr/>
            </p:nvSpPr>
            <p:spPr>
              <a:xfrm>
                <a:off x="4324350" y="5187676"/>
                <a:ext cx="1111250" cy="844550"/>
              </a:xfrm>
              <a:custGeom>
                <a:avLst/>
                <a:gdLst>
                  <a:gd name="connsiteX0" fmla="*/ 0 w 1111250"/>
                  <a:gd name="connsiteY0" fmla="*/ 381000 h 844550"/>
                  <a:gd name="connsiteX1" fmla="*/ 1111250 w 1111250"/>
                  <a:gd name="connsiteY1" fmla="*/ 0 h 844550"/>
                  <a:gd name="connsiteX2" fmla="*/ 1111250 w 1111250"/>
                  <a:gd name="connsiteY2" fmla="*/ 419100 h 844550"/>
                  <a:gd name="connsiteX3" fmla="*/ 6350 w 1111250"/>
                  <a:gd name="connsiteY3" fmla="*/ 844550 h 844550"/>
                  <a:gd name="connsiteX4" fmla="*/ 0 w 1111250"/>
                  <a:gd name="connsiteY4" fmla="*/ 381000 h 844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1250" h="844550">
                    <a:moveTo>
                      <a:pt x="0" y="381000"/>
                    </a:moveTo>
                    <a:lnTo>
                      <a:pt x="1111250" y="0"/>
                    </a:lnTo>
                    <a:lnTo>
                      <a:pt x="1111250" y="419100"/>
                    </a:lnTo>
                    <a:lnTo>
                      <a:pt x="6350" y="844550"/>
                    </a:lnTo>
                    <a:cubicBezTo>
                      <a:pt x="4233" y="690033"/>
                      <a:pt x="2117" y="535517"/>
                      <a:pt x="0" y="381000"/>
                    </a:cubicBezTo>
                    <a:close/>
                  </a:path>
                </a:pathLst>
              </a:custGeom>
              <a:solidFill>
                <a:srgbClr val="FFC7A3"/>
              </a:solidFill>
              <a:ln w="19050">
                <a:solidFill>
                  <a:srgbClr val="E6E6E6"/>
                </a:solidFill>
                <a:extLst>
                  <a:ext uri="{C807C97D-BFC1-408E-A445-0C87EB9F89A2}">
                    <ask:lineSketchStyleProps xmlns:ask="http://schemas.microsoft.com/office/drawing/2018/sketchyshapes" sd="3832513772">
                      <a:custGeom>
                        <a:avLst/>
                        <a:gdLst>
                          <a:gd name="connsiteX0" fmla="*/ 0 w 1111250"/>
                          <a:gd name="connsiteY0" fmla="*/ 381000 h 844550"/>
                          <a:gd name="connsiteX1" fmla="*/ 555625 w 1111250"/>
                          <a:gd name="connsiteY1" fmla="*/ 190500 h 844550"/>
                          <a:gd name="connsiteX2" fmla="*/ 1111250 w 1111250"/>
                          <a:gd name="connsiteY2" fmla="*/ 0 h 844550"/>
                          <a:gd name="connsiteX3" fmla="*/ 1111250 w 1111250"/>
                          <a:gd name="connsiteY3" fmla="*/ 419100 h 844550"/>
                          <a:gd name="connsiteX4" fmla="*/ 547751 w 1111250"/>
                          <a:gd name="connsiteY4" fmla="*/ 636080 h 844550"/>
                          <a:gd name="connsiteX5" fmla="*/ 6350 w 1111250"/>
                          <a:gd name="connsiteY5" fmla="*/ 844550 h 844550"/>
                          <a:gd name="connsiteX6" fmla="*/ 0 w 1111250"/>
                          <a:gd name="connsiteY6" fmla="*/ 38100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1250" h="844550" fill="none" extrusionOk="0">
                            <a:moveTo>
                              <a:pt x="0" y="381000"/>
                            </a:moveTo>
                            <a:cubicBezTo>
                              <a:pt x="230616" y="285483"/>
                              <a:pt x="451900" y="255199"/>
                              <a:pt x="555625" y="190500"/>
                            </a:cubicBezTo>
                            <a:cubicBezTo>
                              <a:pt x="659350" y="125801"/>
                              <a:pt x="942549" y="57117"/>
                              <a:pt x="1111250" y="0"/>
                            </a:cubicBezTo>
                            <a:cubicBezTo>
                              <a:pt x="1110019" y="131654"/>
                              <a:pt x="1124355" y="234425"/>
                              <a:pt x="1111250" y="419100"/>
                            </a:cubicBezTo>
                            <a:cubicBezTo>
                              <a:pt x="845110" y="499055"/>
                              <a:pt x="776707" y="529926"/>
                              <a:pt x="547751" y="636080"/>
                            </a:cubicBezTo>
                            <a:cubicBezTo>
                              <a:pt x="318794" y="742234"/>
                              <a:pt x="159782" y="770671"/>
                              <a:pt x="6350" y="844550"/>
                            </a:cubicBezTo>
                            <a:cubicBezTo>
                              <a:pt x="10099" y="654979"/>
                              <a:pt x="26090" y="550585"/>
                              <a:pt x="0" y="381000"/>
                            </a:cubicBezTo>
                            <a:close/>
                          </a:path>
                          <a:path w="1111250" h="844550" stroke="0" extrusionOk="0">
                            <a:moveTo>
                              <a:pt x="0" y="381000"/>
                            </a:moveTo>
                            <a:cubicBezTo>
                              <a:pt x="165821" y="355387"/>
                              <a:pt x="429366" y="225664"/>
                              <a:pt x="566738" y="186690"/>
                            </a:cubicBezTo>
                            <a:cubicBezTo>
                              <a:pt x="704110" y="147715"/>
                              <a:pt x="961104" y="29711"/>
                              <a:pt x="1111250" y="0"/>
                            </a:cubicBezTo>
                            <a:cubicBezTo>
                              <a:pt x="1122606" y="138692"/>
                              <a:pt x="1096305" y="262746"/>
                              <a:pt x="1111250" y="419100"/>
                            </a:cubicBezTo>
                            <a:cubicBezTo>
                              <a:pt x="904747" y="474689"/>
                              <a:pt x="730147" y="574148"/>
                              <a:pt x="547751" y="636080"/>
                            </a:cubicBezTo>
                            <a:cubicBezTo>
                              <a:pt x="365355" y="698011"/>
                              <a:pt x="133547" y="791782"/>
                              <a:pt x="6350" y="844550"/>
                            </a:cubicBezTo>
                            <a:cubicBezTo>
                              <a:pt x="-17058" y="686318"/>
                              <a:pt x="11990" y="553201"/>
                              <a:pt x="0" y="38100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20" name="Freeform: Shape 219">
                <a:extLst>
                  <a:ext uri="{FF2B5EF4-FFF2-40B4-BE49-F238E27FC236}">
                    <a16:creationId xmlns:a16="http://schemas.microsoft.com/office/drawing/2014/main" id="{243EFB92-DD38-393E-5E1E-4C77106D768D}"/>
                  </a:ext>
                </a:extLst>
              </p:cNvPr>
              <p:cNvSpPr/>
              <p:nvPr/>
            </p:nvSpPr>
            <p:spPr>
              <a:xfrm>
                <a:off x="3327400" y="4898751"/>
                <a:ext cx="2108200" cy="660400"/>
              </a:xfrm>
              <a:custGeom>
                <a:avLst/>
                <a:gdLst>
                  <a:gd name="connsiteX0" fmla="*/ 0 w 2108200"/>
                  <a:gd name="connsiteY0" fmla="*/ 276225 h 660400"/>
                  <a:gd name="connsiteX1" fmla="*/ 993775 w 2108200"/>
                  <a:gd name="connsiteY1" fmla="*/ 0 h 660400"/>
                  <a:gd name="connsiteX2" fmla="*/ 2108200 w 2108200"/>
                  <a:gd name="connsiteY2" fmla="*/ 288925 h 660400"/>
                  <a:gd name="connsiteX3" fmla="*/ 1000125 w 2108200"/>
                  <a:gd name="connsiteY3" fmla="*/ 660400 h 660400"/>
                  <a:gd name="connsiteX4" fmla="*/ 0 w 2108200"/>
                  <a:gd name="connsiteY4" fmla="*/ 276225 h 66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8200" h="660400">
                    <a:moveTo>
                      <a:pt x="0" y="276225"/>
                    </a:moveTo>
                    <a:lnTo>
                      <a:pt x="993775" y="0"/>
                    </a:lnTo>
                    <a:lnTo>
                      <a:pt x="2108200" y="288925"/>
                    </a:lnTo>
                    <a:lnTo>
                      <a:pt x="1000125" y="660400"/>
                    </a:lnTo>
                    <a:lnTo>
                      <a:pt x="0" y="276225"/>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4144899109">
                      <a:custGeom>
                        <a:avLst/>
                        <a:gdLst>
                          <a:gd name="connsiteX0" fmla="*/ 0 w 2108200"/>
                          <a:gd name="connsiteY0" fmla="*/ 276225 h 660400"/>
                          <a:gd name="connsiteX1" fmla="*/ 486950 w 2108200"/>
                          <a:gd name="connsiteY1" fmla="*/ 140875 h 660400"/>
                          <a:gd name="connsiteX2" fmla="*/ 993775 w 2108200"/>
                          <a:gd name="connsiteY2" fmla="*/ 0 h 660400"/>
                          <a:gd name="connsiteX3" fmla="*/ 1539843 w 2108200"/>
                          <a:gd name="connsiteY3" fmla="*/ 141573 h 660400"/>
                          <a:gd name="connsiteX4" fmla="*/ 2108200 w 2108200"/>
                          <a:gd name="connsiteY4" fmla="*/ 288925 h 660400"/>
                          <a:gd name="connsiteX5" fmla="*/ 1565243 w 2108200"/>
                          <a:gd name="connsiteY5" fmla="*/ 470948 h 660400"/>
                          <a:gd name="connsiteX6" fmla="*/ 1000125 w 2108200"/>
                          <a:gd name="connsiteY6" fmla="*/ 660400 h 660400"/>
                          <a:gd name="connsiteX7" fmla="*/ 490061 w 2108200"/>
                          <a:gd name="connsiteY7" fmla="*/ 464471 h 660400"/>
                          <a:gd name="connsiteX8" fmla="*/ 0 w 2108200"/>
                          <a:gd name="connsiteY8" fmla="*/ 276225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8200" h="660400" fill="none" extrusionOk="0">
                            <a:moveTo>
                              <a:pt x="0" y="276225"/>
                            </a:moveTo>
                            <a:cubicBezTo>
                              <a:pt x="194426" y="217606"/>
                              <a:pt x="349729" y="175670"/>
                              <a:pt x="486950" y="140875"/>
                            </a:cubicBezTo>
                            <a:cubicBezTo>
                              <a:pt x="624171" y="106080"/>
                              <a:pt x="793810" y="55698"/>
                              <a:pt x="993775" y="0"/>
                            </a:cubicBezTo>
                            <a:cubicBezTo>
                              <a:pt x="1126141" y="61507"/>
                              <a:pt x="1386337" y="116823"/>
                              <a:pt x="1539843" y="141573"/>
                            </a:cubicBezTo>
                            <a:cubicBezTo>
                              <a:pt x="1693349" y="166323"/>
                              <a:pt x="1838781" y="215745"/>
                              <a:pt x="2108200" y="288925"/>
                            </a:cubicBezTo>
                            <a:cubicBezTo>
                              <a:pt x="1963758" y="326866"/>
                              <a:pt x="1780729" y="384473"/>
                              <a:pt x="1565243" y="470948"/>
                            </a:cubicBezTo>
                            <a:cubicBezTo>
                              <a:pt x="1349757" y="557423"/>
                              <a:pt x="1166768" y="628809"/>
                              <a:pt x="1000125" y="660400"/>
                            </a:cubicBezTo>
                            <a:cubicBezTo>
                              <a:pt x="885394" y="619461"/>
                              <a:pt x="738663" y="545902"/>
                              <a:pt x="490061" y="464471"/>
                            </a:cubicBezTo>
                            <a:cubicBezTo>
                              <a:pt x="241459" y="383040"/>
                              <a:pt x="109146" y="330713"/>
                              <a:pt x="0" y="276225"/>
                            </a:cubicBezTo>
                            <a:close/>
                          </a:path>
                          <a:path w="2108200" h="660400" stroke="0" extrusionOk="0">
                            <a:moveTo>
                              <a:pt x="0" y="276225"/>
                            </a:moveTo>
                            <a:cubicBezTo>
                              <a:pt x="185603" y="223274"/>
                              <a:pt x="270580" y="217953"/>
                              <a:pt x="496888" y="138113"/>
                            </a:cubicBezTo>
                            <a:cubicBezTo>
                              <a:pt x="723196" y="58272"/>
                              <a:pt x="859906" y="30096"/>
                              <a:pt x="993775" y="0"/>
                            </a:cubicBezTo>
                            <a:cubicBezTo>
                              <a:pt x="1220652" y="37381"/>
                              <a:pt x="1284061" y="70468"/>
                              <a:pt x="1539843" y="141573"/>
                            </a:cubicBezTo>
                            <a:cubicBezTo>
                              <a:pt x="1795625" y="212678"/>
                              <a:pt x="1945516" y="216487"/>
                              <a:pt x="2108200" y="288925"/>
                            </a:cubicBezTo>
                            <a:cubicBezTo>
                              <a:pt x="1848129" y="373698"/>
                              <a:pt x="1687875" y="448709"/>
                              <a:pt x="1565243" y="470948"/>
                            </a:cubicBezTo>
                            <a:cubicBezTo>
                              <a:pt x="1442611" y="493187"/>
                              <a:pt x="1188814" y="598974"/>
                              <a:pt x="1000125" y="660400"/>
                            </a:cubicBezTo>
                            <a:cubicBezTo>
                              <a:pt x="760013" y="543851"/>
                              <a:pt x="611810" y="500495"/>
                              <a:pt x="490061" y="464471"/>
                            </a:cubicBezTo>
                            <a:cubicBezTo>
                              <a:pt x="368312" y="428446"/>
                              <a:pt x="102203" y="332459"/>
                              <a:pt x="0" y="27622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1" name="Group 190">
              <a:extLst>
                <a:ext uri="{FF2B5EF4-FFF2-40B4-BE49-F238E27FC236}">
                  <a16:creationId xmlns:a16="http://schemas.microsoft.com/office/drawing/2014/main" id="{14BFAEC4-AC40-CDA2-DC56-239BAB18C65B}"/>
                </a:ext>
              </a:extLst>
            </p:cNvPr>
            <p:cNvGrpSpPr/>
            <p:nvPr/>
          </p:nvGrpSpPr>
          <p:grpSpPr>
            <a:xfrm>
              <a:off x="3298410" y="530643"/>
              <a:ext cx="1832965" cy="1631650"/>
              <a:chOff x="5227320" y="998220"/>
              <a:chExt cx="1569720" cy="1397318"/>
            </a:xfrm>
            <a:solidFill>
              <a:schemeClr val="accent1"/>
            </a:solidFill>
          </p:grpSpPr>
          <p:sp>
            <p:nvSpPr>
              <p:cNvPr id="215" name="Freeform: Shape 214">
                <a:extLst>
                  <a:ext uri="{FF2B5EF4-FFF2-40B4-BE49-F238E27FC236}">
                    <a16:creationId xmlns:a16="http://schemas.microsoft.com/office/drawing/2014/main" id="{B4438F43-908F-4B21-A082-9287F000376F}"/>
                  </a:ext>
                </a:extLst>
              </p:cNvPr>
              <p:cNvSpPr/>
              <p:nvPr/>
            </p:nvSpPr>
            <p:spPr>
              <a:xfrm>
                <a:off x="5227320" y="998220"/>
                <a:ext cx="746760" cy="1325880"/>
              </a:xfrm>
              <a:custGeom>
                <a:avLst/>
                <a:gdLst>
                  <a:gd name="connsiteX0" fmla="*/ 0 w 746760"/>
                  <a:gd name="connsiteY0" fmla="*/ 297180 h 1325880"/>
                  <a:gd name="connsiteX1" fmla="*/ 746760 w 746760"/>
                  <a:gd name="connsiteY1" fmla="*/ 0 h 1325880"/>
                  <a:gd name="connsiteX2" fmla="*/ 746760 w 746760"/>
                  <a:gd name="connsiteY2" fmla="*/ 1249680 h 1325880"/>
                  <a:gd name="connsiteX3" fmla="*/ 15240 w 746760"/>
                  <a:gd name="connsiteY3" fmla="*/ 1325880 h 1325880"/>
                  <a:gd name="connsiteX4" fmla="*/ 0 w 746760"/>
                  <a:gd name="connsiteY4" fmla="*/ 2971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 h="1325880">
                    <a:moveTo>
                      <a:pt x="0" y="297180"/>
                    </a:moveTo>
                    <a:lnTo>
                      <a:pt x="746760" y="0"/>
                    </a:lnTo>
                    <a:lnTo>
                      <a:pt x="746760" y="1249680"/>
                    </a:lnTo>
                    <a:lnTo>
                      <a:pt x="15240" y="1325880"/>
                    </a:lnTo>
                    <a:lnTo>
                      <a:pt x="0" y="297180"/>
                    </a:lnTo>
                    <a:close/>
                  </a:path>
                </a:pathLst>
              </a:custGeom>
              <a:gradFill>
                <a:gsLst>
                  <a:gs pos="87000">
                    <a:srgbClr val="8D261D"/>
                  </a:gs>
                  <a:gs pos="0">
                    <a:schemeClr val="tx1"/>
                  </a:gs>
                  <a:gs pos="100000">
                    <a:srgbClr val="8B231A"/>
                  </a:gs>
                </a:gsLst>
                <a:lin ang="5400000" scaled="0"/>
              </a:gradFill>
              <a:ln w="19050">
                <a:solidFill>
                  <a:srgbClr val="E6E6E6"/>
                </a:solidFill>
                <a:extLst>
                  <a:ext uri="{C807C97D-BFC1-408E-A445-0C87EB9F89A2}">
                    <ask:lineSketchStyleProps xmlns:ask="http://schemas.microsoft.com/office/drawing/2018/sketchyshapes" sd="1219033472">
                      <a:custGeom>
                        <a:avLst/>
                        <a:gdLst>
                          <a:gd name="connsiteX0" fmla="*/ 0 w 746760"/>
                          <a:gd name="connsiteY0" fmla="*/ 297180 h 1325880"/>
                          <a:gd name="connsiteX1" fmla="*/ 388315 w 746760"/>
                          <a:gd name="connsiteY1" fmla="*/ 142646 h 1325880"/>
                          <a:gd name="connsiteX2" fmla="*/ 746760 w 746760"/>
                          <a:gd name="connsiteY2" fmla="*/ 0 h 1325880"/>
                          <a:gd name="connsiteX3" fmla="*/ 746760 w 746760"/>
                          <a:gd name="connsiteY3" fmla="*/ 587350 h 1325880"/>
                          <a:gd name="connsiteX4" fmla="*/ 746760 w 746760"/>
                          <a:gd name="connsiteY4" fmla="*/ 1249680 h 1325880"/>
                          <a:gd name="connsiteX5" fmla="*/ 395630 w 746760"/>
                          <a:gd name="connsiteY5" fmla="*/ 1286256 h 1325880"/>
                          <a:gd name="connsiteX6" fmla="*/ 15240 w 746760"/>
                          <a:gd name="connsiteY6" fmla="*/ 1325880 h 1325880"/>
                          <a:gd name="connsiteX7" fmla="*/ 7772 w 746760"/>
                          <a:gd name="connsiteY7" fmla="*/ 821817 h 1325880"/>
                          <a:gd name="connsiteX8" fmla="*/ 0 w 746760"/>
                          <a:gd name="connsiteY8" fmla="*/ 2971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6760" h="1325880" fill="none" extrusionOk="0">
                            <a:moveTo>
                              <a:pt x="0" y="297180"/>
                            </a:moveTo>
                            <a:cubicBezTo>
                              <a:pt x="132878" y="253942"/>
                              <a:pt x="299325" y="166258"/>
                              <a:pt x="388315" y="142646"/>
                            </a:cubicBezTo>
                            <a:cubicBezTo>
                              <a:pt x="477305" y="119034"/>
                              <a:pt x="638330" y="36623"/>
                              <a:pt x="746760" y="0"/>
                            </a:cubicBezTo>
                            <a:cubicBezTo>
                              <a:pt x="762276" y="206226"/>
                              <a:pt x="727204" y="431514"/>
                              <a:pt x="746760" y="587350"/>
                            </a:cubicBezTo>
                            <a:cubicBezTo>
                              <a:pt x="766317" y="743186"/>
                              <a:pt x="733205" y="936514"/>
                              <a:pt x="746760" y="1249680"/>
                            </a:cubicBezTo>
                            <a:cubicBezTo>
                              <a:pt x="652855" y="1259859"/>
                              <a:pt x="563191" y="1264022"/>
                              <a:pt x="395630" y="1286256"/>
                            </a:cubicBezTo>
                            <a:cubicBezTo>
                              <a:pt x="228069" y="1308490"/>
                              <a:pt x="101715" y="1318204"/>
                              <a:pt x="15240" y="1325880"/>
                            </a:cubicBezTo>
                            <a:cubicBezTo>
                              <a:pt x="9601" y="1164303"/>
                              <a:pt x="-824" y="983476"/>
                              <a:pt x="7772" y="821817"/>
                            </a:cubicBezTo>
                            <a:cubicBezTo>
                              <a:pt x="16368" y="660158"/>
                              <a:pt x="20402" y="498997"/>
                              <a:pt x="0" y="297180"/>
                            </a:cubicBezTo>
                            <a:close/>
                          </a:path>
                          <a:path w="746760" h="1325880" stroke="0" extrusionOk="0">
                            <a:moveTo>
                              <a:pt x="0" y="297180"/>
                            </a:moveTo>
                            <a:cubicBezTo>
                              <a:pt x="176178" y="234035"/>
                              <a:pt x="255788" y="201539"/>
                              <a:pt x="365912" y="151562"/>
                            </a:cubicBezTo>
                            <a:cubicBezTo>
                              <a:pt x="476036" y="101585"/>
                              <a:pt x="616735" y="42963"/>
                              <a:pt x="746760" y="0"/>
                            </a:cubicBezTo>
                            <a:cubicBezTo>
                              <a:pt x="746597" y="283496"/>
                              <a:pt x="774507" y="475163"/>
                              <a:pt x="746760" y="649834"/>
                            </a:cubicBezTo>
                            <a:cubicBezTo>
                              <a:pt x="719013" y="824505"/>
                              <a:pt x="757017" y="1093664"/>
                              <a:pt x="746760" y="1249680"/>
                            </a:cubicBezTo>
                            <a:cubicBezTo>
                              <a:pt x="647660" y="1257471"/>
                              <a:pt x="473038" y="1272111"/>
                              <a:pt x="395630" y="1286256"/>
                            </a:cubicBezTo>
                            <a:cubicBezTo>
                              <a:pt x="318222" y="1300401"/>
                              <a:pt x="145060" y="1309087"/>
                              <a:pt x="15240" y="1325880"/>
                            </a:cubicBezTo>
                            <a:cubicBezTo>
                              <a:pt x="5617" y="1134668"/>
                              <a:pt x="-10367" y="958090"/>
                              <a:pt x="7925" y="832104"/>
                            </a:cubicBezTo>
                            <a:cubicBezTo>
                              <a:pt x="26217" y="706118"/>
                              <a:pt x="-12807" y="520155"/>
                              <a:pt x="0" y="2971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6" name="Freeform: Shape 215">
                <a:extLst>
                  <a:ext uri="{FF2B5EF4-FFF2-40B4-BE49-F238E27FC236}">
                    <a16:creationId xmlns:a16="http://schemas.microsoft.com/office/drawing/2014/main" id="{FA0F89FB-9DCE-9984-F921-AFC5483D5713}"/>
                  </a:ext>
                </a:extLst>
              </p:cNvPr>
              <p:cNvSpPr/>
              <p:nvPr/>
            </p:nvSpPr>
            <p:spPr>
              <a:xfrm>
                <a:off x="5974080" y="998220"/>
                <a:ext cx="822960" cy="1325880"/>
              </a:xfrm>
              <a:custGeom>
                <a:avLst/>
                <a:gdLst>
                  <a:gd name="connsiteX0" fmla="*/ 822960 w 822960"/>
                  <a:gd name="connsiteY0" fmla="*/ 1325880 h 1325880"/>
                  <a:gd name="connsiteX1" fmla="*/ 822960 w 822960"/>
                  <a:gd name="connsiteY1" fmla="*/ 281940 h 1325880"/>
                  <a:gd name="connsiteX2" fmla="*/ 0 w 822960"/>
                  <a:gd name="connsiteY2" fmla="*/ 0 h 1325880"/>
                  <a:gd name="connsiteX3" fmla="*/ 0 w 822960"/>
                  <a:gd name="connsiteY3" fmla="*/ 1249680 h 1325880"/>
                  <a:gd name="connsiteX4" fmla="*/ 822960 w 822960"/>
                  <a:gd name="connsiteY4" fmla="*/ 1325880 h 1325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960" h="1325880">
                    <a:moveTo>
                      <a:pt x="822960" y="1325880"/>
                    </a:moveTo>
                    <a:lnTo>
                      <a:pt x="822960" y="281940"/>
                    </a:lnTo>
                    <a:lnTo>
                      <a:pt x="0" y="0"/>
                    </a:lnTo>
                    <a:lnTo>
                      <a:pt x="0" y="1249680"/>
                    </a:lnTo>
                    <a:lnTo>
                      <a:pt x="822960" y="1325880"/>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822960 w 822960"/>
                          <a:gd name="connsiteY0" fmla="*/ 1325880 h 1325880"/>
                          <a:gd name="connsiteX1" fmla="*/ 822960 w 822960"/>
                          <a:gd name="connsiteY1" fmla="*/ 814349 h 1325880"/>
                          <a:gd name="connsiteX2" fmla="*/ 822960 w 822960"/>
                          <a:gd name="connsiteY2" fmla="*/ 281940 h 1325880"/>
                          <a:gd name="connsiteX3" fmla="*/ 403250 w 822960"/>
                          <a:gd name="connsiteY3" fmla="*/ 138151 h 1325880"/>
                          <a:gd name="connsiteX4" fmla="*/ 0 w 822960"/>
                          <a:gd name="connsiteY4" fmla="*/ 0 h 1325880"/>
                          <a:gd name="connsiteX5" fmla="*/ 0 w 822960"/>
                          <a:gd name="connsiteY5" fmla="*/ 637337 h 1325880"/>
                          <a:gd name="connsiteX6" fmla="*/ 0 w 822960"/>
                          <a:gd name="connsiteY6" fmla="*/ 1249680 h 1325880"/>
                          <a:gd name="connsiteX7" fmla="*/ 419710 w 822960"/>
                          <a:gd name="connsiteY7" fmla="*/ 1288542 h 1325880"/>
                          <a:gd name="connsiteX8" fmla="*/ 822960 w 822960"/>
                          <a:gd name="connsiteY8" fmla="*/ 132588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2960" h="1325880" fill="none" extrusionOk="0">
                            <a:moveTo>
                              <a:pt x="822960" y="1325880"/>
                            </a:moveTo>
                            <a:cubicBezTo>
                              <a:pt x="843085" y="1076476"/>
                              <a:pt x="834344" y="968363"/>
                              <a:pt x="822960" y="814349"/>
                            </a:cubicBezTo>
                            <a:cubicBezTo>
                              <a:pt x="811576" y="660335"/>
                              <a:pt x="828549" y="517957"/>
                              <a:pt x="822960" y="281940"/>
                            </a:cubicBezTo>
                            <a:cubicBezTo>
                              <a:pt x="682599" y="212027"/>
                              <a:pt x="608465" y="220595"/>
                              <a:pt x="403250" y="138151"/>
                            </a:cubicBezTo>
                            <a:cubicBezTo>
                              <a:pt x="198035" y="55707"/>
                              <a:pt x="155927" y="30942"/>
                              <a:pt x="0" y="0"/>
                            </a:cubicBezTo>
                            <a:cubicBezTo>
                              <a:pt x="-8288" y="277663"/>
                              <a:pt x="7985" y="357921"/>
                              <a:pt x="0" y="637337"/>
                            </a:cubicBezTo>
                            <a:cubicBezTo>
                              <a:pt x="-7985" y="916753"/>
                              <a:pt x="-13234" y="1054854"/>
                              <a:pt x="0" y="1249680"/>
                            </a:cubicBezTo>
                            <a:cubicBezTo>
                              <a:pt x="125248" y="1251711"/>
                              <a:pt x="230430" y="1283670"/>
                              <a:pt x="419710" y="1288542"/>
                            </a:cubicBezTo>
                            <a:cubicBezTo>
                              <a:pt x="608990" y="1293415"/>
                              <a:pt x="632263" y="1318127"/>
                              <a:pt x="822960" y="1325880"/>
                            </a:cubicBezTo>
                            <a:close/>
                          </a:path>
                          <a:path w="822960" h="1325880" stroke="0" extrusionOk="0">
                            <a:moveTo>
                              <a:pt x="822960" y="1325880"/>
                            </a:moveTo>
                            <a:cubicBezTo>
                              <a:pt x="826588" y="1108574"/>
                              <a:pt x="813320" y="976056"/>
                              <a:pt x="822960" y="783031"/>
                            </a:cubicBezTo>
                            <a:cubicBezTo>
                              <a:pt x="832600" y="590006"/>
                              <a:pt x="807871" y="433064"/>
                              <a:pt x="822960" y="281940"/>
                            </a:cubicBezTo>
                            <a:cubicBezTo>
                              <a:pt x="645007" y="229192"/>
                              <a:pt x="552398" y="185030"/>
                              <a:pt x="427939" y="146609"/>
                            </a:cubicBezTo>
                            <a:cubicBezTo>
                              <a:pt x="303480" y="108188"/>
                              <a:pt x="108533" y="39761"/>
                              <a:pt x="0" y="0"/>
                            </a:cubicBezTo>
                            <a:cubicBezTo>
                              <a:pt x="4368" y="181570"/>
                              <a:pt x="-8394" y="438730"/>
                              <a:pt x="0" y="624840"/>
                            </a:cubicBezTo>
                            <a:cubicBezTo>
                              <a:pt x="8394" y="810950"/>
                              <a:pt x="-22029" y="1055921"/>
                              <a:pt x="0" y="1249680"/>
                            </a:cubicBezTo>
                            <a:cubicBezTo>
                              <a:pt x="87158" y="1264761"/>
                              <a:pt x="293843" y="1284533"/>
                              <a:pt x="419710" y="1288542"/>
                            </a:cubicBezTo>
                            <a:cubicBezTo>
                              <a:pt x="545577" y="1292551"/>
                              <a:pt x="738089" y="1316099"/>
                              <a:pt x="822960" y="132588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7" name="Freeform: Shape 216">
                <a:extLst>
                  <a:ext uri="{FF2B5EF4-FFF2-40B4-BE49-F238E27FC236}">
                    <a16:creationId xmlns:a16="http://schemas.microsoft.com/office/drawing/2014/main" id="{04E1ECB8-D669-EA5B-816A-CA8020B79667}"/>
                  </a:ext>
                </a:extLst>
              </p:cNvPr>
              <p:cNvSpPr/>
              <p:nvPr/>
            </p:nvSpPr>
            <p:spPr>
              <a:xfrm>
                <a:off x="5241131" y="2247900"/>
                <a:ext cx="1554957" cy="147638"/>
              </a:xfrm>
              <a:custGeom>
                <a:avLst/>
                <a:gdLst>
                  <a:gd name="connsiteX0" fmla="*/ 0 w 1554957"/>
                  <a:gd name="connsiteY0" fmla="*/ 78581 h 147638"/>
                  <a:gd name="connsiteX1" fmla="*/ 733425 w 1554957"/>
                  <a:gd name="connsiteY1" fmla="*/ 147638 h 147638"/>
                  <a:gd name="connsiteX2" fmla="*/ 1554957 w 1554957"/>
                  <a:gd name="connsiteY2" fmla="*/ 78581 h 147638"/>
                  <a:gd name="connsiteX3" fmla="*/ 735807 w 1554957"/>
                  <a:gd name="connsiteY3" fmla="*/ 0 h 147638"/>
                  <a:gd name="connsiteX4" fmla="*/ 0 w 1554957"/>
                  <a:gd name="connsiteY4" fmla="*/ 78581 h 1476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957" h="147638">
                    <a:moveTo>
                      <a:pt x="0" y="78581"/>
                    </a:moveTo>
                    <a:lnTo>
                      <a:pt x="733425" y="147638"/>
                    </a:lnTo>
                    <a:lnTo>
                      <a:pt x="1554957" y="78581"/>
                    </a:lnTo>
                    <a:lnTo>
                      <a:pt x="735807" y="0"/>
                    </a:lnTo>
                    <a:lnTo>
                      <a:pt x="0" y="78581"/>
                    </a:lnTo>
                    <a:close/>
                  </a:path>
                </a:pathLst>
              </a:custGeom>
              <a:gradFill>
                <a:gsLst>
                  <a:gs pos="54000">
                    <a:srgbClr val="601912"/>
                  </a:gs>
                  <a:gs pos="45000">
                    <a:srgbClr val="51160F"/>
                  </a:gs>
                  <a:gs pos="0">
                    <a:srgbClr val="42120B"/>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54957"/>
                          <a:gd name="connsiteY0" fmla="*/ 78581 h 147638"/>
                          <a:gd name="connsiteX1" fmla="*/ 359378 w 1554957"/>
                          <a:gd name="connsiteY1" fmla="*/ 112419 h 147638"/>
                          <a:gd name="connsiteX2" fmla="*/ 733425 w 1554957"/>
                          <a:gd name="connsiteY2" fmla="*/ 147638 h 147638"/>
                          <a:gd name="connsiteX3" fmla="*/ 1144191 w 1554957"/>
                          <a:gd name="connsiteY3" fmla="*/ 113110 h 147638"/>
                          <a:gd name="connsiteX4" fmla="*/ 1554957 w 1554957"/>
                          <a:gd name="connsiteY4" fmla="*/ 78581 h 147638"/>
                          <a:gd name="connsiteX5" fmla="*/ 1145382 w 1554957"/>
                          <a:gd name="connsiteY5" fmla="*/ 39291 h 147638"/>
                          <a:gd name="connsiteX6" fmla="*/ 735807 w 1554957"/>
                          <a:gd name="connsiteY6" fmla="*/ 0 h 147638"/>
                          <a:gd name="connsiteX7" fmla="*/ 367904 w 1554957"/>
                          <a:gd name="connsiteY7" fmla="*/ 39291 h 147638"/>
                          <a:gd name="connsiteX8" fmla="*/ 0 w 1554957"/>
                          <a:gd name="connsiteY8" fmla="*/ 78581 h 14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957" h="147638" fill="none" extrusionOk="0">
                            <a:moveTo>
                              <a:pt x="0" y="78581"/>
                            </a:moveTo>
                            <a:cubicBezTo>
                              <a:pt x="90311" y="86649"/>
                              <a:pt x="212122" y="92709"/>
                              <a:pt x="359378" y="112419"/>
                            </a:cubicBezTo>
                            <a:cubicBezTo>
                              <a:pt x="506634" y="132129"/>
                              <a:pt x="600292" y="116383"/>
                              <a:pt x="733425" y="147638"/>
                            </a:cubicBezTo>
                            <a:cubicBezTo>
                              <a:pt x="833625" y="135151"/>
                              <a:pt x="996073" y="109482"/>
                              <a:pt x="1144191" y="113110"/>
                            </a:cubicBezTo>
                            <a:cubicBezTo>
                              <a:pt x="1292309" y="116737"/>
                              <a:pt x="1405423" y="83902"/>
                              <a:pt x="1554957" y="78581"/>
                            </a:cubicBezTo>
                            <a:cubicBezTo>
                              <a:pt x="1359850" y="77485"/>
                              <a:pt x="1273937" y="51053"/>
                              <a:pt x="1145382" y="39291"/>
                            </a:cubicBezTo>
                            <a:cubicBezTo>
                              <a:pt x="1016827" y="27529"/>
                              <a:pt x="928753" y="10390"/>
                              <a:pt x="735807" y="0"/>
                            </a:cubicBezTo>
                            <a:cubicBezTo>
                              <a:pt x="644235" y="34"/>
                              <a:pt x="465074" y="35591"/>
                              <a:pt x="367904" y="39291"/>
                            </a:cubicBezTo>
                            <a:cubicBezTo>
                              <a:pt x="270734" y="42990"/>
                              <a:pt x="151006" y="65873"/>
                              <a:pt x="0" y="78581"/>
                            </a:cubicBezTo>
                            <a:close/>
                          </a:path>
                          <a:path w="1554957" h="147638" stroke="0" extrusionOk="0">
                            <a:moveTo>
                              <a:pt x="0" y="78581"/>
                            </a:moveTo>
                            <a:cubicBezTo>
                              <a:pt x="101256" y="82204"/>
                              <a:pt x="274022" y="96989"/>
                              <a:pt x="366713" y="113110"/>
                            </a:cubicBezTo>
                            <a:cubicBezTo>
                              <a:pt x="459405" y="129231"/>
                              <a:pt x="557391" y="113919"/>
                              <a:pt x="733425" y="147638"/>
                            </a:cubicBezTo>
                            <a:cubicBezTo>
                              <a:pt x="890433" y="150321"/>
                              <a:pt x="1066018" y="120326"/>
                              <a:pt x="1160622" y="111728"/>
                            </a:cubicBezTo>
                            <a:cubicBezTo>
                              <a:pt x="1255226" y="103130"/>
                              <a:pt x="1366012" y="76132"/>
                              <a:pt x="1554957" y="78581"/>
                            </a:cubicBezTo>
                            <a:cubicBezTo>
                              <a:pt x="1458600" y="52349"/>
                              <a:pt x="1327908" y="43777"/>
                              <a:pt x="1145382" y="39291"/>
                            </a:cubicBezTo>
                            <a:cubicBezTo>
                              <a:pt x="962856" y="34805"/>
                              <a:pt x="909292" y="-3155"/>
                              <a:pt x="735807" y="0"/>
                            </a:cubicBezTo>
                            <a:cubicBezTo>
                              <a:pt x="614980" y="-2363"/>
                              <a:pt x="551248" y="12918"/>
                              <a:pt x="375262" y="38505"/>
                            </a:cubicBezTo>
                            <a:cubicBezTo>
                              <a:pt x="199276" y="64092"/>
                              <a:pt x="83861" y="51388"/>
                              <a:pt x="0" y="78581"/>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nvGrpSpPr>
            <p:cNvPr id="192" name="Group 191">
              <a:extLst>
                <a:ext uri="{FF2B5EF4-FFF2-40B4-BE49-F238E27FC236}">
                  <a16:creationId xmlns:a16="http://schemas.microsoft.com/office/drawing/2014/main" id="{CEB0BE0D-CDC0-4D04-9335-65387E26D25E}"/>
                </a:ext>
              </a:extLst>
            </p:cNvPr>
            <p:cNvGrpSpPr/>
            <p:nvPr/>
          </p:nvGrpSpPr>
          <p:grpSpPr>
            <a:xfrm>
              <a:off x="3325659" y="3819524"/>
              <a:ext cx="1796261" cy="500506"/>
              <a:chOff x="5250656" y="3814763"/>
              <a:chExt cx="1538288" cy="428625"/>
            </a:xfrm>
            <a:solidFill>
              <a:schemeClr val="accent1"/>
            </a:solidFill>
          </p:grpSpPr>
          <p:sp>
            <p:nvSpPr>
              <p:cNvPr id="212" name="Freeform: Shape 211">
                <a:extLst>
                  <a:ext uri="{FF2B5EF4-FFF2-40B4-BE49-F238E27FC236}">
                    <a16:creationId xmlns:a16="http://schemas.microsoft.com/office/drawing/2014/main" id="{BA72096E-88F0-6FE4-0CD2-F754B48A9D45}"/>
                  </a:ext>
                </a:extLst>
              </p:cNvPr>
              <p:cNvSpPr/>
              <p:nvPr/>
            </p:nvSpPr>
            <p:spPr>
              <a:xfrm>
                <a:off x="5969794" y="3943350"/>
                <a:ext cx="819150" cy="300038"/>
              </a:xfrm>
              <a:custGeom>
                <a:avLst/>
                <a:gdLst>
                  <a:gd name="connsiteX0" fmla="*/ 0 w 819150"/>
                  <a:gd name="connsiteY0" fmla="*/ 178594 h 300038"/>
                  <a:gd name="connsiteX1" fmla="*/ 0 w 819150"/>
                  <a:gd name="connsiteY1" fmla="*/ 300038 h 300038"/>
                  <a:gd name="connsiteX2" fmla="*/ 819150 w 819150"/>
                  <a:gd name="connsiteY2" fmla="*/ 109538 h 300038"/>
                  <a:gd name="connsiteX3" fmla="*/ 819150 w 819150"/>
                  <a:gd name="connsiteY3" fmla="*/ 0 h 300038"/>
                  <a:gd name="connsiteX4" fmla="*/ 0 w 819150"/>
                  <a:gd name="connsiteY4" fmla="*/ 178594 h 300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00038">
                    <a:moveTo>
                      <a:pt x="0" y="178594"/>
                    </a:moveTo>
                    <a:lnTo>
                      <a:pt x="0" y="300038"/>
                    </a:lnTo>
                    <a:lnTo>
                      <a:pt x="819150" y="109538"/>
                    </a:lnTo>
                    <a:lnTo>
                      <a:pt x="819150" y="0"/>
                    </a:lnTo>
                    <a:lnTo>
                      <a:pt x="0" y="178594"/>
                    </a:lnTo>
                    <a:close/>
                  </a:path>
                </a:pathLst>
              </a:custGeom>
              <a:gradFill>
                <a:gsLst>
                  <a:gs pos="0">
                    <a:srgbClr val="FECDA6"/>
                  </a:gs>
                  <a:gs pos="100000">
                    <a:srgbClr val="FFC8A5"/>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78594 h 300038"/>
                          <a:gd name="connsiteX1" fmla="*/ 0 w 819150"/>
                          <a:gd name="connsiteY1" fmla="*/ 300038 h 300038"/>
                          <a:gd name="connsiteX2" fmla="*/ 417767 w 819150"/>
                          <a:gd name="connsiteY2" fmla="*/ 202883 h 300038"/>
                          <a:gd name="connsiteX3" fmla="*/ 819150 w 819150"/>
                          <a:gd name="connsiteY3" fmla="*/ 109538 h 300038"/>
                          <a:gd name="connsiteX4" fmla="*/ 819150 w 819150"/>
                          <a:gd name="connsiteY4" fmla="*/ 0 h 300038"/>
                          <a:gd name="connsiteX5" fmla="*/ 425958 w 819150"/>
                          <a:gd name="connsiteY5" fmla="*/ 85725 h 300038"/>
                          <a:gd name="connsiteX6" fmla="*/ 0 w 819150"/>
                          <a:gd name="connsiteY6" fmla="*/ 178594 h 300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00038" fill="none" extrusionOk="0">
                            <a:moveTo>
                              <a:pt x="0" y="178594"/>
                            </a:moveTo>
                            <a:cubicBezTo>
                              <a:pt x="-4507" y="209623"/>
                              <a:pt x="-4786" y="253960"/>
                              <a:pt x="0" y="300038"/>
                            </a:cubicBezTo>
                            <a:cubicBezTo>
                              <a:pt x="194697" y="258646"/>
                              <a:pt x="272526" y="241180"/>
                              <a:pt x="417767" y="202883"/>
                            </a:cubicBezTo>
                            <a:cubicBezTo>
                              <a:pt x="563008" y="164586"/>
                              <a:pt x="629140" y="169353"/>
                              <a:pt x="819150" y="109538"/>
                            </a:cubicBezTo>
                            <a:cubicBezTo>
                              <a:pt x="822170" y="76217"/>
                              <a:pt x="819776" y="50980"/>
                              <a:pt x="819150" y="0"/>
                            </a:cubicBezTo>
                            <a:cubicBezTo>
                              <a:pt x="677323" y="21265"/>
                              <a:pt x="594041" y="44186"/>
                              <a:pt x="425958" y="85725"/>
                            </a:cubicBezTo>
                            <a:cubicBezTo>
                              <a:pt x="257875" y="127264"/>
                              <a:pt x="178844" y="135099"/>
                              <a:pt x="0" y="178594"/>
                            </a:cubicBezTo>
                            <a:close/>
                          </a:path>
                          <a:path w="819150" h="300038" stroke="0" extrusionOk="0">
                            <a:moveTo>
                              <a:pt x="0" y="178594"/>
                            </a:moveTo>
                            <a:cubicBezTo>
                              <a:pt x="404" y="233227"/>
                              <a:pt x="3205" y="246366"/>
                              <a:pt x="0" y="300038"/>
                            </a:cubicBezTo>
                            <a:cubicBezTo>
                              <a:pt x="83003" y="274788"/>
                              <a:pt x="311169" y="207823"/>
                              <a:pt x="409575" y="204788"/>
                            </a:cubicBezTo>
                            <a:cubicBezTo>
                              <a:pt x="507981" y="201753"/>
                              <a:pt x="644574" y="138642"/>
                              <a:pt x="819150" y="109538"/>
                            </a:cubicBezTo>
                            <a:cubicBezTo>
                              <a:pt x="818208" y="85212"/>
                              <a:pt x="814448" y="49433"/>
                              <a:pt x="819150" y="0"/>
                            </a:cubicBezTo>
                            <a:cubicBezTo>
                              <a:pt x="725843" y="30434"/>
                              <a:pt x="533000" y="58336"/>
                              <a:pt x="434150" y="83939"/>
                            </a:cubicBezTo>
                            <a:cubicBezTo>
                              <a:pt x="335300" y="109542"/>
                              <a:pt x="119703" y="161202"/>
                              <a:pt x="0" y="17859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3" name="Freeform: Shape 212">
                <a:extLst>
                  <a:ext uri="{FF2B5EF4-FFF2-40B4-BE49-F238E27FC236}">
                    <a16:creationId xmlns:a16="http://schemas.microsoft.com/office/drawing/2014/main" id="{51CEBF30-B05F-228C-76C4-B5224BC3941D}"/>
                  </a:ext>
                </a:extLst>
              </p:cNvPr>
              <p:cNvSpPr/>
              <p:nvPr/>
            </p:nvSpPr>
            <p:spPr>
              <a:xfrm>
                <a:off x="5250656" y="3936206"/>
                <a:ext cx="721519" cy="307182"/>
              </a:xfrm>
              <a:custGeom>
                <a:avLst/>
                <a:gdLst>
                  <a:gd name="connsiteX0" fmla="*/ 0 w 721519"/>
                  <a:gd name="connsiteY0" fmla="*/ 0 h 307182"/>
                  <a:gd name="connsiteX1" fmla="*/ 721519 w 721519"/>
                  <a:gd name="connsiteY1" fmla="*/ 188119 h 307182"/>
                  <a:gd name="connsiteX2" fmla="*/ 721519 w 721519"/>
                  <a:gd name="connsiteY2" fmla="*/ 307182 h 307182"/>
                  <a:gd name="connsiteX3" fmla="*/ 2382 w 721519"/>
                  <a:gd name="connsiteY3" fmla="*/ 114300 h 307182"/>
                  <a:gd name="connsiteX4" fmla="*/ 0 w 721519"/>
                  <a:gd name="connsiteY4" fmla="*/ 0 h 307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519" h="307182">
                    <a:moveTo>
                      <a:pt x="0" y="0"/>
                    </a:moveTo>
                    <a:lnTo>
                      <a:pt x="721519" y="188119"/>
                    </a:lnTo>
                    <a:lnTo>
                      <a:pt x="721519" y="307182"/>
                    </a:lnTo>
                    <a:lnTo>
                      <a:pt x="2382" y="114300"/>
                    </a:lnTo>
                    <a:lnTo>
                      <a:pt x="0" y="0"/>
                    </a:lnTo>
                    <a:close/>
                  </a:path>
                </a:pathLst>
              </a:custGeom>
              <a:gradFill>
                <a:gsLst>
                  <a:gs pos="0">
                    <a:srgbClr val="EF6D34"/>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1519"/>
                          <a:gd name="connsiteY0" fmla="*/ 0 h 307182"/>
                          <a:gd name="connsiteX1" fmla="*/ 360760 w 721519"/>
                          <a:gd name="connsiteY1" fmla="*/ 94060 h 307182"/>
                          <a:gd name="connsiteX2" fmla="*/ 721519 w 721519"/>
                          <a:gd name="connsiteY2" fmla="*/ 188119 h 307182"/>
                          <a:gd name="connsiteX3" fmla="*/ 721519 w 721519"/>
                          <a:gd name="connsiteY3" fmla="*/ 307182 h 307182"/>
                          <a:gd name="connsiteX4" fmla="*/ 354759 w 721519"/>
                          <a:gd name="connsiteY4" fmla="*/ 208812 h 307182"/>
                          <a:gd name="connsiteX5" fmla="*/ 2382 w 721519"/>
                          <a:gd name="connsiteY5" fmla="*/ 114300 h 307182"/>
                          <a:gd name="connsiteX6" fmla="*/ 0 w 721519"/>
                          <a:gd name="connsiteY6" fmla="*/ 0 h 30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1519" h="307182" fill="none" extrusionOk="0">
                            <a:moveTo>
                              <a:pt x="0" y="0"/>
                            </a:moveTo>
                            <a:cubicBezTo>
                              <a:pt x="162817" y="23577"/>
                              <a:pt x="189261" y="43461"/>
                              <a:pt x="360760" y="94060"/>
                            </a:cubicBezTo>
                            <a:cubicBezTo>
                              <a:pt x="532259" y="144659"/>
                              <a:pt x="621681" y="159377"/>
                              <a:pt x="721519" y="188119"/>
                            </a:cubicBezTo>
                            <a:cubicBezTo>
                              <a:pt x="725771" y="214905"/>
                              <a:pt x="727260" y="265676"/>
                              <a:pt x="721519" y="307182"/>
                            </a:cubicBezTo>
                            <a:cubicBezTo>
                              <a:pt x="544435" y="258070"/>
                              <a:pt x="441349" y="213114"/>
                              <a:pt x="354759" y="208812"/>
                            </a:cubicBezTo>
                            <a:cubicBezTo>
                              <a:pt x="268169" y="204510"/>
                              <a:pt x="165345" y="150754"/>
                              <a:pt x="2382" y="114300"/>
                            </a:cubicBezTo>
                            <a:cubicBezTo>
                              <a:pt x="3442" y="78834"/>
                              <a:pt x="5941" y="40703"/>
                              <a:pt x="0" y="0"/>
                            </a:cubicBezTo>
                            <a:close/>
                          </a:path>
                          <a:path w="721519" h="307182" stroke="0" extrusionOk="0">
                            <a:moveTo>
                              <a:pt x="0" y="0"/>
                            </a:moveTo>
                            <a:cubicBezTo>
                              <a:pt x="99258" y="35136"/>
                              <a:pt x="301858" y="60007"/>
                              <a:pt x="375190" y="97822"/>
                            </a:cubicBezTo>
                            <a:cubicBezTo>
                              <a:pt x="448522" y="135637"/>
                              <a:pt x="590437" y="149417"/>
                              <a:pt x="721519" y="188119"/>
                            </a:cubicBezTo>
                            <a:cubicBezTo>
                              <a:pt x="724154" y="238966"/>
                              <a:pt x="723555" y="271765"/>
                              <a:pt x="721519" y="307182"/>
                            </a:cubicBezTo>
                            <a:cubicBezTo>
                              <a:pt x="545848" y="250300"/>
                              <a:pt x="437607" y="223440"/>
                              <a:pt x="354759" y="208812"/>
                            </a:cubicBezTo>
                            <a:cubicBezTo>
                              <a:pt x="271911" y="194184"/>
                              <a:pt x="109988" y="158210"/>
                              <a:pt x="2382" y="114300"/>
                            </a:cubicBezTo>
                            <a:cubicBezTo>
                              <a:pt x="-1000" y="61402"/>
                              <a:pt x="-1425" y="4994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4" name="Freeform: Shape 213">
                <a:extLst>
                  <a:ext uri="{FF2B5EF4-FFF2-40B4-BE49-F238E27FC236}">
                    <a16:creationId xmlns:a16="http://schemas.microsoft.com/office/drawing/2014/main" id="{D2204E3C-266B-F1DA-E6BA-76F7F167A88A}"/>
                  </a:ext>
                </a:extLst>
              </p:cNvPr>
              <p:cNvSpPr/>
              <p:nvPr/>
            </p:nvSpPr>
            <p:spPr>
              <a:xfrm>
                <a:off x="5264944" y="3814763"/>
                <a:ext cx="1524000" cy="307181"/>
              </a:xfrm>
              <a:custGeom>
                <a:avLst/>
                <a:gdLst>
                  <a:gd name="connsiteX0" fmla="*/ 0 w 1524000"/>
                  <a:gd name="connsiteY0" fmla="*/ 121443 h 307181"/>
                  <a:gd name="connsiteX1" fmla="*/ 754856 w 1524000"/>
                  <a:gd name="connsiteY1" fmla="*/ 0 h 307181"/>
                  <a:gd name="connsiteX2" fmla="*/ 1524000 w 1524000"/>
                  <a:gd name="connsiteY2" fmla="*/ 128587 h 307181"/>
                  <a:gd name="connsiteX3" fmla="*/ 709612 w 1524000"/>
                  <a:gd name="connsiteY3" fmla="*/ 307181 h 307181"/>
                  <a:gd name="connsiteX4" fmla="*/ 0 w 1524000"/>
                  <a:gd name="connsiteY4" fmla="*/ 121443 h 30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307181">
                    <a:moveTo>
                      <a:pt x="0" y="121443"/>
                    </a:moveTo>
                    <a:lnTo>
                      <a:pt x="754856" y="0"/>
                    </a:lnTo>
                    <a:lnTo>
                      <a:pt x="1524000" y="128587"/>
                    </a:lnTo>
                    <a:lnTo>
                      <a:pt x="709612" y="307181"/>
                    </a:lnTo>
                    <a:lnTo>
                      <a:pt x="0" y="121443"/>
                    </a:lnTo>
                    <a:close/>
                  </a:path>
                </a:pathLst>
              </a:custGeom>
              <a:gradFill>
                <a:gsLst>
                  <a:gs pos="0">
                    <a:srgbClr val="EE7543"/>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24000"/>
                          <a:gd name="connsiteY0" fmla="*/ 121443 h 307181"/>
                          <a:gd name="connsiteX1" fmla="*/ 369879 w 1524000"/>
                          <a:gd name="connsiteY1" fmla="*/ 61936 h 307181"/>
                          <a:gd name="connsiteX2" fmla="*/ 754856 w 1524000"/>
                          <a:gd name="connsiteY2" fmla="*/ 0 h 307181"/>
                          <a:gd name="connsiteX3" fmla="*/ 1147119 w 1524000"/>
                          <a:gd name="connsiteY3" fmla="*/ 65579 h 307181"/>
                          <a:gd name="connsiteX4" fmla="*/ 1524000 w 1524000"/>
                          <a:gd name="connsiteY4" fmla="*/ 128587 h 307181"/>
                          <a:gd name="connsiteX5" fmla="*/ 1108662 w 1524000"/>
                          <a:gd name="connsiteY5" fmla="*/ 219670 h 307181"/>
                          <a:gd name="connsiteX6" fmla="*/ 709612 w 1524000"/>
                          <a:gd name="connsiteY6" fmla="*/ 307181 h 307181"/>
                          <a:gd name="connsiteX7" fmla="*/ 347710 w 1524000"/>
                          <a:gd name="connsiteY7" fmla="*/ 212455 h 307181"/>
                          <a:gd name="connsiteX8" fmla="*/ 0 w 1524000"/>
                          <a:gd name="connsiteY8" fmla="*/ 121443 h 30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0" h="307181" fill="none" extrusionOk="0">
                            <a:moveTo>
                              <a:pt x="0" y="121443"/>
                            </a:moveTo>
                            <a:cubicBezTo>
                              <a:pt x="95196" y="110381"/>
                              <a:pt x="244260" y="70676"/>
                              <a:pt x="369879" y="61936"/>
                            </a:cubicBezTo>
                            <a:cubicBezTo>
                              <a:pt x="495498" y="53196"/>
                              <a:pt x="665512" y="15988"/>
                              <a:pt x="754856" y="0"/>
                            </a:cubicBezTo>
                            <a:cubicBezTo>
                              <a:pt x="874011" y="25493"/>
                              <a:pt x="1008479" y="40530"/>
                              <a:pt x="1147119" y="65579"/>
                            </a:cubicBezTo>
                            <a:cubicBezTo>
                              <a:pt x="1285759" y="90628"/>
                              <a:pt x="1413993" y="97896"/>
                              <a:pt x="1524000" y="128587"/>
                            </a:cubicBezTo>
                            <a:cubicBezTo>
                              <a:pt x="1373132" y="159518"/>
                              <a:pt x="1280271" y="201232"/>
                              <a:pt x="1108662" y="219670"/>
                            </a:cubicBezTo>
                            <a:cubicBezTo>
                              <a:pt x="937053" y="238108"/>
                              <a:pt x="823482" y="281573"/>
                              <a:pt x="709612" y="307181"/>
                            </a:cubicBezTo>
                            <a:cubicBezTo>
                              <a:pt x="597992" y="267400"/>
                              <a:pt x="482021" y="266917"/>
                              <a:pt x="347710" y="212455"/>
                            </a:cubicBezTo>
                            <a:cubicBezTo>
                              <a:pt x="213399" y="157992"/>
                              <a:pt x="147353" y="170240"/>
                              <a:pt x="0" y="121443"/>
                            </a:cubicBezTo>
                            <a:close/>
                          </a:path>
                          <a:path w="1524000" h="307181" stroke="0" extrusionOk="0">
                            <a:moveTo>
                              <a:pt x="0" y="121443"/>
                            </a:moveTo>
                            <a:cubicBezTo>
                              <a:pt x="192265" y="103496"/>
                              <a:pt x="303631" y="61708"/>
                              <a:pt x="392525" y="58293"/>
                            </a:cubicBezTo>
                            <a:cubicBezTo>
                              <a:pt x="481419" y="54878"/>
                              <a:pt x="607625" y="36588"/>
                              <a:pt x="754856" y="0"/>
                            </a:cubicBezTo>
                            <a:cubicBezTo>
                              <a:pt x="865160" y="10499"/>
                              <a:pt x="967534" y="26007"/>
                              <a:pt x="1124045" y="61722"/>
                            </a:cubicBezTo>
                            <a:cubicBezTo>
                              <a:pt x="1280556" y="97436"/>
                              <a:pt x="1384451" y="100465"/>
                              <a:pt x="1524000" y="128587"/>
                            </a:cubicBezTo>
                            <a:cubicBezTo>
                              <a:pt x="1373857" y="178562"/>
                              <a:pt x="1234655" y="184065"/>
                              <a:pt x="1116806" y="217884"/>
                            </a:cubicBezTo>
                            <a:cubicBezTo>
                              <a:pt x="998957" y="251703"/>
                              <a:pt x="852809" y="286799"/>
                              <a:pt x="709612" y="307181"/>
                            </a:cubicBezTo>
                            <a:cubicBezTo>
                              <a:pt x="589422" y="271620"/>
                              <a:pt x="443852" y="250646"/>
                              <a:pt x="347710" y="212455"/>
                            </a:cubicBezTo>
                            <a:cubicBezTo>
                              <a:pt x="251568" y="174264"/>
                              <a:pt x="111422" y="141231"/>
                              <a:pt x="0" y="1214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3" name="Group 192">
              <a:extLst>
                <a:ext uri="{FF2B5EF4-FFF2-40B4-BE49-F238E27FC236}">
                  <a16:creationId xmlns:a16="http://schemas.microsoft.com/office/drawing/2014/main" id="{3219C6FB-8DAC-F04A-9C2D-30F996183270}"/>
                </a:ext>
              </a:extLst>
            </p:cNvPr>
            <p:cNvGrpSpPr/>
            <p:nvPr/>
          </p:nvGrpSpPr>
          <p:grpSpPr>
            <a:xfrm>
              <a:off x="3325659" y="3463607"/>
              <a:ext cx="1799042" cy="511628"/>
              <a:chOff x="5250656" y="3509963"/>
              <a:chExt cx="1540669" cy="438150"/>
            </a:xfrm>
            <a:solidFill>
              <a:schemeClr val="accent1"/>
            </a:solidFill>
          </p:grpSpPr>
          <p:sp>
            <p:nvSpPr>
              <p:cNvPr id="209" name="Freeform: Shape 208">
                <a:extLst>
                  <a:ext uri="{FF2B5EF4-FFF2-40B4-BE49-F238E27FC236}">
                    <a16:creationId xmlns:a16="http://schemas.microsoft.com/office/drawing/2014/main" id="{3DFDCAC6-4A7C-8249-ECB2-19477DAA2C53}"/>
                  </a:ext>
                </a:extLst>
              </p:cNvPr>
              <p:cNvSpPr/>
              <p:nvPr/>
            </p:nvSpPr>
            <p:spPr>
              <a:xfrm>
                <a:off x="5972175" y="3593306"/>
                <a:ext cx="819150" cy="352425"/>
              </a:xfrm>
              <a:custGeom>
                <a:avLst/>
                <a:gdLst>
                  <a:gd name="connsiteX0" fmla="*/ 0 w 819150"/>
                  <a:gd name="connsiteY0" fmla="*/ 126207 h 352425"/>
                  <a:gd name="connsiteX1" fmla="*/ 819150 w 819150"/>
                  <a:gd name="connsiteY1" fmla="*/ 0 h 352425"/>
                  <a:gd name="connsiteX2" fmla="*/ 819150 w 819150"/>
                  <a:gd name="connsiteY2" fmla="*/ 195263 h 352425"/>
                  <a:gd name="connsiteX3" fmla="*/ 4763 w 819150"/>
                  <a:gd name="connsiteY3" fmla="*/ 352425 h 352425"/>
                  <a:gd name="connsiteX4" fmla="*/ 0 w 819150"/>
                  <a:gd name="connsiteY4" fmla="*/ 126207 h 352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352425">
                    <a:moveTo>
                      <a:pt x="0" y="126207"/>
                    </a:moveTo>
                    <a:lnTo>
                      <a:pt x="819150" y="0"/>
                    </a:lnTo>
                    <a:lnTo>
                      <a:pt x="819150" y="195263"/>
                    </a:lnTo>
                    <a:lnTo>
                      <a:pt x="4763" y="352425"/>
                    </a:lnTo>
                    <a:lnTo>
                      <a:pt x="0" y="126207"/>
                    </a:lnTo>
                    <a:close/>
                  </a:path>
                </a:pathLst>
              </a:custGeom>
              <a:gradFill>
                <a:gsLst>
                  <a:gs pos="100000">
                    <a:srgbClr val="F3A06D"/>
                  </a:gs>
                  <a:gs pos="0">
                    <a:srgbClr val="F79D6E"/>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126207 h 352425"/>
                          <a:gd name="connsiteX1" fmla="*/ 409575 w 819150"/>
                          <a:gd name="connsiteY1" fmla="*/ 63104 h 352425"/>
                          <a:gd name="connsiteX2" fmla="*/ 819150 w 819150"/>
                          <a:gd name="connsiteY2" fmla="*/ 0 h 352425"/>
                          <a:gd name="connsiteX3" fmla="*/ 819150 w 819150"/>
                          <a:gd name="connsiteY3" fmla="*/ 195263 h 352425"/>
                          <a:gd name="connsiteX4" fmla="*/ 403813 w 819150"/>
                          <a:gd name="connsiteY4" fmla="*/ 275416 h 352425"/>
                          <a:gd name="connsiteX5" fmla="*/ 4763 w 819150"/>
                          <a:gd name="connsiteY5" fmla="*/ 352425 h 352425"/>
                          <a:gd name="connsiteX6" fmla="*/ 0 w 819150"/>
                          <a:gd name="connsiteY6" fmla="*/ 126207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150" h="352425" fill="none" extrusionOk="0">
                            <a:moveTo>
                              <a:pt x="0" y="126207"/>
                            </a:moveTo>
                            <a:cubicBezTo>
                              <a:pt x="123076" y="106556"/>
                              <a:pt x="206693" y="75235"/>
                              <a:pt x="409575" y="63104"/>
                            </a:cubicBezTo>
                            <a:cubicBezTo>
                              <a:pt x="612457" y="50973"/>
                              <a:pt x="640329" y="30457"/>
                              <a:pt x="819150" y="0"/>
                            </a:cubicBezTo>
                            <a:cubicBezTo>
                              <a:pt x="823493" y="42320"/>
                              <a:pt x="816077" y="129141"/>
                              <a:pt x="819150" y="195263"/>
                            </a:cubicBezTo>
                            <a:cubicBezTo>
                              <a:pt x="649419" y="248355"/>
                              <a:pt x="529281" y="268149"/>
                              <a:pt x="403813" y="275416"/>
                            </a:cubicBezTo>
                            <a:cubicBezTo>
                              <a:pt x="278345" y="282682"/>
                              <a:pt x="183360" y="332353"/>
                              <a:pt x="4763" y="352425"/>
                            </a:cubicBezTo>
                            <a:cubicBezTo>
                              <a:pt x="7848" y="280157"/>
                              <a:pt x="-6126" y="184997"/>
                              <a:pt x="0" y="126207"/>
                            </a:cubicBezTo>
                            <a:close/>
                          </a:path>
                          <a:path w="819150" h="352425" stroke="0" extrusionOk="0">
                            <a:moveTo>
                              <a:pt x="0" y="126207"/>
                            </a:moveTo>
                            <a:cubicBezTo>
                              <a:pt x="172180" y="97363"/>
                              <a:pt x="290387" y="60630"/>
                              <a:pt x="425958" y="60579"/>
                            </a:cubicBezTo>
                            <a:cubicBezTo>
                              <a:pt x="561529" y="60528"/>
                              <a:pt x="698568" y="3047"/>
                              <a:pt x="819150" y="0"/>
                            </a:cubicBezTo>
                            <a:cubicBezTo>
                              <a:pt x="811296" y="47598"/>
                              <a:pt x="828463" y="112669"/>
                              <a:pt x="819150" y="195263"/>
                            </a:cubicBezTo>
                            <a:cubicBezTo>
                              <a:pt x="705330" y="204341"/>
                              <a:pt x="571195" y="250031"/>
                              <a:pt x="403813" y="275416"/>
                            </a:cubicBezTo>
                            <a:cubicBezTo>
                              <a:pt x="236431" y="300801"/>
                              <a:pt x="166528" y="301889"/>
                              <a:pt x="4763" y="352425"/>
                            </a:cubicBezTo>
                            <a:cubicBezTo>
                              <a:pt x="-1038" y="275122"/>
                              <a:pt x="-4045" y="176330"/>
                              <a:pt x="0" y="126207"/>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0" name="Freeform: Shape 209">
                <a:extLst>
                  <a:ext uri="{FF2B5EF4-FFF2-40B4-BE49-F238E27FC236}">
                    <a16:creationId xmlns:a16="http://schemas.microsoft.com/office/drawing/2014/main" id="{3A5DF8CE-3909-8F4C-C74A-E1963EA27BC0}"/>
                  </a:ext>
                </a:extLst>
              </p:cNvPr>
              <p:cNvSpPr/>
              <p:nvPr/>
            </p:nvSpPr>
            <p:spPr>
              <a:xfrm>
                <a:off x="5250656" y="3588544"/>
                <a:ext cx="728663" cy="359569"/>
              </a:xfrm>
              <a:custGeom>
                <a:avLst/>
                <a:gdLst>
                  <a:gd name="connsiteX0" fmla="*/ 0 w 728663"/>
                  <a:gd name="connsiteY0" fmla="*/ 0 h 359569"/>
                  <a:gd name="connsiteX1" fmla="*/ 0 w 728663"/>
                  <a:gd name="connsiteY1" fmla="*/ 202406 h 359569"/>
                  <a:gd name="connsiteX2" fmla="*/ 728663 w 728663"/>
                  <a:gd name="connsiteY2" fmla="*/ 359569 h 359569"/>
                  <a:gd name="connsiteX3" fmla="*/ 728663 w 728663"/>
                  <a:gd name="connsiteY3" fmla="*/ 128587 h 359569"/>
                  <a:gd name="connsiteX4" fmla="*/ 0 w 728663"/>
                  <a:gd name="connsiteY4" fmla="*/ 0 h 35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663" h="359569">
                    <a:moveTo>
                      <a:pt x="0" y="0"/>
                    </a:moveTo>
                    <a:lnTo>
                      <a:pt x="0" y="202406"/>
                    </a:lnTo>
                    <a:lnTo>
                      <a:pt x="728663" y="359569"/>
                    </a:lnTo>
                    <a:lnTo>
                      <a:pt x="728663" y="128587"/>
                    </a:lnTo>
                    <a:lnTo>
                      <a:pt x="0" y="0"/>
                    </a:lnTo>
                    <a:close/>
                  </a:path>
                </a:pathLst>
              </a:custGeom>
              <a:gradFill>
                <a:gsLst>
                  <a:gs pos="100000">
                    <a:srgbClr val="F06A37"/>
                  </a:gs>
                  <a:gs pos="0">
                    <a:srgbClr val="E6672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8663"/>
                          <a:gd name="connsiteY0" fmla="*/ 0 h 359569"/>
                          <a:gd name="connsiteX1" fmla="*/ 0 w 728663"/>
                          <a:gd name="connsiteY1" fmla="*/ 202406 h 359569"/>
                          <a:gd name="connsiteX2" fmla="*/ 371618 w 728663"/>
                          <a:gd name="connsiteY2" fmla="*/ 282559 h 359569"/>
                          <a:gd name="connsiteX3" fmla="*/ 728663 w 728663"/>
                          <a:gd name="connsiteY3" fmla="*/ 359569 h 359569"/>
                          <a:gd name="connsiteX4" fmla="*/ 728663 w 728663"/>
                          <a:gd name="connsiteY4" fmla="*/ 128587 h 359569"/>
                          <a:gd name="connsiteX5" fmla="*/ 378905 w 728663"/>
                          <a:gd name="connsiteY5" fmla="*/ 66865 h 359569"/>
                          <a:gd name="connsiteX6" fmla="*/ 0 w 728663"/>
                          <a:gd name="connsiteY6" fmla="*/ 0 h 35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8663" h="359569" fill="none" extrusionOk="0">
                            <a:moveTo>
                              <a:pt x="0" y="0"/>
                            </a:moveTo>
                            <a:cubicBezTo>
                              <a:pt x="8740" y="57091"/>
                              <a:pt x="-1352" y="123356"/>
                              <a:pt x="0" y="202406"/>
                            </a:cubicBezTo>
                            <a:cubicBezTo>
                              <a:pt x="137330" y="239950"/>
                              <a:pt x="226681" y="267306"/>
                              <a:pt x="371618" y="282559"/>
                            </a:cubicBezTo>
                            <a:cubicBezTo>
                              <a:pt x="516555" y="297812"/>
                              <a:pt x="603061" y="332024"/>
                              <a:pt x="728663" y="359569"/>
                            </a:cubicBezTo>
                            <a:cubicBezTo>
                              <a:pt x="739310" y="245637"/>
                              <a:pt x="728090" y="183506"/>
                              <a:pt x="728663" y="128587"/>
                            </a:cubicBezTo>
                            <a:cubicBezTo>
                              <a:pt x="608326" y="96502"/>
                              <a:pt x="446267" y="94544"/>
                              <a:pt x="378905" y="66865"/>
                            </a:cubicBezTo>
                            <a:cubicBezTo>
                              <a:pt x="311543" y="39187"/>
                              <a:pt x="80834" y="-1563"/>
                              <a:pt x="0" y="0"/>
                            </a:cubicBezTo>
                            <a:close/>
                          </a:path>
                          <a:path w="728663" h="359569" stroke="0" extrusionOk="0">
                            <a:moveTo>
                              <a:pt x="0" y="0"/>
                            </a:moveTo>
                            <a:cubicBezTo>
                              <a:pt x="-1347" y="59429"/>
                              <a:pt x="-7973" y="157099"/>
                              <a:pt x="0" y="202406"/>
                            </a:cubicBezTo>
                            <a:cubicBezTo>
                              <a:pt x="131079" y="213806"/>
                              <a:pt x="222435" y="266025"/>
                              <a:pt x="364332" y="280988"/>
                            </a:cubicBezTo>
                            <a:cubicBezTo>
                              <a:pt x="506229" y="295951"/>
                              <a:pt x="580982" y="316353"/>
                              <a:pt x="728663" y="359569"/>
                            </a:cubicBezTo>
                            <a:cubicBezTo>
                              <a:pt x="725602" y="248708"/>
                              <a:pt x="735281" y="203431"/>
                              <a:pt x="728663" y="128587"/>
                            </a:cubicBezTo>
                            <a:cubicBezTo>
                              <a:pt x="629888" y="125885"/>
                              <a:pt x="494563" y="69921"/>
                              <a:pt x="386191" y="68151"/>
                            </a:cubicBezTo>
                            <a:cubicBezTo>
                              <a:pt x="277819" y="66381"/>
                              <a:pt x="167328" y="3919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1" name="Freeform: Shape 210">
                <a:extLst>
                  <a:ext uri="{FF2B5EF4-FFF2-40B4-BE49-F238E27FC236}">
                    <a16:creationId xmlns:a16="http://schemas.microsoft.com/office/drawing/2014/main" id="{F281EF15-11FF-51DD-439D-2C64974F114A}"/>
                  </a:ext>
                </a:extLst>
              </p:cNvPr>
              <p:cNvSpPr/>
              <p:nvPr/>
            </p:nvSpPr>
            <p:spPr>
              <a:xfrm>
                <a:off x="5255419" y="3509963"/>
                <a:ext cx="1531144" cy="211931"/>
              </a:xfrm>
              <a:custGeom>
                <a:avLst/>
                <a:gdLst>
                  <a:gd name="connsiteX0" fmla="*/ 0 w 1531144"/>
                  <a:gd name="connsiteY0" fmla="*/ 83343 h 211931"/>
                  <a:gd name="connsiteX1" fmla="*/ 740569 w 1531144"/>
                  <a:gd name="connsiteY1" fmla="*/ 0 h 211931"/>
                  <a:gd name="connsiteX2" fmla="*/ 1531144 w 1531144"/>
                  <a:gd name="connsiteY2" fmla="*/ 85725 h 211931"/>
                  <a:gd name="connsiteX3" fmla="*/ 726281 w 1531144"/>
                  <a:gd name="connsiteY3" fmla="*/ 211931 h 211931"/>
                  <a:gd name="connsiteX4" fmla="*/ 0 w 1531144"/>
                  <a:gd name="connsiteY4" fmla="*/ 83343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144" h="211931">
                    <a:moveTo>
                      <a:pt x="0" y="83343"/>
                    </a:moveTo>
                    <a:lnTo>
                      <a:pt x="740569" y="0"/>
                    </a:lnTo>
                    <a:lnTo>
                      <a:pt x="1531144" y="85725"/>
                    </a:lnTo>
                    <a:lnTo>
                      <a:pt x="726281" y="211931"/>
                    </a:lnTo>
                    <a:lnTo>
                      <a:pt x="0" y="83343"/>
                    </a:lnTo>
                    <a:close/>
                  </a:path>
                </a:pathLst>
              </a:custGeom>
              <a:gradFill>
                <a:gsLst>
                  <a:gs pos="0">
                    <a:srgbClr val="D24928"/>
                  </a:gs>
                  <a:gs pos="100000">
                    <a:srgbClr val="C83928"/>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1531144"/>
                          <a:gd name="connsiteY0" fmla="*/ 83343 h 211931"/>
                          <a:gd name="connsiteX1" fmla="*/ 362879 w 1531144"/>
                          <a:gd name="connsiteY1" fmla="*/ 42505 h 211931"/>
                          <a:gd name="connsiteX2" fmla="*/ 740569 w 1531144"/>
                          <a:gd name="connsiteY2" fmla="*/ 0 h 211931"/>
                          <a:gd name="connsiteX3" fmla="*/ 1143762 w 1531144"/>
                          <a:gd name="connsiteY3" fmla="*/ 43720 h 211931"/>
                          <a:gd name="connsiteX4" fmla="*/ 1531144 w 1531144"/>
                          <a:gd name="connsiteY4" fmla="*/ 85725 h 211931"/>
                          <a:gd name="connsiteX5" fmla="*/ 1120664 w 1531144"/>
                          <a:gd name="connsiteY5" fmla="*/ 150090 h 211931"/>
                          <a:gd name="connsiteX6" fmla="*/ 726281 w 1531144"/>
                          <a:gd name="connsiteY6" fmla="*/ 211931 h 211931"/>
                          <a:gd name="connsiteX7" fmla="*/ 355878 w 1531144"/>
                          <a:gd name="connsiteY7" fmla="*/ 146351 h 211931"/>
                          <a:gd name="connsiteX8" fmla="*/ 0 w 1531144"/>
                          <a:gd name="connsiteY8" fmla="*/ 83343 h 211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1144" h="211931" fill="none" extrusionOk="0">
                            <a:moveTo>
                              <a:pt x="0" y="83343"/>
                            </a:moveTo>
                            <a:cubicBezTo>
                              <a:pt x="163251" y="79002"/>
                              <a:pt x="197791" y="62409"/>
                              <a:pt x="362879" y="42505"/>
                            </a:cubicBezTo>
                            <a:cubicBezTo>
                              <a:pt x="527967" y="22601"/>
                              <a:pt x="637030" y="-210"/>
                              <a:pt x="740569" y="0"/>
                            </a:cubicBezTo>
                            <a:cubicBezTo>
                              <a:pt x="838497" y="8578"/>
                              <a:pt x="1027640" y="46848"/>
                              <a:pt x="1143762" y="43720"/>
                            </a:cubicBezTo>
                            <a:cubicBezTo>
                              <a:pt x="1259884" y="40592"/>
                              <a:pt x="1441233" y="82965"/>
                              <a:pt x="1531144" y="85725"/>
                            </a:cubicBezTo>
                            <a:cubicBezTo>
                              <a:pt x="1439783" y="80721"/>
                              <a:pt x="1203433" y="137703"/>
                              <a:pt x="1120664" y="150090"/>
                            </a:cubicBezTo>
                            <a:cubicBezTo>
                              <a:pt x="1037895" y="162477"/>
                              <a:pt x="877410" y="201980"/>
                              <a:pt x="726281" y="211931"/>
                            </a:cubicBezTo>
                            <a:cubicBezTo>
                              <a:pt x="622642" y="204318"/>
                              <a:pt x="530207" y="185583"/>
                              <a:pt x="355878" y="146351"/>
                            </a:cubicBezTo>
                            <a:cubicBezTo>
                              <a:pt x="181548" y="107119"/>
                              <a:pt x="91544" y="115476"/>
                              <a:pt x="0" y="83343"/>
                            </a:cubicBezTo>
                            <a:close/>
                          </a:path>
                          <a:path w="1531144" h="211931" stroke="0" extrusionOk="0">
                            <a:moveTo>
                              <a:pt x="0" y="83343"/>
                            </a:moveTo>
                            <a:cubicBezTo>
                              <a:pt x="93600" y="86473"/>
                              <a:pt x="302626" y="56589"/>
                              <a:pt x="385096" y="40005"/>
                            </a:cubicBezTo>
                            <a:cubicBezTo>
                              <a:pt x="467566" y="23421"/>
                              <a:pt x="660545" y="13014"/>
                              <a:pt x="740569" y="0"/>
                            </a:cubicBezTo>
                            <a:cubicBezTo>
                              <a:pt x="903311" y="2953"/>
                              <a:pt x="973235" y="7305"/>
                              <a:pt x="1120045" y="41148"/>
                            </a:cubicBezTo>
                            <a:cubicBezTo>
                              <a:pt x="1266855" y="74991"/>
                              <a:pt x="1332730" y="68780"/>
                              <a:pt x="1531144" y="85725"/>
                            </a:cubicBezTo>
                            <a:cubicBezTo>
                              <a:pt x="1341094" y="133755"/>
                              <a:pt x="1271249" y="127250"/>
                              <a:pt x="1128713" y="148828"/>
                            </a:cubicBezTo>
                            <a:cubicBezTo>
                              <a:pt x="986177" y="170406"/>
                              <a:pt x="887219" y="202652"/>
                              <a:pt x="726281" y="211931"/>
                            </a:cubicBezTo>
                            <a:cubicBezTo>
                              <a:pt x="544927" y="189955"/>
                              <a:pt x="449337" y="150918"/>
                              <a:pt x="355878" y="146351"/>
                            </a:cubicBezTo>
                            <a:cubicBezTo>
                              <a:pt x="262419" y="141784"/>
                              <a:pt x="170134" y="98980"/>
                              <a:pt x="0" y="8334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4" name="Group 193">
              <a:extLst>
                <a:ext uri="{FF2B5EF4-FFF2-40B4-BE49-F238E27FC236}">
                  <a16:creationId xmlns:a16="http://schemas.microsoft.com/office/drawing/2014/main" id="{F522F596-5DC7-A5DB-23D7-4D15D2953A97}"/>
                </a:ext>
              </a:extLst>
            </p:cNvPr>
            <p:cNvGrpSpPr/>
            <p:nvPr/>
          </p:nvGrpSpPr>
          <p:grpSpPr>
            <a:xfrm>
              <a:off x="3331221" y="3104911"/>
              <a:ext cx="1801823" cy="400404"/>
              <a:chOff x="5255419" y="3202781"/>
              <a:chExt cx="1543050" cy="342900"/>
            </a:xfrm>
            <a:solidFill>
              <a:schemeClr val="accent1"/>
            </a:solidFill>
          </p:grpSpPr>
          <p:sp>
            <p:nvSpPr>
              <p:cNvPr id="206" name="Freeform: Shape 205">
                <a:extLst>
                  <a:ext uri="{FF2B5EF4-FFF2-40B4-BE49-F238E27FC236}">
                    <a16:creationId xmlns:a16="http://schemas.microsoft.com/office/drawing/2014/main" id="{BF17FFB2-0DBA-6858-6A95-CE6BF71BD2F1}"/>
                  </a:ext>
                </a:extLst>
              </p:cNvPr>
              <p:cNvSpPr/>
              <p:nvPr/>
            </p:nvSpPr>
            <p:spPr>
              <a:xfrm>
                <a:off x="5255419" y="3243263"/>
                <a:ext cx="723900" cy="302418"/>
              </a:xfrm>
              <a:custGeom>
                <a:avLst/>
                <a:gdLst>
                  <a:gd name="connsiteX0" fmla="*/ 0 w 723900"/>
                  <a:gd name="connsiteY0" fmla="*/ 0 h 302418"/>
                  <a:gd name="connsiteX1" fmla="*/ 723900 w 723900"/>
                  <a:gd name="connsiteY1" fmla="*/ 61912 h 302418"/>
                  <a:gd name="connsiteX2" fmla="*/ 723900 w 723900"/>
                  <a:gd name="connsiteY2" fmla="*/ 302418 h 302418"/>
                  <a:gd name="connsiteX3" fmla="*/ 0 w 723900"/>
                  <a:gd name="connsiteY3" fmla="*/ 200025 h 302418"/>
                  <a:gd name="connsiteX4" fmla="*/ 0 w 723900"/>
                  <a:gd name="connsiteY4" fmla="*/ 0 h 302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3900" h="302418">
                    <a:moveTo>
                      <a:pt x="0" y="0"/>
                    </a:moveTo>
                    <a:lnTo>
                      <a:pt x="723900" y="61912"/>
                    </a:lnTo>
                    <a:lnTo>
                      <a:pt x="723900" y="302418"/>
                    </a:lnTo>
                    <a:lnTo>
                      <a:pt x="0" y="200025"/>
                    </a:lnTo>
                    <a:lnTo>
                      <a:pt x="0" y="0"/>
                    </a:lnTo>
                    <a:close/>
                  </a:path>
                </a:pathLst>
              </a:custGeom>
              <a:gradFill>
                <a:gsLst>
                  <a:gs pos="0">
                    <a:srgbClr val="D44F2A"/>
                  </a:gs>
                  <a:gs pos="100000">
                    <a:srgbClr val="CB4E2D"/>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23900"/>
                          <a:gd name="connsiteY0" fmla="*/ 0 h 302418"/>
                          <a:gd name="connsiteX1" fmla="*/ 361950 w 723900"/>
                          <a:gd name="connsiteY1" fmla="*/ 30956 h 302418"/>
                          <a:gd name="connsiteX2" fmla="*/ 723900 w 723900"/>
                          <a:gd name="connsiteY2" fmla="*/ 61912 h 302418"/>
                          <a:gd name="connsiteX3" fmla="*/ 723900 w 723900"/>
                          <a:gd name="connsiteY3" fmla="*/ 302418 h 302418"/>
                          <a:gd name="connsiteX4" fmla="*/ 354711 w 723900"/>
                          <a:gd name="connsiteY4" fmla="*/ 250198 h 302418"/>
                          <a:gd name="connsiteX5" fmla="*/ 0 w 723900"/>
                          <a:gd name="connsiteY5" fmla="*/ 200025 h 302418"/>
                          <a:gd name="connsiteX6" fmla="*/ 0 w 723900"/>
                          <a:gd name="connsiteY6" fmla="*/ 0 h 30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900" h="302418" fill="none" extrusionOk="0">
                            <a:moveTo>
                              <a:pt x="0" y="0"/>
                            </a:moveTo>
                            <a:cubicBezTo>
                              <a:pt x="107929" y="-4609"/>
                              <a:pt x="254484" y="37054"/>
                              <a:pt x="361950" y="30956"/>
                            </a:cubicBezTo>
                            <a:cubicBezTo>
                              <a:pt x="469416" y="24858"/>
                              <a:pt x="607264" y="36726"/>
                              <a:pt x="723900" y="61912"/>
                            </a:cubicBezTo>
                            <a:cubicBezTo>
                              <a:pt x="727759" y="114998"/>
                              <a:pt x="725135" y="233603"/>
                              <a:pt x="723900" y="302418"/>
                            </a:cubicBezTo>
                            <a:cubicBezTo>
                              <a:pt x="550186" y="265524"/>
                              <a:pt x="437990" y="245589"/>
                              <a:pt x="354711" y="250198"/>
                            </a:cubicBezTo>
                            <a:cubicBezTo>
                              <a:pt x="271432" y="254807"/>
                              <a:pt x="108246" y="224678"/>
                              <a:pt x="0" y="200025"/>
                            </a:cubicBezTo>
                            <a:cubicBezTo>
                              <a:pt x="-4883" y="109032"/>
                              <a:pt x="5121" y="95885"/>
                              <a:pt x="0" y="0"/>
                            </a:cubicBezTo>
                            <a:close/>
                          </a:path>
                          <a:path w="723900" h="302418" stroke="0" extrusionOk="0">
                            <a:moveTo>
                              <a:pt x="0" y="0"/>
                            </a:moveTo>
                            <a:cubicBezTo>
                              <a:pt x="179176" y="10825"/>
                              <a:pt x="245051" y="24070"/>
                              <a:pt x="376428" y="32194"/>
                            </a:cubicBezTo>
                            <a:cubicBezTo>
                              <a:pt x="507805" y="40318"/>
                              <a:pt x="630015" y="52900"/>
                              <a:pt x="723900" y="61912"/>
                            </a:cubicBezTo>
                            <a:cubicBezTo>
                              <a:pt x="721395" y="175772"/>
                              <a:pt x="719539" y="192073"/>
                              <a:pt x="723900" y="302418"/>
                            </a:cubicBezTo>
                            <a:cubicBezTo>
                              <a:pt x="643202" y="278029"/>
                              <a:pt x="458824" y="281039"/>
                              <a:pt x="354711" y="250198"/>
                            </a:cubicBezTo>
                            <a:cubicBezTo>
                              <a:pt x="250598" y="219357"/>
                              <a:pt x="113075" y="219490"/>
                              <a:pt x="0" y="200025"/>
                            </a:cubicBezTo>
                            <a:cubicBezTo>
                              <a:pt x="-736" y="121518"/>
                              <a:pt x="3311" y="69415"/>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7" name="Freeform: Shape 206">
                <a:extLst>
                  <a:ext uri="{FF2B5EF4-FFF2-40B4-BE49-F238E27FC236}">
                    <a16:creationId xmlns:a16="http://schemas.microsoft.com/office/drawing/2014/main" id="{0FE61CD4-5974-6B80-00CF-F6C37C41E10A}"/>
                  </a:ext>
                </a:extLst>
              </p:cNvPr>
              <p:cNvSpPr/>
              <p:nvPr/>
            </p:nvSpPr>
            <p:spPr>
              <a:xfrm>
                <a:off x="5981700" y="3248025"/>
                <a:ext cx="816769" cy="295275"/>
              </a:xfrm>
              <a:custGeom>
                <a:avLst/>
                <a:gdLst>
                  <a:gd name="connsiteX0" fmla="*/ 0 w 816769"/>
                  <a:gd name="connsiteY0" fmla="*/ 57150 h 295275"/>
                  <a:gd name="connsiteX1" fmla="*/ 816769 w 816769"/>
                  <a:gd name="connsiteY1" fmla="*/ 0 h 295275"/>
                  <a:gd name="connsiteX2" fmla="*/ 816769 w 816769"/>
                  <a:gd name="connsiteY2" fmla="*/ 202406 h 295275"/>
                  <a:gd name="connsiteX3" fmla="*/ 0 w 816769"/>
                  <a:gd name="connsiteY3" fmla="*/ 295275 h 295275"/>
                  <a:gd name="connsiteX4" fmla="*/ 0 w 816769"/>
                  <a:gd name="connsiteY4" fmla="*/ 57150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769" h="295275">
                    <a:moveTo>
                      <a:pt x="0" y="57150"/>
                    </a:moveTo>
                    <a:lnTo>
                      <a:pt x="816769" y="0"/>
                    </a:lnTo>
                    <a:lnTo>
                      <a:pt x="816769" y="202406"/>
                    </a:lnTo>
                    <a:lnTo>
                      <a:pt x="0" y="295275"/>
                    </a:lnTo>
                    <a:lnTo>
                      <a:pt x="0" y="57150"/>
                    </a:lnTo>
                    <a:close/>
                  </a:path>
                </a:pathLst>
              </a:custGeom>
              <a:gradFill>
                <a:gsLst>
                  <a:gs pos="100000">
                    <a:srgbClr val="F26634"/>
                  </a:gs>
                  <a:gs pos="0">
                    <a:srgbClr val="F87E4C"/>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6769"/>
                          <a:gd name="connsiteY0" fmla="*/ 57150 h 295275"/>
                          <a:gd name="connsiteX1" fmla="*/ 408385 w 816769"/>
                          <a:gd name="connsiteY1" fmla="*/ 28575 h 295275"/>
                          <a:gd name="connsiteX2" fmla="*/ 816769 w 816769"/>
                          <a:gd name="connsiteY2" fmla="*/ 0 h 295275"/>
                          <a:gd name="connsiteX3" fmla="*/ 816769 w 816769"/>
                          <a:gd name="connsiteY3" fmla="*/ 202406 h 295275"/>
                          <a:gd name="connsiteX4" fmla="*/ 400217 w 816769"/>
                          <a:gd name="connsiteY4" fmla="*/ 249769 h 295275"/>
                          <a:gd name="connsiteX5" fmla="*/ 0 w 816769"/>
                          <a:gd name="connsiteY5" fmla="*/ 295275 h 295275"/>
                          <a:gd name="connsiteX6" fmla="*/ 0 w 816769"/>
                          <a:gd name="connsiteY6" fmla="*/ 5715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769" h="295275" fill="none" extrusionOk="0">
                            <a:moveTo>
                              <a:pt x="0" y="57150"/>
                            </a:moveTo>
                            <a:cubicBezTo>
                              <a:pt x="154455" y="38290"/>
                              <a:pt x="322686" y="26654"/>
                              <a:pt x="408385" y="28575"/>
                            </a:cubicBezTo>
                            <a:cubicBezTo>
                              <a:pt x="494084" y="30496"/>
                              <a:pt x="611764" y="-2822"/>
                              <a:pt x="816769" y="0"/>
                            </a:cubicBezTo>
                            <a:cubicBezTo>
                              <a:pt x="818393" y="88717"/>
                              <a:pt x="815185" y="161865"/>
                              <a:pt x="816769" y="202406"/>
                            </a:cubicBezTo>
                            <a:cubicBezTo>
                              <a:pt x="701862" y="200132"/>
                              <a:pt x="550620" y="224746"/>
                              <a:pt x="400217" y="249769"/>
                            </a:cubicBezTo>
                            <a:cubicBezTo>
                              <a:pt x="249814" y="274792"/>
                              <a:pt x="154729" y="276275"/>
                              <a:pt x="0" y="295275"/>
                            </a:cubicBezTo>
                            <a:cubicBezTo>
                              <a:pt x="8452" y="201931"/>
                              <a:pt x="6073" y="119567"/>
                              <a:pt x="0" y="57150"/>
                            </a:cubicBezTo>
                            <a:close/>
                          </a:path>
                          <a:path w="816769" h="295275" stroke="0" extrusionOk="0">
                            <a:moveTo>
                              <a:pt x="0" y="57150"/>
                            </a:moveTo>
                            <a:cubicBezTo>
                              <a:pt x="210956" y="58669"/>
                              <a:pt x="236643" y="41330"/>
                              <a:pt x="424720" y="27432"/>
                            </a:cubicBezTo>
                            <a:cubicBezTo>
                              <a:pt x="612797" y="13534"/>
                              <a:pt x="654863" y="22380"/>
                              <a:pt x="816769" y="0"/>
                            </a:cubicBezTo>
                            <a:cubicBezTo>
                              <a:pt x="822028" y="92494"/>
                              <a:pt x="814350" y="108638"/>
                              <a:pt x="816769" y="202406"/>
                            </a:cubicBezTo>
                            <a:cubicBezTo>
                              <a:pt x="701932" y="195299"/>
                              <a:pt x="564177" y="244664"/>
                              <a:pt x="400217" y="249769"/>
                            </a:cubicBezTo>
                            <a:cubicBezTo>
                              <a:pt x="236257" y="254874"/>
                              <a:pt x="84297" y="278176"/>
                              <a:pt x="0" y="295275"/>
                            </a:cubicBezTo>
                            <a:cubicBezTo>
                              <a:pt x="8789" y="189984"/>
                              <a:pt x="-1451" y="153259"/>
                              <a:pt x="0" y="5715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8" name="Freeform: Shape 207">
                <a:extLst>
                  <a:ext uri="{FF2B5EF4-FFF2-40B4-BE49-F238E27FC236}">
                    <a16:creationId xmlns:a16="http://schemas.microsoft.com/office/drawing/2014/main" id="{D8957883-FF17-3919-F63A-76CBBED5DF71}"/>
                  </a:ext>
                </a:extLst>
              </p:cNvPr>
              <p:cNvSpPr/>
              <p:nvPr/>
            </p:nvSpPr>
            <p:spPr>
              <a:xfrm>
                <a:off x="5255419" y="3202781"/>
                <a:ext cx="1543050" cy="107157"/>
              </a:xfrm>
              <a:custGeom>
                <a:avLst/>
                <a:gdLst>
                  <a:gd name="connsiteX0" fmla="*/ 0 w 1543050"/>
                  <a:gd name="connsiteY0" fmla="*/ 35719 h 107157"/>
                  <a:gd name="connsiteX1" fmla="*/ 723900 w 1543050"/>
                  <a:gd name="connsiteY1" fmla="*/ 0 h 107157"/>
                  <a:gd name="connsiteX2" fmla="*/ 1543050 w 1543050"/>
                  <a:gd name="connsiteY2" fmla="*/ 47625 h 107157"/>
                  <a:gd name="connsiteX3" fmla="*/ 726281 w 1543050"/>
                  <a:gd name="connsiteY3" fmla="*/ 107157 h 107157"/>
                  <a:gd name="connsiteX4" fmla="*/ 0 w 1543050"/>
                  <a:gd name="connsiteY4" fmla="*/ 35719 h 107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050" h="107157">
                    <a:moveTo>
                      <a:pt x="0" y="35719"/>
                    </a:moveTo>
                    <a:lnTo>
                      <a:pt x="723900" y="0"/>
                    </a:lnTo>
                    <a:lnTo>
                      <a:pt x="1543050" y="47625"/>
                    </a:lnTo>
                    <a:lnTo>
                      <a:pt x="726281" y="107157"/>
                    </a:lnTo>
                    <a:lnTo>
                      <a:pt x="0" y="35719"/>
                    </a:lnTo>
                    <a:close/>
                  </a:path>
                </a:pathLst>
              </a:custGeom>
              <a:gradFill>
                <a:gsLst>
                  <a:gs pos="0">
                    <a:srgbClr val="831E11"/>
                  </a:gs>
                  <a:gs pos="100000">
                    <a:srgbClr val="7E1F18"/>
                  </a:gs>
                </a:gsLst>
                <a:lin ang="16200000" scaled="0"/>
              </a:gradFill>
              <a:ln w="19050">
                <a:solidFill>
                  <a:srgbClr val="E6E6E6"/>
                </a:solidFill>
                <a:extLst>
                  <a:ext uri="{C807C97D-BFC1-408E-A445-0C87EB9F89A2}">
                    <ask:lineSketchStyleProps xmlns:ask="http://schemas.microsoft.com/office/drawing/2018/sketchyshapes" sd="3978248048">
                      <a:custGeom>
                        <a:avLst/>
                        <a:gdLst>
                          <a:gd name="connsiteX0" fmla="*/ 0 w 1543050"/>
                          <a:gd name="connsiteY0" fmla="*/ 35719 h 107157"/>
                          <a:gd name="connsiteX1" fmla="*/ 354711 w 1543050"/>
                          <a:gd name="connsiteY1" fmla="*/ 18217 h 107157"/>
                          <a:gd name="connsiteX2" fmla="*/ 723900 w 1543050"/>
                          <a:gd name="connsiteY2" fmla="*/ 0 h 107157"/>
                          <a:gd name="connsiteX3" fmla="*/ 1133475 w 1543050"/>
                          <a:gd name="connsiteY3" fmla="*/ 23813 h 107157"/>
                          <a:gd name="connsiteX4" fmla="*/ 1543050 w 1543050"/>
                          <a:gd name="connsiteY4" fmla="*/ 47625 h 107157"/>
                          <a:gd name="connsiteX5" fmla="*/ 1134666 w 1543050"/>
                          <a:gd name="connsiteY5" fmla="*/ 77391 h 107157"/>
                          <a:gd name="connsiteX6" fmla="*/ 726281 w 1543050"/>
                          <a:gd name="connsiteY6" fmla="*/ 107157 h 107157"/>
                          <a:gd name="connsiteX7" fmla="*/ 363141 w 1543050"/>
                          <a:gd name="connsiteY7" fmla="*/ 71438 h 107157"/>
                          <a:gd name="connsiteX8" fmla="*/ 0 w 1543050"/>
                          <a:gd name="connsiteY8" fmla="*/ 35719 h 10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3050" h="107157" fill="none" extrusionOk="0">
                            <a:moveTo>
                              <a:pt x="0" y="35719"/>
                            </a:moveTo>
                            <a:cubicBezTo>
                              <a:pt x="174176" y="39901"/>
                              <a:pt x="199546" y="21615"/>
                              <a:pt x="354711" y="18217"/>
                            </a:cubicBezTo>
                            <a:cubicBezTo>
                              <a:pt x="509876" y="14819"/>
                              <a:pt x="623999" y="20594"/>
                              <a:pt x="723900" y="0"/>
                            </a:cubicBezTo>
                            <a:cubicBezTo>
                              <a:pt x="898195" y="-8871"/>
                              <a:pt x="999888" y="27156"/>
                              <a:pt x="1133475" y="23813"/>
                            </a:cubicBezTo>
                            <a:cubicBezTo>
                              <a:pt x="1267062" y="20470"/>
                              <a:pt x="1355858" y="55374"/>
                              <a:pt x="1543050" y="47625"/>
                            </a:cubicBezTo>
                            <a:cubicBezTo>
                              <a:pt x="1411929" y="41409"/>
                              <a:pt x="1303017" y="62587"/>
                              <a:pt x="1134666" y="77391"/>
                            </a:cubicBezTo>
                            <a:cubicBezTo>
                              <a:pt x="966315" y="92195"/>
                              <a:pt x="899903" y="95038"/>
                              <a:pt x="726281" y="107157"/>
                            </a:cubicBezTo>
                            <a:cubicBezTo>
                              <a:pt x="636007" y="92324"/>
                              <a:pt x="531080" y="80737"/>
                              <a:pt x="363141" y="71438"/>
                            </a:cubicBezTo>
                            <a:cubicBezTo>
                              <a:pt x="195202" y="62139"/>
                              <a:pt x="149436" y="54607"/>
                              <a:pt x="0" y="35719"/>
                            </a:cubicBezTo>
                            <a:close/>
                          </a:path>
                          <a:path w="1543050" h="107157" stroke="0" extrusionOk="0">
                            <a:moveTo>
                              <a:pt x="0" y="35719"/>
                            </a:moveTo>
                            <a:cubicBezTo>
                              <a:pt x="147274" y="37947"/>
                              <a:pt x="188817" y="8462"/>
                              <a:pt x="361950" y="17860"/>
                            </a:cubicBezTo>
                            <a:cubicBezTo>
                              <a:pt x="535083" y="27257"/>
                              <a:pt x="558932" y="-8921"/>
                              <a:pt x="723900" y="0"/>
                            </a:cubicBezTo>
                            <a:cubicBezTo>
                              <a:pt x="840148" y="16280"/>
                              <a:pt x="976758" y="-1011"/>
                              <a:pt x="1149858" y="24765"/>
                            </a:cubicBezTo>
                            <a:cubicBezTo>
                              <a:pt x="1322958" y="50541"/>
                              <a:pt x="1364674" y="40129"/>
                              <a:pt x="1543050" y="47625"/>
                            </a:cubicBezTo>
                            <a:cubicBezTo>
                              <a:pt x="1346748" y="56873"/>
                              <a:pt x="1238708" y="88666"/>
                              <a:pt x="1134666" y="77391"/>
                            </a:cubicBezTo>
                            <a:cubicBezTo>
                              <a:pt x="1030624" y="66116"/>
                              <a:pt x="851586" y="117956"/>
                              <a:pt x="726281" y="107157"/>
                            </a:cubicBezTo>
                            <a:cubicBezTo>
                              <a:pt x="580305" y="82885"/>
                              <a:pt x="464738" y="67565"/>
                              <a:pt x="370403" y="72152"/>
                            </a:cubicBezTo>
                            <a:cubicBezTo>
                              <a:pt x="276068" y="76739"/>
                              <a:pt x="124204" y="43783"/>
                              <a:pt x="0" y="357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5" name="Group 194">
              <a:extLst>
                <a:ext uri="{FF2B5EF4-FFF2-40B4-BE49-F238E27FC236}">
                  <a16:creationId xmlns:a16="http://schemas.microsoft.com/office/drawing/2014/main" id="{1CC070D5-066E-70C3-287B-89BAF3288184}"/>
                </a:ext>
              </a:extLst>
            </p:cNvPr>
            <p:cNvGrpSpPr/>
            <p:nvPr/>
          </p:nvGrpSpPr>
          <p:grpSpPr>
            <a:xfrm>
              <a:off x="3314537" y="2103900"/>
              <a:ext cx="1818507" cy="995452"/>
              <a:chOff x="5241131" y="2345531"/>
              <a:chExt cx="1557338" cy="852488"/>
            </a:xfrm>
            <a:solidFill>
              <a:schemeClr val="accent1"/>
            </a:solidFill>
          </p:grpSpPr>
          <p:sp>
            <p:nvSpPr>
              <p:cNvPr id="204" name="Freeform: Shape 203">
                <a:extLst>
                  <a:ext uri="{FF2B5EF4-FFF2-40B4-BE49-F238E27FC236}">
                    <a16:creationId xmlns:a16="http://schemas.microsoft.com/office/drawing/2014/main" id="{629FDBB1-C1C3-7EAD-CCAD-2EE4DE8E0B1E}"/>
                  </a:ext>
                </a:extLst>
              </p:cNvPr>
              <p:cNvSpPr/>
              <p:nvPr/>
            </p:nvSpPr>
            <p:spPr>
              <a:xfrm>
                <a:off x="5241131" y="2345531"/>
                <a:ext cx="735807" cy="852488"/>
              </a:xfrm>
              <a:custGeom>
                <a:avLst/>
                <a:gdLst>
                  <a:gd name="connsiteX0" fmla="*/ 0 w 735807"/>
                  <a:gd name="connsiteY0" fmla="*/ 83344 h 852488"/>
                  <a:gd name="connsiteX1" fmla="*/ 735807 w 735807"/>
                  <a:gd name="connsiteY1" fmla="*/ 0 h 852488"/>
                  <a:gd name="connsiteX2" fmla="*/ 735807 w 735807"/>
                  <a:gd name="connsiteY2" fmla="*/ 852488 h 852488"/>
                  <a:gd name="connsiteX3" fmla="*/ 7144 w 735807"/>
                  <a:gd name="connsiteY3" fmla="*/ 807244 h 852488"/>
                  <a:gd name="connsiteX4" fmla="*/ 0 w 735807"/>
                  <a:gd name="connsiteY4" fmla="*/ 83344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807" h="852488">
                    <a:moveTo>
                      <a:pt x="0" y="83344"/>
                    </a:moveTo>
                    <a:lnTo>
                      <a:pt x="735807" y="0"/>
                    </a:lnTo>
                    <a:lnTo>
                      <a:pt x="735807" y="852488"/>
                    </a:lnTo>
                    <a:lnTo>
                      <a:pt x="7144" y="807244"/>
                    </a:lnTo>
                    <a:cubicBezTo>
                      <a:pt x="4763" y="565944"/>
                      <a:pt x="2381" y="324644"/>
                      <a:pt x="0" y="83344"/>
                    </a:cubicBezTo>
                    <a:close/>
                  </a:path>
                </a:pathLst>
              </a:custGeom>
              <a:gradFill>
                <a:gsLst>
                  <a:gs pos="0">
                    <a:srgbClr val="D24928"/>
                  </a:gs>
                  <a:gs pos="29000">
                    <a:srgbClr val="BD3D26"/>
                  </a:gs>
                  <a:gs pos="100000">
                    <a:srgbClr val="A73024"/>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735807"/>
                          <a:gd name="connsiteY0" fmla="*/ 83344 h 852488"/>
                          <a:gd name="connsiteX1" fmla="*/ 360545 w 735807"/>
                          <a:gd name="connsiteY1" fmla="*/ 42505 h 852488"/>
                          <a:gd name="connsiteX2" fmla="*/ 735807 w 735807"/>
                          <a:gd name="connsiteY2" fmla="*/ 0 h 852488"/>
                          <a:gd name="connsiteX3" fmla="*/ 735807 w 735807"/>
                          <a:gd name="connsiteY3" fmla="*/ 417719 h 852488"/>
                          <a:gd name="connsiteX4" fmla="*/ 735807 w 735807"/>
                          <a:gd name="connsiteY4" fmla="*/ 852488 h 852488"/>
                          <a:gd name="connsiteX5" fmla="*/ 386049 w 735807"/>
                          <a:gd name="connsiteY5" fmla="*/ 830771 h 852488"/>
                          <a:gd name="connsiteX6" fmla="*/ 7144 w 735807"/>
                          <a:gd name="connsiteY6" fmla="*/ 807244 h 852488"/>
                          <a:gd name="connsiteX7" fmla="*/ 0 w 735807"/>
                          <a:gd name="connsiteY7" fmla="*/ 83344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5807" h="852488" fill="none" extrusionOk="0">
                            <a:moveTo>
                              <a:pt x="0" y="83344"/>
                            </a:moveTo>
                            <a:cubicBezTo>
                              <a:pt x="116657" y="83887"/>
                              <a:pt x="225842" y="66876"/>
                              <a:pt x="360545" y="42505"/>
                            </a:cubicBezTo>
                            <a:cubicBezTo>
                              <a:pt x="495248" y="18134"/>
                              <a:pt x="582901" y="16196"/>
                              <a:pt x="735807" y="0"/>
                            </a:cubicBezTo>
                            <a:cubicBezTo>
                              <a:pt x="722164" y="171880"/>
                              <a:pt x="748464" y="243746"/>
                              <a:pt x="735807" y="417719"/>
                            </a:cubicBezTo>
                            <a:cubicBezTo>
                              <a:pt x="723150" y="591692"/>
                              <a:pt x="722035" y="691496"/>
                              <a:pt x="735807" y="852488"/>
                            </a:cubicBezTo>
                            <a:cubicBezTo>
                              <a:pt x="646085" y="838571"/>
                              <a:pt x="538385" y="834129"/>
                              <a:pt x="386049" y="830771"/>
                            </a:cubicBezTo>
                            <a:cubicBezTo>
                              <a:pt x="233713" y="827413"/>
                              <a:pt x="105510" y="795884"/>
                              <a:pt x="7144" y="807244"/>
                            </a:cubicBezTo>
                            <a:cubicBezTo>
                              <a:pt x="34950" y="598177"/>
                              <a:pt x="-15215" y="298588"/>
                              <a:pt x="0" y="83344"/>
                            </a:cubicBezTo>
                            <a:close/>
                          </a:path>
                          <a:path w="735807" h="852488" stroke="0" extrusionOk="0">
                            <a:moveTo>
                              <a:pt x="0" y="83344"/>
                            </a:moveTo>
                            <a:cubicBezTo>
                              <a:pt x="109259" y="57317"/>
                              <a:pt x="276949" y="55736"/>
                              <a:pt x="382620" y="40005"/>
                            </a:cubicBezTo>
                            <a:cubicBezTo>
                              <a:pt x="488291" y="24274"/>
                              <a:pt x="629726" y="11078"/>
                              <a:pt x="735807" y="0"/>
                            </a:cubicBezTo>
                            <a:cubicBezTo>
                              <a:pt x="734544" y="124724"/>
                              <a:pt x="747270" y="245946"/>
                              <a:pt x="735807" y="409194"/>
                            </a:cubicBezTo>
                            <a:cubicBezTo>
                              <a:pt x="724344" y="572442"/>
                              <a:pt x="731492" y="667425"/>
                              <a:pt x="735807" y="852488"/>
                            </a:cubicBezTo>
                            <a:cubicBezTo>
                              <a:pt x="569648" y="828183"/>
                              <a:pt x="533240" y="839951"/>
                              <a:pt x="371476" y="829866"/>
                            </a:cubicBezTo>
                            <a:cubicBezTo>
                              <a:pt x="209712" y="819781"/>
                              <a:pt x="146764" y="805004"/>
                              <a:pt x="7144" y="807244"/>
                            </a:cubicBezTo>
                            <a:cubicBezTo>
                              <a:pt x="42019" y="571347"/>
                              <a:pt x="-52116" y="299773"/>
                              <a:pt x="0" y="8334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5" name="Freeform: Shape 204">
                <a:extLst>
                  <a:ext uri="{FF2B5EF4-FFF2-40B4-BE49-F238E27FC236}">
                    <a16:creationId xmlns:a16="http://schemas.microsoft.com/office/drawing/2014/main" id="{21EB4578-62F8-2D61-A49D-F704C72B171B}"/>
                  </a:ext>
                </a:extLst>
              </p:cNvPr>
              <p:cNvSpPr/>
              <p:nvPr/>
            </p:nvSpPr>
            <p:spPr>
              <a:xfrm>
                <a:off x="5979319" y="2345531"/>
                <a:ext cx="819150" cy="852488"/>
              </a:xfrm>
              <a:custGeom>
                <a:avLst/>
                <a:gdLst>
                  <a:gd name="connsiteX0" fmla="*/ 0 w 819150"/>
                  <a:gd name="connsiteY0" fmla="*/ 0 h 852488"/>
                  <a:gd name="connsiteX1" fmla="*/ 819150 w 819150"/>
                  <a:gd name="connsiteY1" fmla="*/ 80963 h 852488"/>
                  <a:gd name="connsiteX2" fmla="*/ 819150 w 819150"/>
                  <a:gd name="connsiteY2" fmla="*/ 804863 h 852488"/>
                  <a:gd name="connsiteX3" fmla="*/ 2381 w 819150"/>
                  <a:gd name="connsiteY3" fmla="*/ 852488 h 852488"/>
                  <a:gd name="connsiteX4" fmla="*/ 0 w 819150"/>
                  <a:gd name="connsiteY4" fmla="*/ 0 h 8524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0" h="852488">
                    <a:moveTo>
                      <a:pt x="0" y="0"/>
                    </a:moveTo>
                    <a:lnTo>
                      <a:pt x="819150" y="80963"/>
                    </a:lnTo>
                    <a:lnTo>
                      <a:pt x="819150" y="804863"/>
                    </a:lnTo>
                    <a:lnTo>
                      <a:pt x="2381" y="852488"/>
                    </a:lnTo>
                    <a:cubicBezTo>
                      <a:pt x="1587" y="568325"/>
                      <a:pt x="794" y="284163"/>
                      <a:pt x="0" y="0"/>
                    </a:cubicBezTo>
                    <a:close/>
                  </a:path>
                </a:pathLst>
              </a:custGeom>
              <a:gradFill>
                <a:gsLst>
                  <a:gs pos="0">
                    <a:srgbClr val="D24928"/>
                  </a:gs>
                  <a:gs pos="100000">
                    <a:srgbClr val="D54B29"/>
                  </a:gs>
                </a:gsLst>
                <a:lin ang="10800000" scaled="0"/>
              </a:gradFill>
              <a:ln w="19050">
                <a:solidFill>
                  <a:srgbClr val="E6E6E6"/>
                </a:solidFill>
                <a:extLst>
                  <a:ext uri="{C807C97D-BFC1-408E-A445-0C87EB9F89A2}">
                    <ask:lineSketchStyleProps xmlns:ask="http://schemas.microsoft.com/office/drawing/2018/sketchyshapes" sd="981765707">
                      <a:custGeom>
                        <a:avLst/>
                        <a:gdLst>
                          <a:gd name="connsiteX0" fmla="*/ 0 w 819150"/>
                          <a:gd name="connsiteY0" fmla="*/ 0 h 852488"/>
                          <a:gd name="connsiteX1" fmla="*/ 401384 w 819150"/>
                          <a:gd name="connsiteY1" fmla="*/ 39672 h 852488"/>
                          <a:gd name="connsiteX2" fmla="*/ 819150 w 819150"/>
                          <a:gd name="connsiteY2" fmla="*/ 80963 h 852488"/>
                          <a:gd name="connsiteX3" fmla="*/ 819150 w 819150"/>
                          <a:gd name="connsiteY3" fmla="*/ 435674 h 852488"/>
                          <a:gd name="connsiteX4" fmla="*/ 819150 w 819150"/>
                          <a:gd name="connsiteY4" fmla="*/ 804863 h 852488"/>
                          <a:gd name="connsiteX5" fmla="*/ 427101 w 819150"/>
                          <a:gd name="connsiteY5" fmla="*/ 827723 h 852488"/>
                          <a:gd name="connsiteX6" fmla="*/ 2381 w 819150"/>
                          <a:gd name="connsiteY6" fmla="*/ 852488 h 852488"/>
                          <a:gd name="connsiteX7" fmla="*/ 0 w 819150"/>
                          <a:gd name="connsiteY7" fmla="*/ 0 h 852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852488" fill="none" extrusionOk="0">
                            <a:moveTo>
                              <a:pt x="0" y="0"/>
                            </a:moveTo>
                            <a:cubicBezTo>
                              <a:pt x="175729" y="21802"/>
                              <a:pt x="289031" y="35504"/>
                              <a:pt x="401384" y="39672"/>
                            </a:cubicBezTo>
                            <a:cubicBezTo>
                              <a:pt x="513737" y="43840"/>
                              <a:pt x="613157" y="53458"/>
                              <a:pt x="819150" y="80963"/>
                            </a:cubicBezTo>
                            <a:cubicBezTo>
                              <a:pt x="836356" y="179342"/>
                              <a:pt x="804090" y="353064"/>
                              <a:pt x="819150" y="435674"/>
                            </a:cubicBezTo>
                            <a:cubicBezTo>
                              <a:pt x="834210" y="518284"/>
                              <a:pt x="815788" y="720902"/>
                              <a:pt x="819150" y="804863"/>
                            </a:cubicBezTo>
                            <a:cubicBezTo>
                              <a:pt x="732712" y="816186"/>
                              <a:pt x="551369" y="821250"/>
                              <a:pt x="427101" y="827723"/>
                            </a:cubicBezTo>
                            <a:cubicBezTo>
                              <a:pt x="302833" y="834196"/>
                              <a:pt x="120853" y="840049"/>
                              <a:pt x="2381" y="852488"/>
                            </a:cubicBezTo>
                            <a:cubicBezTo>
                              <a:pt x="11049" y="578428"/>
                              <a:pt x="-24404" y="246850"/>
                              <a:pt x="0" y="0"/>
                            </a:cubicBezTo>
                            <a:close/>
                          </a:path>
                          <a:path w="819150" h="852488" stroke="0" extrusionOk="0">
                            <a:moveTo>
                              <a:pt x="0" y="0"/>
                            </a:moveTo>
                            <a:cubicBezTo>
                              <a:pt x="159967" y="-2953"/>
                              <a:pt x="341494" y="23414"/>
                              <a:pt x="425958" y="42101"/>
                            </a:cubicBezTo>
                            <a:cubicBezTo>
                              <a:pt x="510422" y="60788"/>
                              <a:pt x="649963" y="65363"/>
                              <a:pt x="819150" y="80963"/>
                            </a:cubicBezTo>
                            <a:cubicBezTo>
                              <a:pt x="812743" y="194870"/>
                              <a:pt x="806496" y="279566"/>
                              <a:pt x="819150" y="428435"/>
                            </a:cubicBezTo>
                            <a:cubicBezTo>
                              <a:pt x="831804" y="577304"/>
                              <a:pt x="820504" y="645657"/>
                              <a:pt x="819150" y="804863"/>
                            </a:cubicBezTo>
                            <a:cubicBezTo>
                              <a:pt x="652422" y="822942"/>
                              <a:pt x="559971" y="810971"/>
                              <a:pt x="410766" y="828676"/>
                            </a:cubicBezTo>
                            <a:cubicBezTo>
                              <a:pt x="261561" y="846381"/>
                              <a:pt x="195823" y="833847"/>
                              <a:pt x="2381" y="852488"/>
                            </a:cubicBezTo>
                            <a:cubicBezTo>
                              <a:pt x="56361" y="576268"/>
                              <a:pt x="-13027" y="277856"/>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6" name="Group 195">
              <a:extLst>
                <a:ext uri="{FF2B5EF4-FFF2-40B4-BE49-F238E27FC236}">
                  <a16:creationId xmlns:a16="http://schemas.microsoft.com/office/drawing/2014/main" id="{6E719715-6AEB-3E58-36F8-DA4AF70EB8D0}"/>
                </a:ext>
              </a:extLst>
            </p:cNvPr>
            <p:cNvGrpSpPr/>
            <p:nvPr/>
          </p:nvGrpSpPr>
          <p:grpSpPr>
            <a:xfrm>
              <a:off x="3843224" y="5492285"/>
              <a:ext cx="1103511" cy="687902"/>
              <a:chOff x="3843225" y="5527641"/>
              <a:chExt cx="1103511" cy="687903"/>
            </a:xfrm>
          </p:grpSpPr>
          <p:sp>
            <p:nvSpPr>
              <p:cNvPr id="201" name="Freeform: Shape 200">
                <a:extLst>
                  <a:ext uri="{FF2B5EF4-FFF2-40B4-BE49-F238E27FC236}">
                    <a16:creationId xmlns:a16="http://schemas.microsoft.com/office/drawing/2014/main" id="{B02989E3-E3C1-875C-3A86-F85A4215B88B}"/>
                  </a:ext>
                </a:extLst>
              </p:cNvPr>
              <p:cNvSpPr/>
              <p:nvPr/>
            </p:nvSpPr>
            <p:spPr>
              <a:xfrm>
                <a:off x="3843225" y="5527641"/>
                <a:ext cx="1096347" cy="551756"/>
              </a:xfrm>
              <a:custGeom>
                <a:avLst/>
                <a:gdLst>
                  <a:gd name="connsiteX0" fmla="*/ 0 w 1307507"/>
                  <a:gd name="connsiteY0" fmla="*/ 521293 h 658026"/>
                  <a:gd name="connsiteX1" fmla="*/ 247828 w 1307507"/>
                  <a:gd name="connsiteY1" fmla="*/ 658026 h 658026"/>
                  <a:gd name="connsiteX2" fmla="*/ 1307507 w 1307507"/>
                  <a:gd name="connsiteY2" fmla="*/ 85458 h 658026"/>
                  <a:gd name="connsiteX3" fmla="*/ 1102407 w 1307507"/>
                  <a:gd name="connsiteY3" fmla="*/ 0 h 658026"/>
                  <a:gd name="connsiteX4" fmla="*/ 0 w 1307507"/>
                  <a:gd name="connsiteY4" fmla="*/ 521293 h 658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7507" h="658026">
                    <a:moveTo>
                      <a:pt x="0" y="521293"/>
                    </a:moveTo>
                    <a:lnTo>
                      <a:pt x="247828" y="658026"/>
                    </a:lnTo>
                    <a:lnTo>
                      <a:pt x="1307507" y="85458"/>
                    </a:lnTo>
                    <a:lnTo>
                      <a:pt x="1102407" y="0"/>
                    </a:lnTo>
                    <a:lnTo>
                      <a:pt x="0" y="521293"/>
                    </a:lnTo>
                    <a:close/>
                  </a:path>
                </a:pathLst>
              </a:custGeom>
              <a:gradFill>
                <a:gsLst>
                  <a:gs pos="50000">
                    <a:srgbClr val="FACEB2"/>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978248048">
                      <a:custGeom>
                        <a:avLst/>
                        <a:gdLst>
                          <a:gd name="connsiteX0" fmla="*/ 0 w 1096347"/>
                          <a:gd name="connsiteY0" fmla="*/ 437105 h 551756"/>
                          <a:gd name="connsiteX1" fmla="*/ 207804 w 1096347"/>
                          <a:gd name="connsiteY1" fmla="*/ 551756 h 551756"/>
                          <a:gd name="connsiteX2" fmla="*/ 634305 w 1096347"/>
                          <a:gd name="connsiteY2" fmla="*/ 321308 h 551756"/>
                          <a:gd name="connsiteX3" fmla="*/ 1096347 w 1096347"/>
                          <a:gd name="connsiteY3" fmla="*/ 71656 h 551756"/>
                          <a:gd name="connsiteX4" fmla="*/ 924370 w 1096347"/>
                          <a:gd name="connsiteY4" fmla="*/ 0 h 551756"/>
                          <a:gd name="connsiteX5" fmla="*/ 471429 w 1096347"/>
                          <a:gd name="connsiteY5" fmla="*/ 214181 h 551756"/>
                          <a:gd name="connsiteX6" fmla="*/ 0 w 1096347"/>
                          <a:gd name="connsiteY6" fmla="*/ 437105 h 55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347" h="551756" fill="none" extrusionOk="0">
                            <a:moveTo>
                              <a:pt x="0" y="437105"/>
                            </a:moveTo>
                            <a:cubicBezTo>
                              <a:pt x="94076" y="496357"/>
                              <a:pt x="155123" y="527177"/>
                              <a:pt x="207804" y="551756"/>
                            </a:cubicBezTo>
                            <a:cubicBezTo>
                              <a:pt x="323508" y="505810"/>
                              <a:pt x="526745" y="385967"/>
                              <a:pt x="634305" y="321308"/>
                            </a:cubicBezTo>
                            <a:cubicBezTo>
                              <a:pt x="741865" y="256649"/>
                              <a:pt x="930733" y="157364"/>
                              <a:pt x="1096347" y="71656"/>
                            </a:cubicBezTo>
                            <a:cubicBezTo>
                              <a:pt x="1040201" y="46752"/>
                              <a:pt x="981521" y="30960"/>
                              <a:pt x="924370" y="0"/>
                            </a:cubicBezTo>
                            <a:cubicBezTo>
                              <a:pt x="813602" y="45864"/>
                              <a:pt x="617953" y="129672"/>
                              <a:pt x="471429" y="214181"/>
                            </a:cubicBezTo>
                            <a:cubicBezTo>
                              <a:pt x="324905" y="298690"/>
                              <a:pt x="196229" y="359969"/>
                              <a:pt x="0" y="437105"/>
                            </a:cubicBezTo>
                            <a:close/>
                          </a:path>
                          <a:path w="1096347" h="551756" stroke="0" extrusionOk="0">
                            <a:moveTo>
                              <a:pt x="0" y="437105"/>
                            </a:moveTo>
                            <a:cubicBezTo>
                              <a:pt x="62116" y="463941"/>
                              <a:pt x="159293" y="533728"/>
                              <a:pt x="207804" y="551756"/>
                            </a:cubicBezTo>
                            <a:cubicBezTo>
                              <a:pt x="295166" y="481252"/>
                              <a:pt x="507833" y="366542"/>
                              <a:pt x="652076" y="311706"/>
                            </a:cubicBezTo>
                            <a:cubicBezTo>
                              <a:pt x="796319" y="256869"/>
                              <a:pt x="887597" y="172736"/>
                              <a:pt x="1096347" y="71656"/>
                            </a:cubicBezTo>
                            <a:cubicBezTo>
                              <a:pt x="1028152" y="51669"/>
                              <a:pt x="983241" y="27219"/>
                              <a:pt x="924370" y="0"/>
                            </a:cubicBezTo>
                            <a:cubicBezTo>
                              <a:pt x="748257" y="78346"/>
                              <a:pt x="561057" y="184356"/>
                              <a:pt x="443698" y="227295"/>
                            </a:cubicBezTo>
                            <a:cubicBezTo>
                              <a:pt x="326339" y="270234"/>
                              <a:pt x="132889" y="370165"/>
                              <a:pt x="0" y="437105"/>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2" name="Freeform: Shape 201">
                <a:extLst>
                  <a:ext uri="{FF2B5EF4-FFF2-40B4-BE49-F238E27FC236}">
                    <a16:creationId xmlns:a16="http://schemas.microsoft.com/office/drawing/2014/main" id="{DC6F933F-74C5-CDAF-9CA5-87595909C733}"/>
                  </a:ext>
                </a:extLst>
              </p:cNvPr>
              <p:cNvSpPr/>
              <p:nvPr/>
            </p:nvSpPr>
            <p:spPr>
              <a:xfrm>
                <a:off x="3857556" y="5971911"/>
                <a:ext cx="171976" cy="229301"/>
              </a:xfrm>
              <a:custGeom>
                <a:avLst/>
                <a:gdLst>
                  <a:gd name="connsiteX0" fmla="*/ 205099 w 205099"/>
                  <a:gd name="connsiteY0" fmla="*/ 119641 h 273465"/>
                  <a:gd name="connsiteX1" fmla="*/ 205099 w 205099"/>
                  <a:gd name="connsiteY1" fmla="*/ 273465 h 273465"/>
                  <a:gd name="connsiteX2" fmla="*/ 0 w 205099"/>
                  <a:gd name="connsiteY2" fmla="*/ 170916 h 273465"/>
                  <a:gd name="connsiteX3" fmla="*/ 0 w 205099"/>
                  <a:gd name="connsiteY3" fmla="*/ 0 h 273465"/>
                  <a:gd name="connsiteX4" fmla="*/ 205099 w 205099"/>
                  <a:gd name="connsiteY4" fmla="*/ 119641 h 273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099" h="273465">
                    <a:moveTo>
                      <a:pt x="205099" y="119641"/>
                    </a:moveTo>
                    <a:lnTo>
                      <a:pt x="205099" y="273465"/>
                    </a:lnTo>
                    <a:lnTo>
                      <a:pt x="0" y="170916"/>
                    </a:lnTo>
                    <a:lnTo>
                      <a:pt x="0" y="0"/>
                    </a:lnTo>
                    <a:lnTo>
                      <a:pt x="205099" y="119641"/>
                    </a:lnTo>
                    <a:close/>
                  </a:path>
                </a:pathLst>
              </a:custGeom>
              <a:gradFill>
                <a:gsLst>
                  <a:gs pos="50000">
                    <a:srgbClr val="EB8154"/>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1617256088">
                      <a:custGeom>
                        <a:avLst/>
                        <a:gdLst>
                          <a:gd name="connsiteX0" fmla="*/ 171976 w 171976"/>
                          <a:gd name="connsiteY0" fmla="*/ 100319 h 229301"/>
                          <a:gd name="connsiteX1" fmla="*/ 171976 w 171976"/>
                          <a:gd name="connsiteY1" fmla="*/ 229301 h 229301"/>
                          <a:gd name="connsiteX2" fmla="*/ 0 w 171976"/>
                          <a:gd name="connsiteY2" fmla="*/ 143313 h 229301"/>
                          <a:gd name="connsiteX3" fmla="*/ 0 w 171976"/>
                          <a:gd name="connsiteY3" fmla="*/ 0 h 229301"/>
                          <a:gd name="connsiteX4" fmla="*/ 171976 w 171976"/>
                          <a:gd name="connsiteY4" fmla="*/ 100319 h 229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976" h="229301" fill="none" extrusionOk="0">
                            <a:moveTo>
                              <a:pt x="171976" y="100319"/>
                            </a:moveTo>
                            <a:cubicBezTo>
                              <a:pt x="177302" y="142049"/>
                              <a:pt x="165996" y="176584"/>
                              <a:pt x="171976" y="229301"/>
                            </a:cubicBezTo>
                            <a:cubicBezTo>
                              <a:pt x="108243" y="188022"/>
                              <a:pt x="43284" y="159407"/>
                              <a:pt x="0" y="143313"/>
                            </a:cubicBezTo>
                            <a:cubicBezTo>
                              <a:pt x="2444" y="95688"/>
                              <a:pt x="-2662" y="53971"/>
                              <a:pt x="0" y="0"/>
                            </a:cubicBezTo>
                            <a:cubicBezTo>
                              <a:pt x="50012" y="30409"/>
                              <a:pt x="101281" y="67269"/>
                              <a:pt x="171976" y="100319"/>
                            </a:cubicBezTo>
                            <a:close/>
                          </a:path>
                          <a:path w="171976" h="229301" stroke="0" extrusionOk="0">
                            <a:moveTo>
                              <a:pt x="171976" y="100319"/>
                            </a:moveTo>
                            <a:cubicBezTo>
                              <a:pt x="173196" y="163003"/>
                              <a:pt x="165638" y="169763"/>
                              <a:pt x="171976" y="229301"/>
                            </a:cubicBezTo>
                            <a:cubicBezTo>
                              <a:pt x="89342" y="196894"/>
                              <a:pt x="57405" y="171327"/>
                              <a:pt x="0" y="143313"/>
                            </a:cubicBezTo>
                            <a:cubicBezTo>
                              <a:pt x="-4050" y="76431"/>
                              <a:pt x="6063" y="59401"/>
                              <a:pt x="0" y="0"/>
                            </a:cubicBezTo>
                            <a:cubicBezTo>
                              <a:pt x="61956" y="40111"/>
                              <a:pt x="128986" y="65022"/>
                              <a:pt x="171976" y="100319"/>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3" name="Freeform: Shape 202">
                <a:extLst>
                  <a:ext uri="{FF2B5EF4-FFF2-40B4-BE49-F238E27FC236}">
                    <a16:creationId xmlns:a16="http://schemas.microsoft.com/office/drawing/2014/main" id="{A5AA54BF-C28F-7EB6-31AD-12CB879B9FA8}"/>
                  </a:ext>
                </a:extLst>
              </p:cNvPr>
              <p:cNvSpPr/>
              <p:nvPr/>
            </p:nvSpPr>
            <p:spPr>
              <a:xfrm>
                <a:off x="4043863" y="5599297"/>
                <a:ext cx="902873" cy="616247"/>
              </a:xfrm>
              <a:custGeom>
                <a:avLst/>
                <a:gdLst>
                  <a:gd name="connsiteX0" fmla="*/ 1076770 w 1076770"/>
                  <a:gd name="connsiteY0" fmla="*/ 0 h 734938"/>
                  <a:gd name="connsiteX1" fmla="*/ 1076770 w 1076770"/>
                  <a:gd name="connsiteY1" fmla="*/ 162370 h 734938"/>
                  <a:gd name="connsiteX2" fmla="*/ 0 w 1076770"/>
                  <a:gd name="connsiteY2" fmla="*/ 734938 h 734938"/>
                  <a:gd name="connsiteX3" fmla="*/ 0 w 1076770"/>
                  <a:gd name="connsiteY3" fmla="*/ 564022 h 734938"/>
                  <a:gd name="connsiteX4" fmla="*/ 1076770 w 1076770"/>
                  <a:gd name="connsiteY4" fmla="*/ 0 h 734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770" h="734938">
                    <a:moveTo>
                      <a:pt x="1076770" y="0"/>
                    </a:moveTo>
                    <a:lnTo>
                      <a:pt x="1076770" y="162370"/>
                    </a:lnTo>
                    <a:lnTo>
                      <a:pt x="0" y="734938"/>
                    </a:lnTo>
                    <a:lnTo>
                      <a:pt x="0" y="564022"/>
                    </a:lnTo>
                    <a:lnTo>
                      <a:pt x="1076770" y="0"/>
                    </a:lnTo>
                    <a:close/>
                  </a:path>
                </a:pathLst>
              </a:custGeom>
              <a:gradFill>
                <a:gsLst>
                  <a:gs pos="50000">
                    <a:srgbClr val="FFEADC"/>
                  </a:gs>
                  <a:gs pos="0">
                    <a:srgbClr val="F6AB7F"/>
                  </a:gs>
                  <a:gs pos="100000">
                    <a:srgbClr val="CC4E24"/>
                  </a:gs>
                </a:gsLst>
                <a:lin ang="13800000" scaled="0"/>
              </a:gradFill>
              <a:ln w="19050">
                <a:solidFill>
                  <a:srgbClr val="E6E6E6"/>
                </a:solidFill>
                <a:extLst>
                  <a:ext uri="{C807C97D-BFC1-408E-A445-0C87EB9F89A2}">
                    <ask:lineSketchStyleProps xmlns:ask="http://schemas.microsoft.com/office/drawing/2018/sketchyshapes" sd="3809068511">
                      <a:custGeom>
                        <a:avLst/>
                        <a:gdLst>
                          <a:gd name="connsiteX0" fmla="*/ 902873 w 902873"/>
                          <a:gd name="connsiteY0" fmla="*/ 0 h 616247"/>
                          <a:gd name="connsiteX1" fmla="*/ 902873 w 902873"/>
                          <a:gd name="connsiteY1" fmla="*/ 136147 h 616247"/>
                          <a:gd name="connsiteX2" fmla="*/ 460465 w 902873"/>
                          <a:gd name="connsiteY2" fmla="*/ 371396 h 616247"/>
                          <a:gd name="connsiteX3" fmla="*/ 0 w 902873"/>
                          <a:gd name="connsiteY3" fmla="*/ 616247 h 616247"/>
                          <a:gd name="connsiteX4" fmla="*/ 0 w 902873"/>
                          <a:gd name="connsiteY4" fmla="*/ 472933 h 616247"/>
                          <a:gd name="connsiteX5" fmla="*/ 460465 w 902873"/>
                          <a:gd name="connsiteY5" fmla="*/ 231737 h 616247"/>
                          <a:gd name="connsiteX6" fmla="*/ 902873 w 902873"/>
                          <a:gd name="connsiteY6" fmla="*/ 0 h 61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73" h="616247" fill="none" extrusionOk="0">
                            <a:moveTo>
                              <a:pt x="902873" y="0"/>
                            </a:moveTo>
                            <a:cubicBezTo>
                              <a:pt x="904787" y="63326"/>
                              <a:pt x="900594" y="73090"/>
                              <a:pt x="902873" y="136147"/>
                            </a:cubicBezTo>
                            <a:cubicBezTo>
                              <a:pt x="722848" y="228041"/>
                              <a:pt x="616920" y="303970"/>
                              <a:pt x="460465" y="371396"/>
                            </a:cubicBezTo>
                            <a:cubicBezTo>
                              <a:pt x="304010" y="438822"/>
                              <a:pt x="157187" y="531967"/>
                              <a:pt x="0" y="616247"/>
                            </a:cubicBezTo>
                            <a:cubicBezTo>
                              <a:pt x="4337" y="581471"/>
                              <a:pt x="1366" y="518936"/>
                              <a:pt x="0" y="472933"/>
                            </a:cubicBezTo>
                            <a:cubicBezTo>
                              <a:pt x="134401" y="378221"/>
                              <a:pt x="270829" y="334485"/>
                              <a:pt x="460465" y="231737"/>
                            </a:cubicBezTo>
                            <a:cubicBezTo>
                              <a:pt x="650101" y="128989"/>
                              <a:pt x="803630" y="56721"/>
                              <a:pt x="902873" y="0"/>
                            </a:cubicBezTo>
                            <a:close/>
                          </a:path>
                          <a:path w="902873" h="616247" stroke="0" extrusionOk="0">
                            <a:moveTo>
                              <a:pt x="902873" y="0"/>
                            </a:moveTo>
                            <a:cubicBezTo>
                              <a:pt x="909259" y="41497"/>
                              <a:pt x="904834" y="83098"/>
                              <a:pt x="902873" y="136147"/>
                            </a:cubicBezTo>
                            <a:cubicBezTo>
                              <a:pt x="775234" y="214934"/>
                              <a:pt x="584309" y="320562"/>
                              <a:pt x="478523" y="361794"/>
                            </a:cubicBezTo>
                            <a:cubicBezTo>
                              <a:pt x="372737" y="403026"/>
                              <a:pt x="133072" y="558398"/>
                              <a:pt x="0" y="616247"/>
                            </a:cubicBezTo>
                            <a:cubicBezTo>
                              <a:pt x="654" y="576182"/>
                              <a:pt x="5551" y="543197"/>
                              <a:pt x="0" y="472933"/>
                            </a:cubicBezTo>
                            <a:cubicBezTo>
                              <a:pt x="184814" y="385092"/>
                              <a:pt x="247588" y="319403"/>
                              <a:pt x="451437" y="236467"/>
                            </a:cubicBezTo>
                            <a:cubicBezTo>
                              <a:pt x="655286" y="153531"/>
                              <a:pt x="717468" y="90524"/>
                              <a:pt x="9028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nvGrpSpPr>
            <p:cNvPr id="197" name="Group 196">
              <a:extLst>
                <a:ext uri="{FF2B5EF4-FFF2-40B4-BE49-F238E27FC236}">
                  <a16:creationId xmlns:a16="http://schemas.microsoft.com/office/drawing/2014/main" id="{9CDD2C7B-805D-7D4F-086E-4DFCC3A84E6E}"/>
                </a:ext>
              </a:extLst>
            </p:cNvPr>
            <p:cNvGrpSpPr/>
            <p:nvPr/>
          </p:nvGrpSpPr>
          <p:grpSpPr>
            <a:xfrm>
              <a:off x="4380650" y="6305761"/>
              <a:ext cx="293792" cy="272295"/>
              <a:chOff x="4380650" y="6323029"/>
              <a:chExt cx="293792" cy="272295"/>
            </a:xfrm>
            <a:gradFill>
              <a:gsLst>
                <a:gs pos="97000">
                  <a:srgbClr val="FFFFFB"/>
                </a:gs>
                <a:gs pos="0">
                  <a:srgbClr val="F6AB7F"/>
                </a:gs>
              </a:gsLst>
              <a:lin ang="13800000" scaled="0"/>
            </a:gradFill>
          </p:grpSpPr>
          <p:sp>
            <p:nvSpPr>
              <p:cNvPr id="198" name="Freeform: Shape 197">
                <a:extLst>
                  <a:ext uri="{FF2B5EF4-FFF2-40B4-BE49-F238E27FC236}">
                    <a16:creationId xmlns:a16="http://schemas.microsoft.com/office/drawing/2014/main" id="{34F1AABE-84C6-F155-976E-166FE7239BA6}"/>
                  </a:ext>
                </a:extLst>
              </p:cNvPr>
              <p:cNvSpPr/>
              <p:nvPr/>
            </p:nvSpPr>
            <p:spPr>
              <a:xfrm>
                <a:off x="4387815" y="6323029"/>
                <a:ext cx="265130" cy="150479"/>
              </a:xfrm>
              <a:custGeom>
                <a:avLst/>
                <a:gdLst>
                  <a:gd name="connsiteX0" fmla="*/ 0 w 316195"/>
                  <a:gd name="connsiteY0" fmla="*/ 111095 h 179462"/>
                  <a:gd name="connsiteX1" fmla="*/ 85458 w 316195"/>
                  <a:gd name="connsiteY1" fmla="*/ 179462 h 179462"/>
                  <a:gd name="connsiteX2" fmla="*/ 316195 w 316195"/>
                  <a:gd name="connsiteY2" fmla="*/ 51275 h 179462"/>
                  <a:gd name="connsiteX3" fmla="*/ 222191 w 316195"/>
                  <a:gd name="connsiteY3" fmla="*/ 0 h 179462"/>
                  <a:gd name="connsiteX4" fmla="*/ 0 w 316195"/>
                  <a:gd name="connsiteY4" fmla="*/ 111095 h 1794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195" h="179462">
                    <a:moveTo>
                      <a:pt x="0" y="111095"/>
                    </a:moveTo>
                    <a:lnTo>
                      <a:pt x="85458" y="179462"/>
                    </a:lnTo>
                    <a:lnTo>
                      <a:pt x="316195" y="51275"/>
                    </a:lnTo>
                    <a:lnTo>
                      <a:pt x="222191" y="0"/>
                    </a:lnTo>
                    <a:lnTo>
                      <a:pt x="0" y="111095"/>
                    </a:lnTo>
                    <a:close/>
                  </a:path>
                </a:pathLst>
              </a:custGeom>
              <a:grpFill/>
              <a:ln w="19050">
                <a:solidFill>
                  <a:srgbClr val="E6E6E6"/>
                </a:solidFill>
                <a:extLst>
                  <a:ext uri="{C807C97D-BFC1-408E-A445-0C87EB9F89A2}">
                    <ask:lineSketchStyleProps xmlns:ask="http://schemas.microsoft.com/office/drawing/2018/sketchyshapes" sd="1808761005">
                      <a:custGeom>
                        <a:avLst/>
                        <a:gdLst>
                          <a:gd name="connsiteX0" fmla="*/ 0 w 265130"/>
                          <a:gd name="connsiteY0" fmla="*/ 93153 h 150479"/>
                          <a:gd name="connsiteX1" fmla="*/ 71656 w 265130"/>
                          <a:gd name="connsiteY1" fmla="*/ 150479 h 150479"/>
                          <a:gd name="connsiteX2" fmla="*/ 265130 w 265130"/>
                          <a:gd name="connsiteY2" fmla="*/ 42994 h 150479"/>
                          <a:gd name="connsiteX3" fmla="*/ 186307 w 265130"/>
                          <a:gd name="connsiteY3" fmla="*/ 0 h 150479"/>
                          <a:gd name="connsiteX4" fmla="*/ 0 w 265130"/>
                          <a:gd name="connsiteY4" fmla="*/ 93153 h 150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130" h="150479" fill="none" extrusionOk="0">
                            <a:moveTo>
                              <a:pt x="0" y="93153"/>
                            </a:moveTo>
                            <a:cubicBezTo>
                              <a:pt x="33203" y="124932"/>
                              <a:pt x="46472" y="130669"/>
                              <a:pt x="71656" y="150479"/>
                            </a:cubicBezTo>
                            <a:cubicBezTo>
                              <a:pt x="132045" y="114387"/>
                              <a:pt x="210851" y="83870"/>
                              <a:pt x="265130" y="42994"/>
                            </a:cubicBezTo>
                            <a:cubicBezTo>
                              <a:pt x="248209" y="30315"/>
                              <a:pt x="205883" y="13259"/>
                              <a:pt x="186307" y="0"/>
                            </a:cubicBezTo>
                            <a:cubicBezTo>
                              <a:pt x="124446" y="33594"/>
                              <a:pt x="86996" y="43836"/>
                              <a:pt x="0" y="93153"/>
                            </a:cubicBezTo>
                            <a:close/>
                          </a:path>
                          <a:path w="265130" h="150479" stroke="0" extrusionOk="0">
                            <a:moveTo>
                              <a:pt x="0" y="93153"/>
                            </a:moveTo>
                            <a:cubicBezTo>
                              <a:pt x="21272" y="105962"/>
                              <a:pt x="54330" y="141682"/>
                              <a:pt x="71656" y="150479"/>
                            </a:cubicBezTo>
                            <a:cubicBezTo>
                              <a:pt x="160898" y="90164"/>
                              <a:pt x="216981" y="76846"/>
                              <a:pt x="265130" y="42994"/>
                            </a:cubicBezTo>
                            <a:cubicBezTo>
                              <a:pt x="243123" y="33986"/>
                              <a:pt x="205131" y="12757"/>
                              <a:pt x="186307" y="0"/>
                            </a:cubicBezTo>
                            <a:cubicBezTo>
                              <a:pt x="127721" y="19398"/>
                              <a:pt x="71799" y="67837"/>
                              <a:pt x="0" y="93153"/>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99" name="Freeform: Shape 198">
                <a:extLst>
                  <a:ext uri="{FF2B5EF4-FFF2-40B4-BE49-F238E27FC236}">
                    <a16:creationId xmlns:a16="http://schemas.microsoft.com/office/drawing/2014/main" id="{4982D79A-B0AB-BB61-5F05-83BB92DFB838}"/>
                  </a:ext>
                </a:extLst>
              </p:cNvPr>
              <p:cNvSpPr/>
              <p:nvPr/>
            </p:nvSpPr>
            <p:spPr>
              <a:xfrm>
                <a:off x="4380650" y="6430514"/>
                <a:ext cx="93153" cy="157644"/>
              </a:xfrm>
              <a:custGeom>
                <a:avLst/>
                <a:gdLst>
                  <a:gd name="connsiteX0" fmla="*/ 0 w 111095"/>
                  <a:gd name="connsiteY0" fmla="*/ 0 h 188007"/>
                  <a:gd name="connsiteX1" fmla="*/ 8545 w 111095"/>
                  <a:gd name="connsiteY1" fmla="*/ 128187 h 188007"/>
                  <a:gd name="connsiteX2" fmla="*/ 111095 w 111095"/>
                  <a:gd name="connsiteY2" fmla="*/ 188007 h 188007"/>
                  <a:gd name="connsiteX3" fmla="*/ 111095 w 111095"/>
                  <a:gd name="connsiteY3" fmla="*/ 42729 h 188007"/>
                  <a:gd name="connsiteX4" fmla="*/ 0 w 111095"/>
                  <a:gd name="connsiteY4" fmla="*/ 0 h 188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095" h="188007">
                    <a:moveTo>
                      <a:pt x="0" y="0"/>
                    </a:moveTo>
                    <a:lnTo>
                      <a:pt x="8545" y="128187"/>
                    </a:lnTo>
                    <a:lnTo>
                      <a:pt x="111095" y="188007"/>
                    </a:lnTo>
                    <a:lnTo>
                      <a:pt x="111095" y="42729"/>
                    </a:lnTo>
                    <a:lnTo>
                      <a:pt x="0" y="0"/>
                    </a:lnTo>
                    <a:close/>
                  </a:path>
                </a:pathLst>
              </a:custGeom>
              <a:grpFill/>
              <a:ln w="19050">
                <a:solidFill>
                  <a:srgbClr val="E6E6E6"/>
                </a:solidFill>
                <a:extLst>
                  <a:ext uri="{C807C97D-BFC1-408E-A445-0C87EB9F89A2}">
                    <ask:lineSketchStyleProps xmlns:ask="http://schemas.microsoft.com/office/drawing/2018/sketchyshapes" sd="2091018771">
                      <a:custGeom>
                        <a:avLst/>
                        <a:gdLst>
                          <a:gd name="connsiteX0" fmla="*/ 0 w 93153"/>
                          <a:gd name="connsiteY0" fmla="*/ 0 h 157644"/>
                          <a:gd name="connsiteX1" fmla="*/ 7164 w 93153"/>
                          <a:gd name="connsiteY1" fmla="*/ 107484 h 157644"/>
                          <a:gd name="connsiteX2" fmla="*/ 93153 w 93153"/>
                          <a:gd name="connsiteY2" fmla="*/ 157644 h 157644"/>
                          <a:gd name="connsiteX3" fmla="*/ 93153 w 93153"/>
                          <a:gd name="connsiteY3" fmla="*/ 35828 h 157644"/>
                          <a:gd name="connsiteX4" fmla="*/ 0 w 93153"/>
                          <a:gd name="connsiteY4" fmla="*/ 0 h 157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3" h="157644" fill="none" extrusionOk="0">
                            <a:moveTo>
                              <a:pt x="0" y="0"/>
                            </a:moveTo>
                            <a:cubicBezTo>
                              <a:pt x="5450" y="27865"/>
                              <a:pt x="1544" y="60817"/>
                              <a:pt x="7164" y="107484"/>
                            </a:cubicBezTo>
                            <a:cubicBezTo>
                              <a:pt x="47214" y="132309"/>
                              <a:pt x="54231" y="137724"/>
                              <a:pt x="93153" y="157644"/>
                            </a:cubicBezTo>
                            <a:cubicBezTo>
                              <a:pt x="97851" y="118888"/>
                              <a:pt x="88341" y="77184"/>
                              <a:pt x="93153" y="35828"/>
                            </a:cubicBezTo>
                            <a:cubicBezTo>
                              <a:pt x="45836" y="20204"/>
                              <a:pt x="38462" y="16203"/>
                              <a:pt x="0" y="0"/>
                            </a:cubicBezTo>
                            <a:close/>
                          </a:path>
                          <a:path w="93153" h="157644" stroke="0" extrusionOk="0">
                            <a:moveTo>
                              <a:pt x="0" y="0"/>
                            </a:moveTo>
                            <a:cubicBezTo>
                              <a:pt x="5014" y="36647"/>
                              <a:pt x="366" y="56031"/>
                              <a:pt x="7164" y="107484"/>
                            </a:cubicBezTo>
                            <a:cubicBezTo>
                              <a:pt x="49967" y="131434"/>
                              <a:pt x="52784" y="137980"/>
                              <a:pt x="93153" y="157644"/>
                            </a:cubicBezTo>
                            <a:cubicBezTo>
                              <a:pt x="88125" y="115930"/>
                              <a:pt x="87246" y="85214"/>
                              <a:pt x="93153" y="35828"/>
                            </a:cubicBezTo>
                            <a:cubicBezTo>
                              <a:pt x="67813" y="24003"/>
                              <a:pt x="29022" y="1472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0" name="Freeform: Shape 199">
                <a:extLst>
                  <a:ext uri="{FF2B5EF4-FFF2-40B4-BE49-F238E27FC236}">
                    <a16:creationId xmlns:a16="http://schemas.microsoft.com/office/drawing/2014/main" id="{8E77102B-F4F0-6C8C-2532-CC0CACDE2CCF}"/>
                  </a:ext>
                </a:extLst>
              </p:cNvPr>
              <p:cNvSpPr/>
              <p:nvPr/>
            </p:nvSpPr>
            <p:spPr>
              <a:xfrm>
                <a:off x="4480969" y="6373189"/>
                <a:ext cx="193473" cy="222135"/>
              </a:xfrm>
              <a:custGeom>
                <a:avLst/>
                <a:gdLst>
                  <a:gd name="connsiteX0" fmla="*/ 230736 w 230736"/>
                  <a:gd name="connsiteY0" fmla="*/ 0 h 264919"/>
                  <a:gd name="connsiteX1" fmla="*/ 230736 w 230736"/>
                  <a:gd name="connsiteY1" fmla="*/ 153824 h 264919"/>
                  <a:gd name="connsiteX2" fmla="*/ 0 w 230736"/>
                  <a:gd name="connsiteY2" fmla="*/ 264919 h 264919"/>
                  <a:gd name="connsiteX3" fmla="*/ 0 w 230736"/>
                  <a:gd name="connsiteY3" fmla="*/ 119641 h 264919"/>
                  <a:gd name="connsiteX4" fmla="*/ 230736 w 230736"/>
                  <a:gd name="connsiteY4" fmla="*/ 0 h 264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736" h="264919">
                    <a:moveTo>
                      <a:pt x="230736" y="0"/>
                    </a:moveTo>
                    <a:lnTo>
                      <a:pt x="230736" y="153824"/>
                    </a:lnTo>
                    <a:lnTo>
                      <a:pt x="0" y="264919"/>
                    </a:lnTo>
                    <a:lnTo>
                      <a:pt x="0" y="119641"/>
                    </a:lnTo>
                    <a:lnTo>
                      <a:pt x="230736" y="0"/>
                    </a:lnTo>
                    <a:close/>
                  </a:path>
                </a:pathLst>
              </a:custGeom>
              <a:gradFill>
                <a:gsLst>
                  <a:gs pos="97000">
                    <a:srgbClr val="FFFFFB"/>
                  </a:gs>
                  <a:gs pos="0">
                    <a:srgbClr val="FEFFFB"/>
                  </a:gs>
                </a:gsLst>
                <a:lin ang="13800000" scaled="0"/>
              </a:gradFill>
              <a:ln w="19050">
                <a:solidFill>
                  <a:srgbClr val="E6E6E6"/>
                </a:solidFill>
                <a:extLst>
                  <a:ext uri="{C807C97D-BFC1-408E-A445-0C87EB9F89A2}">
                    <ask:lineSketchStyleProps xmlns:ask="http://schemas.microsoft.com/office/drawing/2018/sketchyshapes" sd="579111871">
                      <a:custGeom>
                        <a:avLst/>
                        <a:gdLst>
                          <a:gd name="connsiteX0" fmla="*/ 193473 w 193473"/>
                          <a:gd name="connsiteY0" fmla="*/ 0 h 222135"/>
                          <a:gd name="connsiteX1" fmla="*/ 193473 w 193473"/>
                          <a:gd name="connsiteY1" fmla="*/ 128981 h 222135"/>
                          <a:gd name="connsiteX2" fmla="*/ 0 w 193473"/>
                          <a:gd name="connsiteY2" fmla="*/ 222135 h 222135"/>
                          <a:gd name="connsiteX3" fmla="*/ 0 w 193473"/>
                          <a:gd name="connsiteY3" fmla="*/ 100319 h 222135"/>
                          <a:gd name="connsiteX4" fmla="*/ 193473 w 193473"/>
                          <a:gd name="connsiteY4" fmla="*/ 0 h 2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473" h="222135" fill="none" extrusionOk="0">
                            <a:moveTo>
                              <a:pt x="193473" y="0"/>
                            </a:moveTo>
                            <a:cubicBezTo>
                              <a:pt x="187304" y="33565"/>
                              <a:pt x="199513" y="67796"/>
                              <a:pt x="193473" y="128981"/>
                            </a:cubicBezTo>
                            <a:cubicBezTo>
                              <a:pt x="132138" y="151786"/>
                              <a:pt x="78500" y="178823"/>
                              <a:pt x="0" y="222135"/>
                            </a:cubicBezTo>
                            <a:cubicBezTo>
                              <a:pt x="-4034" y="164749"/>
                              <a:pt x="-5536" y="140981"/>
                              <a:pt x="0" y="100319"/>
                            </a:cubicBezTo>
                            <a:cubicBezTo>
                              <a:pt x="50025" y="80995"/>
                              <a:pt x="109531" y="42009"/>
                              <a:pt x="193473" y="0"/>
                            </a:cubicBezTo>
                            <a:close/>
                          </a:path>
                          <a:path w="193473" h="222135" stroke="0" extrusionOk="0">
                            <a:moveTo>
                              <a:pt x="193473" y="0"/>
                            </a:moveTo>
                            <a:cubicBezTo>
                              <a:pt x="193079" y="43402"/>
                              <a:pt x="194097" y="85810"/>
                              <a:pt x="193473" y="128981"/>
                            </a:cubicBezTo>
                            <a:cubicBezTo>
                              <a:pt x="101636" y="181325"/>
                              <a:pt x="74075" y="190543"/>
                              <a:pt x="0" y="222135"/>
                            </a:cubicBezTo>
                            <a:cubicBezTo>
                              <a:pt x="5254" y="173216"/>
                              <a:pt x="62" y="135635"/>
                              <a:pt x="0" y="100319"/>
                            </a:cubicBezTo>
                            <a:cubicBezTo>
                              <a:pt x="44728" y="79456"/>
                              <a:pt x="100069" y="53065"/>
                              <a:pt x="193473"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grpSp>
      <p:grpSp>
        <p:nvGrpSpPr>
          <p:cNvPr id="3" name="Group 2">
            <a:extLst>
              <a:ext uri="{FF2B5EF4-FFF2-40B4-BE49-F238E27FC236}">
                <a16:creationId xmlns:a16="http://schemas.microsoft.com/office/drawing/2014/main" id="{AD5080E7-72BA-47D0-544C-F2F8B5524915}"/>
              </a:ext>
            </a:extLst>
          </p:cNvPr>
          <p:cNvGrpSpPr/>
          <p:nvPr/>
        </p:nvGrpSpPr>
        <p:grpSpPr>
          <a:xfrm>
            <a:off x="4339208" y="1737209"/>
            <a:ext cx="6885754" cy="4395797"/>
            <a:chOff x="4339208" y="1737209"/>
            <a:chExt cx="6885754" cy="4395797"/>
          </a:xfrm>
        </p:grpSpPr>
        <p:cxnSp>
          <p:nvCxnSpPr>
            <p:cNvPr id="256" name="Straight Connector 255">
              <a:extLst>
                <a:ext uri="{FF2B5EF4-FFF2-40B4-BE49-F238E27FC236}">
                  <a16:creationId xmlns:a16="http://schemas.microsoft.com/office/drawing/2014/main" id="{C5FFD41B-6604-EA04-F3D5-0255BB5408D2}"/>
                </a:ext>
              </a:extLst>
            </p:cNvPr>
            <p:cNvCxnSpPr>
              <a:cxnSpLocks/>
            </p:cNvCxnSpPr>
            <p:nvPr/>
          </p:nvCxnSpPr>
          <p:spPr>
            <a:xfrm>
              <a:off x="8481107" y="2741998"/>
              <a:ext cx="2497150"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F3302D5C-0D02-87AC-FAE4-C3C48991F110}"/>
                </a:ext>
              </a:extLst>
            </p:cNvPr>
            <p:cNvCxnSpPr>
              <a:cxnSpLocks/>
            </p:cNvCxnSpPr>
            <p:nvPr/>
          </p:nvCxnSpPr>
          <p:spPr>
            <a:xfrm flipH="1">
              <a:off x="5050428" y="1737209"/>
              <a:ext cx="228977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B6FAE5E-DBD3-11FE-E4E5-E9A73DC21742}"/>
                </a:ext>
              </a:extLst>
            </p:cNvPr>
            <p:cNvCxnSpPr>
              <a:cxnSpLocks/>
            </p:cNvCxnSpPr>
            <p:nvPr/>
          </p:nvCxnSpPr>
          <p:spPr>
            <a:xfrm flipH="1">
              <a:off x="4339208" y="3213412"/>
              <a:ext cx="2932074"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C19053E-F678-8AC5-770D-DDB34EEDB691}"/>
                </a:ext>
              </a:extLst>
            </p:cNvPr>
            <p:cNvCxnSpPr>
              <a:cxnSpLocks/>
            </p:cNvCxnSpPr>
            <p:nvPr/>
          </p:nvCxnSpPr>
          <p:spPr>
            <a:xfrm>
              <a:off x="8569550" y="3614993"/>
              <a:ext cx="2441530" cy="35157"/>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309BE15-13F6-AA80-117F-10B0C3E94E06}"/>
                </a:ext>
              </a:extLst>
            </p:cNvPr>
            <p:cNvCxnSpPr>
              <a:cxnSpLocks/>
            </p:cNvCxnSpPr>
            <p:nvPr/>
          </p:nvCxnSpPr>
          <p:spPr>
            <a:xfrm flipH="1">
              <a:off x="4339208" y="3931113"/>
              <a:ext cx="2865477"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6EE51ED-BAED-67D5-8211-1C39207E3C76}"/>
                </a:ext>
              </a:extLst>
            </p:cNvPr>
            <p:cNvCxnSpPr>
              <a:cxnSpLocks/>
            </p:cNvCxnSpPr>
            <p:nvPr/>
          </p:nvCxnSpPr>
          <p:spPr>
            <a:xfrm>
              <a:off x="8569550" y="4505308"/>
              <a:ext cx="2655412" cy="2262"/>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C80185E-5C0F-5456-9CEE-18ECD133955D}"/>
                </a:ext>
              </a:extLst>
            </p:cNvPr>
            <p:cNvCxnSpPr>
              <a:cxnSpLocks/>
            </p:cNvCxnSpPr>
            <p:nvPr/>
          </p:nvCxnSpPr>
          <p:spPr>
            <a:xfrm flipH="1">
              <a:off x="4657725" y="5112482"/>
              <a:ext cx="2574226"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EFD9FAE-ABCC-3556-C9B2-746127DD9BCF}"/>
                </a:ext>
              </a:extLst>
            </p:cNvPr>
            <p:cNvCxnSpPr>
              <a:cxnSpLocks/>
            </p:cNvCxnSpPr>
            <p:nvPr/>
          </p:nvCxnSpPr>
          <p:spPr>
            <a:xfrm>
              <a:off x="8354706" y="5490573"/>
              <a:ext cx="2715782" cy="0"/>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FA563FF-C366-A261-F1CA-F91DD2FC4BD5}"/>
                </a:ext>
              </a:extLst>
            </p:cNvPr>
            <p:cNvCxnSpPr>
              <a:cxnSpLocks/>
            </p:cNvCxnSpPr>
            <p:nvPr/>
          </p:nvCxnSpPr>
          <p:spPr>
            <a:xfrm flipH="1" flipV="1">
              <a:off x="4440506" y="6118753"/>
              <a:ext cx="3640431" cy="14253"/>
            </a:xfrm>
            <a:prstGeom prst="line">
              <a:avLst/>
            </a:prstGeom>
            <a:ln>
              <a:solidFill>
                <a:schemeClr val="tx1">
                  <a:lumMod val="60000"/>
                  <a:lumOff val="40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179" name="TextBox 178">
            <a:extLst>
              <a:ext uri="{FF2B5EF4-FFF2-40B4-BE49-F238E27FC236}">
                <a16:creationId xmlns:a16="http://schemas.microsoft.com/office/drawing/2014/main" id="{94BBB7C7-EC1F-6C19-65EF-7BE6D2DBDEDE}"/>
              </a:ext>
            </a:extLst>
          </p:cNvPr>
          <p:cNvSpPr txBox="1"/>
          <p:nvPr/>
        </p:nvSpPr>
        <p:spPr>
          <a:xfrm>
            <a:off x="5103187" y="1367877"/>
            <a:ext cx="1622683" cy="369332"/>
          </a:xfrm>
          <a:custGeom>
            <a:avLst/>
            <a:gdLst>
              <a:gd name="connsiteX0" fmla="*/ 0 w 1622683"/>
              <a:gd name="connsiteY0" fmla="*/ 0 h 369332"/>
              <a:gd name="connsiteX1" fmla="*/ 573348 w 1622683"/>
              <a:gd name="connsiteY1" fmla="*/ 0 h 369332"/>
              <a:gd name="connsiteX2" fmla="*/ 1114242 w 1622683"/>
              <a:gd name="connsiteY2" fmla="*/ 0 h 369332"/>
              <a:gd name="connsiteX3" fmla="*/ 1622683 w 1622683"/>
              <a:gd name="connsiteY3" fmla="*/ 0 h 369332"/>
              <a:gd name="connsiteX4" fmla="*/ 1622683 w 1622683"/>
              <a:gd name="connsiteY4" fmla="*/ 369332 h 369332"/>
              <a:gd name="connsiteX5" fmla="*/ 1081789 w 1622683"/>
              <a:gd name="connsiteY5" fmla="*/ 369332 h 369332"/>
              <a:gd name="connsiteX6" fmla="*/ 573348 w 1622683"/>
              <a:gd name="connsiteY6" fmla="*/ 369332 h 369332"/>
              <a:gd name="connsiteX7" fmla="*/ 0 w 1622683"/>
              <a:gd name="connsiteY7" fmla="*/ 369332 h 369332"/>
              <a:gd name="connsiteX8" fmla="*/ 0 w 1622683"/>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2683" h="369332" extrusionOk="0">
                <a:moveTo>
                  <a:pt x="0" y="0"/>
                </a:moveTo>
                <a:cubicBezTo>
                  <a:pt x="241400" y="-18873"/>
                  <a:pt x="355210" y="-27966"/>
                  <a:pt x="573348" y="0"/>
                </a:cubicBezTo>
                <a:cubicBezTo>
                  <a:pt x="791486" y="27966"/>
                  <a:pt x="858095" y="-25470"/>
                  <a:pt x="1114242" y="0"/>
                </a:cubicBezTo>
                <a:cubicBezTo>
                  <a:pt x="1370389" y="25470"/>
                  <a:pt x="1478595" y="16296"/>
                  <a:pt x="1622683" y="0"/>
                </a:cubicBezTo>
                <a:cubicBezTo>
                  <a:pt x="1611952" y="116131"/>
                  <a:pt x="1620065" y="239632"/>
                  <a:pt x="1622683" y="369332"/>
                </a:cubicBezTo>
                <a:cubicBezTo>
                  <a:pt x="1478333" y="393908"/>
                  <a:pt x="1297199" y="381172"/>
                  <a:pt x="1081789" y="369332"/>
                </a:cubicBezTo>
                <a:cubicBezTo>
                  <a:pt x="866379" y="357492"/>
                  <a:pt x="756787" y="355333"/>
                  <a:pt x="573348" y="369332"/>
                </a:cubicBezTo>
                <a:cubicBezTo>
                  <a:pt x="389909" y="383331"/>
                  <a:pt x="266865" y="391132"/>
                  <a:pt x="0" y="369332"/>
                </a:cubicBezTo>
                <a:cubicBezTo>
                  <a:pt x="-11349" y="205599"/>
                  <a:pt x="-15083" y="163312"/>
                  <a:pt x="0" y="0"/>
                </a:cubicBezTo>
                <a:close/>
              </a:path>
            </a:pathLst>
          </a:custGeom>
          <a:noFill/>
          <a:ln w="38100">
            <a:noFill/>
            <a:extLst>
              <a:ext uri="{C807C97D-BFC1-408E-A445-0C87EB9F89A2}">
                <ask:lineSketchStyleProps xmlns:ask="http://schemas.microsoft.com/office/drawing/2018/sketchyshapes" sd="981765707">
                  <a:prstGeom prst="rect">
                    <a:avLst/>
                  </a:prstGeom>
                  <ask:type>
                    <ask:lineSketchFreehand/>
                  </ask:type>
                </ask:lineSketchStyleProps>
              </a:ext>
            </a:extLst>
          </a:ln>
        </p:spPr>
        <p:txBody>
          <a:bodyPr wrap="square" rtlCol="0">
            <a:spAutoFit/>
          </a:bodyPr>
          <a:lstStyle>
            <a:defPPr>
              <a:defRPr lang="zh-CN"/>
            </a:defPPr>
            <a:lvl1pPr algn="r">
              <a:defRPr sz="800" i="1">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defRPr>
            </a:lvl1pPr>
          </a:lstStyle>
          <a:p>
            <a:r>
              <a:rPr lang="en-US" altLang="zh-CN" sz="1000" dirty="0"/>
              <a:t>Proficient in math</a:t>
            </a:r>
          </a:p>
          <a:p>
            <a:r>
              <a:rPr lang="en-US" altLang="zh-CN" dirty="0"/>
              <a:t>Out of 100 4th - graders</a:t>
            </a:r>
            <a:endParaRPr lang="zh-CN" altLang="en-US" dirty="0"/>
          </a:p>
        </p:txBody>
      </p:sp>
      <p:sp>
        <p:nvSpPr>
          <p:cNvPr id="231" name="TextBox 230">
            <a:extLst>
              <a:ext uri="{FF2B5EF4-FFF2-40B4-BE49-F238E27FC236}">
                <a16:creationId xmlns:a16="http://schemas.microsoft.com/office/drawing/2014/main" id="{6F1FDF29-DFD6-BE88-78AD-8E68503538C6}"/>
              </a:ext>
            </a:extLst>
          </p:cNvPr>
          <p:cNvSpPr txBox="1"/>
          <p:nvPr/>
        </p:nvSpPr>
        <p:spPr>
          <a:xfrm>
            <a:off x="8999263" y="326014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SAT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33" name="TextBox 232">
            <a:extLst>
              <a:ext uri="{FF2B5EF4-FFF2-40B4-BE49-F238E27FC236}">
                <a16:creationId xmlns:a16="http://schemas.microsoft.com/office/drawing/2014/main" id="{1835A191-56EB-A985-9B23-2D0BB2A1032C}"/>
              </a:ext>
            </a:extLst>
          </p:cNvPr>
          <p:cNvSpPr txBox="1"/>
          <p:nvPr/>
        </p:nvSpPr>
        <p:spPr>
          <a:xfrm>
            <a:off x="4582172" y="2846099"/>
            <a:ext cx="2143698" cy="369332"/>
          </a:xfrm>
          <a:custGeom>
            <a:avLst/>
            <a:gdLst>
              <a:gd name="connsiteX0" fmla="*/ 0 w 2143698"/>
              <a:gd name="connsiteY0" fmla="*/ 0 h 369332"/>
              <a:gd name="connsiteX1" fmla="*/ 514488 w 2143698"/>
              <a:gd name="connsiteY1" fmla="*/ 0 h 369332"/>
              <a:gd name="connsiteX2" fmla="*/ 986101 w 2143698"/>
              <a:gd name="connsiteY2" fmla="*/ 0 h 369332"/>
              <a:gd name="connsiteX3" fmla="*/ 1564900 w 2143698"/>
              <a:gd name="connsiteY3" fmla="*/ 0 h 369332"/>
              <a:gd name="connsiteX4" fmla="*/ 2143698 w 2143698"/>
              <a:gd name="connsiteY4" fmla="*/ 0 h 369332"/>
              <a:gd name="connsiteX5" fmla="*/ 2143698 w 2143698"/>
              <a:gd name="connsiteY5" fmla="*/ 369332 h 369332"/>
              <a:gd name="connsiteX6" fmla="*/ 1650647 w 2143698"/>
              <a:gd name="connsiteY6" fmla="*/ 369332 h 369332"/>
              <a:gd name="connsiteX7" fmla="*/ 1157597 w 2143698"/>
              <a:gd name="connsiteY7" fmla="*/ 369332 h 369332"/>
              <a:gd name="connsiteX8" fmla="*/ 578798 w 2143698"/>
              <a:gd name="connsiteY8" fmla="*/ 369332 h 369332"/>
              <a:gd name="connsiteX9" fmla="*/ 0 w 2143698"/>
              <a:gd name="connsiteY9" fmla="*/ 369332 h 369332"/>
              <a:gd name="connsiteX10" fmla="*/ 0 w 2143698"/>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98" h="369332" extrusionOk="0">
                <a:moveTo>
                  <a:pt x="0" y="0"/>
                </a:moveTo>
                <a:cubicBezTo>
                  <a:pt x="107161" y="-845"/>
                  <a:pt x="270767" y="-765"/>
                  <a:pt x="514488" y="0"/>
                </a:cubicBezTo>
                <a:cubicBezTo>
                  <a:pt x="758209" y="765"/>
                  <a:pt x="800945" y="9324"/>
                  <a:pt x="986101" y="0"/>
                </a:cubicBezTo>
                <a:cubicBezTo>
                  <a:pt x="1171257" y="-9324"/>
                  <a:pt x="1348130" y="-14053"/>
                  <a:pt x="1564900" y="0"/>
                </a:cubicBezTo>
                <a:cubicBezTo>
                  <a:pt x="1781670" y="14053"/>
                  <a:pt x="1878473" y="10990"/>
                  <a:pt x="2143698" y="0"/>
                </a:cubicBezTo>
                <a:cubicBezTo>
                  <a:pt x="2160804" y="91456"/>
                  <a:pt x="2161857" y="211595"/>
                  <a:pt x="2143698" y="369332"/>
                </a:cubicBezTo>
                <a:cubicBezTo>
                  <a:pt x="2043454" y="353607"/>
                  <a:pt x="1769314" y="390541"/>
                  <a:pt x="1650647" y="369332"/>
                </a:cubicBezTo>
                <a:cubicBezTo>
                  <a:pt x="1531980" y="348123"/>
                  <a:pt x="1400723" y="355955"/>
                  <a:pt x="1157597" y="369332"/>
                </a:cubicBezTo>
                <a:cubicBezTo>
                  <a:pt x="914471" y="382710"/>
                  <a:pt x="780543" y="357488"/>
                  <a:pt x="578798" y="369332"/>
                </a:cubicBezTo>
                <a:cubicBezTo>
                  <a:pt x="377053" y="381176"/>
                  <a:pt x="187720" y="38973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STEM Magnet School</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elementary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3" name="TextBox 242">
            <a:extLst>
              <a:ext uri="{FF2B5EF4-FFF2-40B4-BE49-F238E27FC236}">
                <a16:creationId xmlns:a16="http://schemas.microsoft.com/office/drawing/2014/main" id="{28CB5701-1CC6-6A37-1BF3-4EA2C7300F5E}"/>
              </a:ext>
            </a:extLst>
          </p:cNvPr>
          <p:cNvSpPr txBox="1"/>
          <p:nvPr/>
        </p:nvSpPr>
        <p:spPr>
          <a:xfrm>
            <a:off x="8706238" y="5115600"/>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57" name="TextBox 256">
            <a:extLst>
              <a:ext uri="{FF2B5EF4-FFF2-40B4-BE49-F238E27FC236}">
                <a16:creationId xmlns:a16="http://schemas.microsoft.com/office/drawing/2014/main" id="{7A9D41B0-E13B-DF53-69F7-1567BDB7B419}"/>
              </a:ext>
            </a:extLst>
          </p:cNvPr>
          <p:cNvSpPr txBox="1"/>
          <p:nvPr/>
        </p:nvSpPr>
        <p:spPr>
          <a:xfrm>
            <a:off x="8999263" y="2369379"/>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Proficient in math</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8th - graders</a:t>
            </a:r>
          </a:p>
        </p:txBody>
      </p:sp>
      <p:sp>
        <p:nvSpPr>
          <p:cNvPr id="261" name="TextBox 260">
            <a:extLst>
              <a:ext uri="{FF2B5EF4-FFF2-40B4-BE49-F238E27FC236}">
                <a16:creationId xmlns:a16="http://schemas.microsoft.com/office/drawing/2014/main" id="{9AC3E4F2-36C5-F1A8-3FFC-F6E5E8DF452F}"/>
              </a:ext>
            </a:extLst>
          </p:cNvPr>
          <p:cNvSpPr txBox="1"/>
          <p:nvPr/>
        </p:nvSpPr>
        <p:spPr>
          <a:xfrm>
            <a:off x="4266294" y="3563373"/>
            <a:ext cx="2459576" cy="369332"/>
          </a:xfrm>
          <a:custGeom>
            <a:avLst/>
            <a:gdLst>
              <a:gd name="connsiteX0" fmla="*/ 0 w 2459576"/>
              <a:gd name="connsiteY0" fmla="*/ 0 h 369332"/>
              <a:gd name="connsiteX1" fmla="*/ 590298 w 2459576"/>
              <a:gd name="connsiteY1" fmla="*/ 0 h 369332"/>
              <a:gd name="connsiteX2" fmla="*/ 1131405 w 2459576"/>
              <a:gd name="connsiteY2" fmla="*/ 0 h 369332"/>
              <a:gd name="connsiteX3" fmla="*/ 1795490 w 2459576"/>
              <a:gd name="connsiteY3" fmla="*/ 0 h 369332"/>
              <a:gd name="connsiteX4" fmla="*/ 2459576 w 2459576"/>
              <a:gd name="connsiteY4" fmla="*/ 0 h 369332"/>
              <a:gd name="connsiteX5" fmla="*/ 2459576 w 2459576"/>
              <a:gd name="connsiteY5" fmla="*/ 369332 h 369332"/>
              <a:gd name="connsiteX6" fmla="*/ 1893874 w 2459576"/>
              <a:gd name="connsiteY6" fmla="*/ 369332 h 369332"/>
              <a:gd name="connsiteX7" fmla="*/ 1328171 w 2459576"/>
              <a:gd name="connsiteY7" fmla="*/ 369332 h 369332"/>
              <a:gd name="connsiteX8" fmla="*/ 664086 w 2459576"/>
              <a:gd name="connsiteY8" fmla="*/ 369332 h 369332"/>
              <a:gd name="connsiteX9" fmla="*/ 0 w 2459576"/>
              <a:gd name="connsiteY9" fmla="*/ 369332 h 369332"/>
              <a:gd name="connsiteX10" fmla="*/ 0 w 2459576"/>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9576" h="369332" extrusionOk="0">
                <a:moveTo>
                  <a:pt x="0" y="0"/>
                </a:moveTo>
                <a:cubicBezTo>
                  <a:pt x="264837" y="25122"/>
                  <a:pt x="389086" y="-4312"/>
                  <a:pt x="590298" y="0"/>
                </a:cubicBezTo>
                <a:cubicBezTo>
                  <a:pt x="791510" y="4312"/>
                  <a:pt x="1002662" y="22850"/>
                  <a:pt x="1131405" y="0"/>
                </a:cubicBezTo>
                <a:cubicBezTo>
                  <a:pt x="1260148" y="-22850"/>
                  <a:pt x="1521648" y="-8120"/>
                  <a:pt x="1795490" y="0"/>
                </a:cubicBezTo>
                <a:cubicBezTo>
                  <a:pt x="2069332" y="8120"/>
                  <a:pt x="2182213" y="31233"/>
                  <a:pt x="2459576" y="0"/>
                </a:cubicBezTo>
                <a:cubicBezTo>
                  <a:pt x="2476682" y="91456"/>
                  <a:pt x="2477735" y="211595"/>
                  <a:pt x="2459576" y="369332"/>
                </a:cubicBezTo>
                <a:cubicBezTo>
                  <a:pt x="2230539" y="381885"/>
                  <a:pt x="2162502" y="387931"/>
                  <a:pt x="1893874" y="369332"/>
                </a:cubicBezTo>
                <a:cubicBezTo>
                  <a:pt x="1625246" y="350733"/>
                  <a:pt x="1499698" y="386516"/>
                  <a:pt x="1328171" y="369332"/>
                </a:cubicBezTo>
                <a:cubicBezTo>
                  <a:pt x="1156644" y="352148"/>
                  <a:pt x="881814" y="357454"/>
                  <a:pt x="664086" y="369332"/>
                </a:cubicBezTo>
                <a:cubicBezTo>
                  <a:pt x="446359" y="381210"/>
                  <a:pt x="140281" y="355163"/>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Enroll to CS program in University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high school grads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3" name="TextBox 262">
            <a:extLst>
              <a:ext uri="{FF2B5EF4-FFF2-40B4-BE49-F238E27FC236}">
                <a16:creationId xmlns:a16="http://schemas.microsoft.com/office/drawing/2014/main" id="{18B63FDB-5D60-B313-5FEF-181734129E6C}"/>
              </a:ext>
            </a:extLst>
          </p:cNvPr>
          <p:cNvSpPr txBox="1"/>
          <p:nvPr/>
        </p:nvSpPr>
        <p:spPr>
          <a:xfrm>
            <a:off x="8999263" y="4123683"/>
            <a:ext cx="1978994" cy="369332"/>
          </a:xfrm>
          <a:custGeom>
            <a:avLst/>
            <a:gdLst>
              <a:gd name="connsiteX0" fmla="*/ 0 w 1978994"/>
              <a:gd name="connsiteY0" fmla="*/ 0 h 369332"/>
              <a:gd name="connsiteX1" fmla="*/ 639875 w 1978994"/>
              <a:gd name="connsiteY1" fmla="*/ 0 h 369332"/>
              <a:gd name="connsiteX2" fmla="*/ 1240170 w 1978994"/>
              <a:gd name="connsiteY2" fmla="*/ 0 h 369332"/>
              <a:gd name="connsiteX3" fmla="*/ 1978994 w 1978994"/>
              <a:gd name="connsiteY3" fmla="*/ 0 h 369332"/>
              <a:gd name="connsiteX4" fmla="*/ 1978994 w 1978994"/>
              <a:gd name="connsiteY4" fmla="*/ 369332 h 369332"/>
              <a:gd name="connsiteX5" fmla="*/ 1358909 w 1978994"/>
              <a:gd name="connsiteY5" fmla="*/ 369332 h 369332"/>
              <a:gd name="connsiteX6" fmla="*/ 659665 w 1978994"/>
              <a:gd name="connsiteY6" fmla="*/ 369332 h 369332"/>
              <a:gd name="connsiteX7" fmla="*/ 0 w 1978994"/>
              <a:gd name="connsiteY7" fmla="*/ 369332 h 369332"/>
              <a:gd name="connsiteX8" fmla="*/ 0 w 1978994"/>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8994" h="369332" extrusionOk="0">
                <a:moveTo>
                  <a:pt x="0" y="0"/>
                </a:moveTo>
                <a:cubicBezTo>
                  <a:pt x="305834" y="22081"/>
                  <a:pt x="413645" y="-29512"/>
                  <a:pt x="639875" y="0"/>
                </a:cubicBezTo>
                <a:cubicBezTo>
                  <a:pt x="866106" y="29512"/>
                  <a:pt x="1072882" y="6939"/>
                  <a:pt x="1240170" y="0"/>
                </a:cubicBezTo>
                <a:cubicBezTo>
                  <a:pt x="1407458" y="-6939"/>
                  <a:pt x="1622513" y="27200"/>
                  <a:pt x="1978994" y="0"/>
                </a:cubicBezTo>
                <a:cubicBezTo>
                  <a:pt x="1981342" y="113493"/>
                  <a:pt x="1970653" y="197069"/>
                  <a:pt x="1978994" y="369332"/>
                </a:cubicBezTo>
                <a:cubicBezTo>
                  <a:pt x="1674701" y="380089"/>
                  <a:pt x="1612791" y="368231"/>
                  <a:pt x="1358909" y="369332"/>
                </a:cubicBezTo>
                <a:cubicBezTo>
                  <a:pt x="1105027" y="370433"/>
                  <a:pt x="906174" y="398044"/>
                  <a:pt x="659665" y="369332"/>
                </a:cubicBezTo>
                <a:cubicBezTo>
                  <a:pt x="413156" y="340620"/>
                  <a:pt x="256896" y="369198"/>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Persistent at CS degree</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66" name="TextBox 265">
            <a:extLst>
              <a:ext uri="{FF2B5EF4-FFF2-40B4-BE49-F238E27FC236}">
                <a16:creationId xmlns:a16="http://schemas.microsoft.com/office/drawing/2014/main" id="{E17F092B-70A8-2393-D38D-916D83525D49}"/>
              </a:ext>
            </a:extLst>
          </p:cNvPr>
          <p:cNvSpPr txBox="1"/>
          <p:nvPr/>
        </p:nvSpPr>
        <p:spPr>
          <a:xfrm>
            <a:off x="4827222" y="4745620"/>
            <a:ext cx="1898648" cy="369332"/>
          </a:xfrm>
          <a:custGeom>
            <a:avLst/>
            <a:gdLst>
              <a:gd name="connsiteX0" fmla="*/ 0 w 1898648"/>
              <a:gd name="connsiteY0" fmla="*/ 0 h 369332"/>
              <a:gd name="connsiteX1" fmla="*/ 613896 w 1898648"/>
              <a:gd name="connsiteY1" fmla="*/ 0 h 369332"/>
              <a:gd name="connsiteX2" fmla="*/ 1189819 w 1898648"/>
              <a:gd name="connsiteY2" fmla="*/ 0 h 369332"/>
              <a:gd name="connsiteX3" fmla="*/ 1898648 w 1898648"/>
              <a:gd name="connsiteY3" fmla="*/ 0 h 369332"/>
              <a:gd name="connsiteX4" fmla="*/ 1898648 w 1898648"/>
              <a:gd name="connsiteY4" fmla="*/ 369332 h 369332"/>
              <a:gd name="connsiteX5" fmla="*/ 1303738 w 1898648"/>
              <a:gd name="connsiteY5" fmla="*/ 369332 h 369332"/>
              <a:gd name="connsiteX6" fmla="*/ 632883 w 1898648"/>
              <a:gd name="connsiteY6" fmla="*/ 369332 h 369332"/>
              <a:gd name="connsiteX7" fmla="*/ 0 w 1898648"/>
              <a:gd name="connsiteY7" fmla="*/ 369332 h 369332"/>
              <a:gd name="connsiteX8" fmla="*/ 0 w 189864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8648" h="369332" extrusionOk="0">
                <a:moveTo>
                  <a:pt x="0" y="0"/>
                </a:moveTo>
                <a:cubicBezTo>
                  <a:pt x="305199" y="24418"/>
                  <a:pt x="352927" y="17199"/>
                  <a:pt x="613896" y="0"/>
                </a:cubicBezTo>
                <a:cubicBezTo>
                  <a:pt x="874865" y="-17199"/>
                  <a:pt x="1054803" y="-13613"/>
                  <a:pt x="1189819" y="0"/>
                </a:cubicBezTo>
                <a:cubicBezTo>
                  <a:pt x="1324835" y="13613"/>
                  <a:pt x="1607093" y="-11516"/>
                  <a:pt x="1898648" y="0"/>
                </a:cubicBezTo>
                <a:cubicBezTo>
                  <a:pt x="1900996" y="113493"/>
                  <a:pt x="1890307" y="197069"/>
                  <a:pt x="1898648" y="369332"/>
                </a:cubicBezTo>
                <a:cubicBezTo>
                  <a:pt x="1703455" y="352122"/>
                  <a:pt x="1555024" y="346430"/>
                  <a:pt x="1303738" y="369332"/>
                </a:cubicBezTo>
                <a:cubicBezTo>
                  <a:pt x="1052452" y="392235"/>
                  <a:pt x="877309" y="354761"/>
                  <a:pt x="632883" y="369332"/>
                </a:cubicBezTo>
                <a:cubicBezTo>
                  <a:pt x="388458" y="383903"/>
                  <a:pt x="251927" y="379803"/>
                  <a:pt x="0" y="369332"/>
                </a:cubicBezTo>
                <a:cubicBezTo>
                  <a:pt x="10524" y="225711"/>
                  <a:pt x="8734" y="158340"/>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Conferred a CS degree</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degrees enrolled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41" name="TextBox 240">
            <a:extLst>
              <a:ext uri="{FF2B5EF4-FFF2-40B4-BE49-F238E27FC236}">
                <a16:creationId xmlns:a16="http://schemas.microsoft.com/office/drawing/2014/main" id="{690A85C0-89C5-549A-8993-E65991AC3CAA}"/>
              </a:ext>
            </a:extLst>
          </p:cNvPr>
          <p:cNvSpPr txBox="1"/>
          <p:nvPr/>
        </p:nvSpPr>
        <p:spPr>
          <a:xfrm>
            <a:off x="4967587" y="5758548"/>
            <a:ext cx="2386662" cy="369332"/>
          </a:xfrm>
          <a:custGeom>
            <a:avLst/>
            <a:gdLst>
              <a:gd name="connsiteX0" fmla="*/ 0 w 2386662"/>
              <a:gd name="connsiteY0" fmla="*/ 0 h 369332"/>
              <a:gd name="connsiteX1" fmla="*/ 572799 w 2386662"/>
              <a:gd name="connsiteY1" fmla="*/ 0 h 369332"/>
              <a:gd name="connsiteX2" fmla="*/ 1097865 w 2386662"/>
              <a:gd name="connsiteY2" fmla="*/ 0 h 369332"/>
              <a:gd name="connsiteX3" fmla="*/ 1742263 w 2386662"/>
              <a:gd name="connsiteY3" fmla="*/ 0 h 369332"/>
              <a:gd name="connsiteX4" fmla="*/ 2386662 w 2386662"/>
              <a:gd name="connsiteY4" fmla="*/ 0 h 369332"/>
              <a:gd name="connsiteX5" fmla="*/ 2386662 w 2386662"/>
              <a:gd name="connsiteY5" fmla="*/ 369332 h 369332"/>
              <a:gd name="connsiteX6" fmla="*/ 1837730 w 2386662"/>
              <a:gd name="connsiteY6" fmla="*/ 369332 h 369332"/>
              <a:gd name="connsiteX7" fmla="*/ 1288797 w 2386662"/>
              <a:gd name="connsiteY7" fmla="*/ 369332 h 369332"/>
              <a:gd name="connsiteX8" fmla="*/ 644399 w 2386662"/>
              <a:gd name="connsiteY8" fmla="*/ 369332 h 369332"/>
              <a:gd name="connsiteX9" fmla="*/ 0 w 2386662"/>
              <a:gd name="connsiteY9" fmla="*/ 369332 h 369332"/>
              <a:gd name="connsiteX10" fmla="*/ 0 w 2386662"/>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86662" h="369332" extrusionOk="0">
                <a:moveTo>
                  <a:pt x="0" y="0"/>
                </a:moveTo>
                <a:cubicBezTo>
                  <a:pt x="127882" y="-11911"/>
                  <a:pt x="408540" y="7283"/>
                  <a:pt x="572799" y="0"/>
                </a:cubicBezTo>
                <a:cubicBezTo>
                  <a:pt x="737058" y="-7283"/>
                  <a:pt x="876219" y="8512"/>
                  <a:pt x="1097865" y="0"/>
                </a:cubicBezTo>
                <a:cubicBezTo>
                  <a:pt x="1319511" y="-8512"/>
                  <a:pt x="1424537" y="-18222"/>
                  <a:pt x="1742263" y="0"/>
                </a:cubicBezTo>
                <a:cubicBezTo>
                  <a:pt x="2059989" y="18222"/>
                  <a:pt x="2147945" y="25010"/>
                  <a:pt x="2386662" y="0"/>
                </a:cubicBezTo>
                <a:cubicBezTo>
                  <a:pt x="2403768" y="91456"/>
                  <a:pt x="2404821" y="211595"/>
                  <a:pt x="2386662" y="369332"/>
                </a:cubicBezTo>
                <a:cubicBezTo>
                  <a:pt x="2167984" y="367451"/>
                  <a:pt x="2077343" y="377192"/>
                  <a:pt x="1837730" y="369332"/>
                </a:cubicBezTo>
                <a:cubicBezTo>
                  <a:pt x="1598117" y="361472"/>
                  <a:pt x="1502916" y="374336"/>
                  <a:pt x="1288797" y="369332"/>
                </a:cubicBezTo>
                <a:cubicBezTo>
                  <a:pt x="1074678" y="364328"/>
                  <a:pt x="806648" y="350404"/>
                  <a:pt x="644399" y="369332"/>
                </a:cubicBezTo>
                <a:cubicBezTo>
                  <a:pt x="482150" y="388260"/>
                  <a:pt x="186954" y="377721"/>
                  <a:pt x="0" y="369332"/>
                </a:cubicBezTo>
                <a:cubicBezTo>
                  <a:pt x="11387" y="231265"/>
                  <a:pt x="-12011" y="175783"/>
                  <a:pt x="0" y="0"/>
                </a:cubicBezTo>
                <a:close/>
              </a:path>
            </a:pathLst>
          </a:custGeom>
          <a:noFill/>
          <a:ln w="38100">
            <a:no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r"/>
            <a:r>
              <a:rPr lang="en-US" altLang="zh-CN" sz="10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Find Tech Job at Top Company</a:t>
            </a:r>
          </a:p>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Out of 100 CS degree graduates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227" name="TextBox 226">
            <a:extLst>
              <a:ext uri="{FF2B5EF4-FFF2-40B4-BE49-F238E27FC236}">
                <a16:creationId xmlns:a16="http://schemas.microsoft.com/office/drawing/2014/main" id="{44541969-79E1-C464-5E71-809FD291835E}"/>
              </a:ext>
            </a:extLst>
          </p:cNvPr>
          <p:cNvSpPr txBox="1"/>
          <p:nvPr/>
        </p:nvSpPr>
        <p:spPr>
          <a:xfrm>
            <a:off x="4947849" y="125864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2" name="TextBox 231">
            <a:extLst>
              <a:ext uri="{FF2B5EF4-FFF2-40B4-BE49-F238E27FC236}">
                <a16:creationId xmlns:a16="http://schemas.microsoft.com/office/drawing/2014/main" id="{4D05C638-7B83-8CA3-0B03-AD2C83EA7089}"/>
              </a:ext>
            </a:extLst>
          </p:cNvPr>
          <p:cNvSpPr txBox="1"/>
          <p:nvPr/>
        </p:nvSpPr>
        <p:spPr>
          <a:xfrm>
            <a:off x="10584861" y="3184973"/>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9</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4" name="TextBox 233">
            <a:extLst>
              <a:ext uri="{FF2B5EF4-FFF2-40B4-BE49-F238E27FC236}">
                <a16:creationId xmlns:a16="http://schemas.microsoft.com/office/drawing/2014/main" id="{841AA046-8F27-F8EE-F2BC-8828BC93389B}"/>
              </a:ext>
            </a:extLst>
          </p:cNvPr>
          <p:cNvSpPr txBox="1"/>
          <p:nvPr/>
        </p:nvSpPr>
        <p:spPr>
          <a:xfrm>
            <a:off x="4265639" y="2744454"/>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39" name="TextBox 238">
            <a:extLst>
              <a:ext uri="{FF2B5EF4-FFF2-40B4-BE49-F238E27FC236}">
                <a16:creationId xmlns:a16="http://schemas.microsoft.com/office/drawing/2014/main" id="{3E598C6E-110F-1A30-3E00-5CBE2F0FF2EE}"/>
              </a:ext>
            </a:extLst>
          </p:cNvPr>
          <p:cNvSpPr txBox="1"/>
          <p:nvPr/>
        </p:nvSpPr>
        <p:spPr>
          <a:xfrm>
            <a:off x="10650242" y="4045905"/>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20</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4" name="TextBox 243">
            <a:extLst>
              <a:ext uri="{FF2B5EF4-FFF2-40B4-BE49-F238E27FC236}">
                <a16:creationId xmlns:a16="http://schemas.microsoft.com/office/drawing/2014/main" id="{6D13245E-A782-4145-CDA7-E793D223219D}"/>
              </a:ext>
            </a:extLst>
          </p:cNvPr>
          <p:cNvSpPr txBox="1"/>
          <p:nvPr/>
        </p:nvSpPr>
        <p:spPr>
          <a:xfrm>
            <a:off x="10395636" y="5028908"/>
            <a:ext cx="824676"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58" name="TextBox 257">
            <a:extLst>
              <a:ext uri="{FF2B5EF4-FFF2-40B4-BE49-F238E27FC236}">
                <a16:creationId xmlns:a16="http://schemas.microsoft.com/office/drawing/2014/main" id="{56F042F2-72F0-5554-3099-A9D4C2B7A8EF}"/>
              </a:ext>
            </a:extLst>
          </p:cNvPr>
          <p:cNvSpPr txBox="1"/>
          <p:nvPr/>
        </p:nvSpPr>
        <p:spPr>
          <a:xfrm>
            <a:off x="10285699" y="227514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16</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2" name="TextBox 261">
            <a:extLst>
              <a:ext uri="{FF2B5EF4-FFF2-40B4-BE49-F238E27FC236}">
                <a16:creationId xmlns:a16="http://schemas.microsoft.com/office/drawing/2014/main" id="{197ADC7E-B9F1-35DB-FCAC-E4967FD577CC}"/>
              </a:ext>
            </a:extLst>
          </p:cNvPr>
          <p:cNvSpPr txBox="1"/>
          <p:nvPr/>
        </p:nvSpPr>
        <p:spPr>
          <a:xfrm>
            <a:off x="4210829" y="3472766"/>
            <a:ext cx="784789"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4</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67" name="TextBox 266">
            <a:extLst>
              <a:ext uri="{FF2B5EF4-FFF2-40B4-BE49-F238E27FC236}">
                <a16:creationId xmlns:a16="http://schemas.microsoft.com/office/drawing/2014/main" id="{CFC6591F-BA94-C4C1-2E22-E29B068027C5}"/>
              </a:ext>
            </a:extLst>
          </p:cNvPr>
          <p:cNvSpPr txBox="1"/>
          <p:nvPr/>
        </p:nvSpPr>
        <p:spPr>
          <a:xfrm>
            <a:off x="4738182" y="4663866"/>
            <a:ext cx="521382"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2</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242" name="TextBox 241">
            <a:extLst>
              <a:ext uri="{FF2B5EF4-FFF2-40B4-BE49-F238E27FC236}">
                <a16:creationId xmlns:a16="http://schemas.microsoft.com/office/drawing/2014/main" id="{E9B6E75D-8BC8-FF2C-33A4-B8BD61523E92}"/>
              </a:ext>
            </a:extLst>
          </p:cNvPr>
          <p:cNvSpPr txBox="1"/>
          <p:nvPr/>
        </p:nvSpPr>
        <p:spPr>
          <a:xfrm>
            <a:off x="4440506" y="5651304"/>
            <a:ext cx="1001394" cy="461665"/>
          </a:xfrm>
          <a:prstGeom prst="rect">
            <a:avLst/>
          </a:prstGeom>
          <a:noFill/>
        </p:spPr>
        <p:txBody>
          <a:bodyPr wrap="square">
            <a:spAutoFit/>
          </a:bodyPr>
          <a:lstStyle/>
          <a:p>
            <a:r>
              <a:rPr lang="en-US" altLang="zh-CN" sz="240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0.01</a:t>
            </a:r>
            <a:endParaRPr lang="zh-CN" altLang="en-US" sz="2400" dirty="0">
              <a:solidFill>
                <a:schemeClr val="bg1">
                  <a:lumMod val="25000"/>
                </a:schemeClr>
              </a:solidFill>
              <a:latin typeface="Antique Olive Std Compact" panose="020B0904030504040204" pitchFamily="34" charset="0"/>
              <a:cs typeface="Tahoma" panose="020B0604030504040204" pitchFamily="34" charset="0"/>
            </a:endParaRPr>
          </a:p>
        </p:txBody>
      </p:sp>
      <p:graphicFrame>
        <p:nvGraphicFramePr>
          <p:cNvPr id="2" name="Table 2">
            <a:extLst>
              <a:ext uri="{FF2B5EF4-FFF2-40B4-BE49-F238E27FC236}">
                <a16:creationId xmlns:a16="http://schemas.microsoft.com/office/drawing/2014/main" id="{AB69F66F-8B3C-B5CE-72F6-ECDBB484DCDC}"/>
              </a:ext>
            </a:extLst>
          </p:cNvPr>
          <p:cNvGraphicFramePr>
            <a:graphicFrameLocks noGrp="1"/>
          </p:cNvGraphicFramePr>
          <p:nvPr/>
        </p:nvGraphicFramePr>
        <p:xfrm>
          <a:off x="-2864638" y="3133721"/>
          <a:ext cx="2741793" cy="2988438"/>
        </p:xfrm>
        <a:graphic>
          <a:graphicData uri="http://schemas.openxmlformats.org/drawingml/2006/table">
            <a:tbl>
              <a:tblPr firstRow="1" bandRow="1">
                <a:tableStyleId>{21E4AEA4-8DFA-4A89-87EB-49C32662AFE0}</a:tableStyleId>
              </a:tblPr>
              <a:tblGrid>
                <a:gridCol w="788666">
                  <a:extLst>
                    <a:ext uri="{9D8B030D-6E8A-4147-A177-3AD203B41FA5}">
                      <a16:colId xmlns:a16="http://schemas.microsoft.com/office/drawing/2014/main" val="3158538254"/>
                    </a:ext>
                  </a:extLst>
                </a:gridCol>
                <a:gridCol w="399466">
                  <a:extLst>
                    <a:ext uri="{9D8B030D-6E8A-4147-A177-3AD203B41FA5}">
                      <a16:colId xmlns:a16="http://schemas.microsoft.com/office/drawing/2014/main" val="1409835486"/>
                    </a:ext>
                  </a:extLst>
                </a:gridCol>
                <a:gridCol w="384391">
                  <a:extLst>
                    <a:ext uri="{9D8B030D-6E8A-4147-A177-3AD203B41FA5}">
                      <a16:colId xmlns:a16="http://schemas.microsoft.com/office/drawing/2014/main" val="3136978258"/>
                    </a:ext>
                  </a:extLst>
                </a:gridCol>
                <a:gridCol w="369317">
                  <a:extLst>
                    <a:ext uri="{9D8B030D-6E8A-4147-A177-3AD203B41FA5}">
                      <a16:colId xmlns:a16="http://schemas.microsoft.com/office/drawing/2014/main" val="2479059046"/>
                    </a:ext>
                  </a:extLst>
                </a:gridCol>
                <a:gridCol w="391928">
                  <a:extLst>
                    <a:ext uri="{9D8B030D-6E8A-4147-A177-3AD203B41FA5}">
                      <a16:colId xmlns:a16="http://schemas.microsoft.com/office/drawing/2014/main" val="899978357"/>
                    </a:ext>
                  </a:extLst>
                </a:gridCol>
                <a:gridCol w="408025">
                  <a:extLst>
                    <a:ext uri="{9D8B030D-6E8A-4147-A177-3AD203B41FA5}">
                      <a16:colId xmlns:a16="http://schemas.microsoft.com/office/drawing/2014/main" val="2720710840"/>
                    </a:ext>
                  </a:extLst>
                </a:gridCol>
              </a:tblGrid>
              <a:tr h="498073">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latin typeface="Adobe Gothic Std B" panose="020B0800000000000000" pitchFamily="34" charset="-128"/>
                        </a:rPr>
                        <a:t>ALL</a:t>
                      </a:r>
                      <a:endParaRPr lang="zh-CN" altLang="en-US" sz="900" dirty="0">
                        <a:solidFill>
                          <a:schemeClr val="tx2"/>
                        </a:solidFill>
                        <a:latin typeface="Adobe Gothic Std B" panose="020B0800000000000000" pitchFamily="34"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B</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H</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W</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900" dirty="0">
                          <a:solidFill>
                            <a:schemeClr val="tx2"/>
                          </a:solidFill>
                        </a:rPr>
                        <a:t>A</a:t>
                      </a:r>
                      <a:endParaRPr lang="zh-CN" altLang="en-US" sz="900" dirty="0">
                        <a:solidFill>
                          <a:schemeClr val="tx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883355"/>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Metric1</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1305347"/>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Metric2</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5866543"/>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Metric3</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6593646"/>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Metric4</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9352508"/>
                  </a:ext>
                </a:extLst>
              </a:tr>
              <a:tr h="498073">
                <a:tc>
                  <a:txBody>
                    <a:bodyPr/>
                    <a:lstStyle/>
                    <a:p>
                      <a:r>
                        <a:rPr lang="en-US" altLang="zh-CN" sz="900" b="1" kern="1200" dirty="0">
                          <a:solidFill>
                            <a:schemeClr val="tx2"/>
                          </a:solidFill>
                          <a:latin typeface="Adobe Gothic Std B" panose="020B0800000000000000" pitchFamily="34" charset="-128"/>
                          <a:ea typeface="Adobe Gothic Std B" panose="020B0800000000000000" pitchFamily="34" charset="-128"/>
                          <a:cs typeface="+mn-cs"/>
                        </a:rPr>
                        <a:t>Metric5</a:t>
                      </a:r>
                      <a:endParaRPr lang="zh-CN" altLang="en-US" sz="900" b="1" kern="1200" dirty="0">
                        <a:solidFill>
                          <a:schemeClr val="tx2"/>
                        </a:solidFill>
                        <a:latin typeface="Adobe Gothic Std B" panose="020B0800000000000000" pitchFamily="34" charset="-128"/>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776961"/>
                  </a:ext>
                </a:extLst>
              </a:tr>
            </a:tbl>
          </a:graphicData>
        </a:graphic>
      </p:graphicFrame>
      <p:sp>
        <p:nvSpPr>
          <p:cNvPr id="72" name="TextBox 71">
            <a:extLst>
              <a:ext uri="{FF2B5EF4-FFF2-40B4-BE49-F238E27FC236}">
                <a16:creationId xmlns:a16="http://schemas.microsoft.com/office/drawing/2014/main" id="{E1FB2000-8131-C10D-A650-DB339DB2054C}"/>
              </a:ext>
            </a:extLst>
          </p:cNvPr>
          <p:cNvSpPr txBox="1"/>
          <p:nvPr/>
        </p:nvSpPr>
        <p:spPr>
          <a:xfrm>
            <a:off x="510558" y="3995652"/>
            <a:ext cx="3221037" cy="661720"/>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Per 100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Black and Hispanic populations </a:t>
            </a:r>
          </a:p>
          <a:p>
            <a:r>
              <a:rPr lang="en-US" altLang="zh-CN" sz="1050" dirty="0">
                <a:solidFill>
                  <a:schemeClr val="bg1">
                    <a:lumMod val="25000"/>
                  </a:schemeClr>
                </a:solidFill>
                <a:latin typeface="Antique Olive Std Compact" panose="020B0904030504040204" pitchFamily="34" charset="0"/>
                <a:ea typeface="Tahoma" panose="020B0604030504040204" pitchFamily="34" charset="0"/>
                <a:cs typeface="Tahoma" panose="020B0604030504040204" pitchFamily="34" charset="0"/>
              </a:rPr>
              <a:t>In Chicago</a:t>
            </a:r>
            <a:endParaRPr lang="zh-CN" altLang="en-US" sz="1050" dirty="0">
              <a:solidFill>
                <a:schemeClr val="bg1">
                  <a:lumMod val="25000"/>
                </a:schemeClr>
              </a:solidFill>
              <a:latin typeface="Antique Olive Std Compact" panose="020B0904030504040204" pitchFamily="34" charset="0"/>
              <a:cs typeface="Tahoma" panose="020B0604030504040204" pitchFamily="34" charset="0"/>
            </a:endParaRPr>
          </a:p>
        </p:txBody>
      </p:sp>
      <p:sp>
        <p:nvSpPr>
          <p:cNvPr id="73" name="TextBox 72">
            <a:extLst>
              <a:ext uri="{FF2B5EF4-FFF2-40B4-BE49-F238E27FC236}">
                <a16:creationId xmlns:a16="http://schemas.microsoft.com/office/drawing/2014/main" id="{A71338F9-7D45-D39A-340C-21879181EBCD}"/>
              </a:ext>
            </a:extLst>
          </p:cNvPr>
          <p:cNvSpPr txBox="1"/>
          <p:nvPr/>
        </p:nvSpPr>
        <p:spPr>
          <a:xfrm>
            <a:off x="510558" y="2098043"/>
            <a:ext cx="3274592" cy="1815882"/>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How </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 B/H</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Students</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Losses</a:t>
            </a:r>
            <a:endParaRPr lang="zh-CN" altLang="en-US" sz="2800" dirty="0">
              <a:solidFill>
                <a:schemeClr val="tx2"/>
              </a:solidFill>
              <a:latin typeface="Antique Olive Std Compact" panose="020B0904030504040204" pitchFamily="34" charset="0"/>
              <a:cs typeface="Tahoma" panose="020B0604030504040204" pitchFamily="34" charset="0"/>
            </a:endParaRPr>
          </a:p>
        </p:txBody>
      </p:sp>
    </p:spTree>
    <p:extLst>
      <p:ext uri="{BB962C8B-B14F-4D97-AF65-F5344CB8AC3E}">
        <p14:creationId xmlns:p14="http://schemas.microsoft.com/office/powerpoint/2010/main" val="1308240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Freeform: Shape 160">
            <a:extLst>
              <a:ext uri="{FF2B5EF4-FFF2-40B4-BE49-F238E27FC236}">
                <a16:creationId xmlns:a16="http://schemas.microsoft.com/office/drawing/2014/main" id="{1CDDE971-7C76-324F-3F16-D91CE11A0A59}"/>
              </a:ext>
            </a:extLst>
          </p:cNvPr>
          <p:cNvSpPr/>
          <p:nvPr/>
        </p:nvSpPr>
        <p:spPr>
          <a:xfrm>
            <a:off x="571500" y="-65632"/>
            <a:ext cx="11754547" cy="6945021"/>
          </a:xfrm>
          <a:custGeom>
            <a:avLst/>
            <a:gdLst>
              <a:gd name="connsiteX0" fmla="*/ 3071840 w 11754547"/>
              <a:gd name="connsiteY0" fmla="*/ 0 h 6945021"/>
              <a:gd name="connsiteX1" fmla="*/ 11754547 w 11754547"/>
              <a:gd name="connsiteY1" fmla="*/ 0 h 6945021"/>
              <a:gd name="connsiteX2" fmla="*/ 11754547 w 11754547"/>
              <a:gd name="connsiteY2" fmla="*/ 6945021 h 6945021"/>
              <a:gd name="connsiteX3" fmla="*/ 403075 w 11754547"/>
              <a:gd name="connsiteY3" fmla="*/ 6945021 h 6945021"/>
              <a:gd name="connsiteX4" fmla="*/ 395937 w 11754547"/>
              <a:gd name="connsiteY4" fmla="*/ 6931837 h 6945021"/>
              <a:gd name="connsiteX5" fmla="*/ 113447 w 11754547"/>
              <a:gd name="connsiteY5" fmla="*/ 4731591 h 6945021"/>
              <a:gd name="connsiteX6" fmla="*/ 3509790 w 11754547"/>
              <a:gd name="connsiteY6" fmla="*/ 1596506 h 6945021"/>
              <a:gd name="connsiteX7" fmla="*/ 3158726 w 11754547"/>
              <a:gd name="connsiteY7" fmla="*/ 126934 h 6945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54547" h="6945021">
                <a:moveTo>
                  <a:pt x="3071840" y="0"/>
                </a:moveTo>
                <a:lnTo>
                  <a:pt x="11754547" y="0"/>
                </a:lnTo>
                <a:lnTo>
                  <a:pt x="11754547" y="6945021"/>
                </a:lnTo>
                <a:lnTo>
                  <a:pt x="403075" y="6945021"/>
                </a:lnTo>
                <a:lnTo>
                  <a:pt x="395937" y="6931837"/>
                </a:lnTo>
                <a:cubicBezTo>
                  <a:pt x="43333" y="6233857"/>
                  <a:pt x="-129970" y="5395317"/>
                  <a:pt x="113447" y="4731591"/>
                </a:cubicBezTo>
                <a:cubicBezTo>
                  <a:pt x="502914" y="3669629"/>
                  <a:pt x="3132419" y="2544773"/>
                  <a:pt x="3509790" y="1596506"/>
                </a:cubicBezTo>
                <a:cubicBezTo>
                  <a:pt x="3698476" y="1122373"/>
                  <a:pt x="3464433" y="592601"/>
                  <a:pt x="3158726" y="126934"/>
                </a:cubicBezTo>
                <a:close/>
              </a:path>
            </a:pathLst>
          </a:custGeom>
          <a:solidFill>
            <a:srgbClr val="ECEEE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5" name="TextBox 154">
            <a:extLst>
              <a:ext uri="{FF2B5EF4-FFF2-40B4-BE49-F238E27FC236}">
                <a16:creationId xmlns:a16="http://schemas.microsoft.com/office/drawing/2014/main" id="{EBD09EE1-1178-966F-DF83-3ECEFCAD79EA}"/>
              </a:ext>
            </a:extLst>
          </p:cNvPr>
          <p:cNvSpPr txBox="1"/>
          <p:nvPr/>
        </p:nvSpPr>
        <p:spPr>
          <a:xfrm>
            <a:off x="204344" y="415785"/>
            <a:ext cx="3274592" cy="1384995"/>
          </a:xfrm>
          <a:prstGeom prst="rect">
            <a:avLst/>
          </a:prstGeom>
          <a:noFill/>
        </p:spPr>
        <p:txBody>
          <a:bodyPr wrap="square" rtlCol="0">
            <a:spAutoFit/>
          </a:bodyPr>
          <a:lstStyle/>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Reveals </a:t>
            </a:r>
            <a:endParaRPr lang="zh-CN" altLang="en-US" sz="2800" dirty="0">
              <a:solidFill>
                <a:schemeClr val="tx2"/>
              </a:solidFill>
              <a:latin typeface="Antique Olive Std Compact" panose="020B0904030504040204" pitchFamily="34" charset="0"/>
              <a:cs typeface="Tahoma" panose="020B0604030504040204" pitchFamily="34" charset="0"/>
            </a:endParaRP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The</a:t>
            </a:r>
          </a:p>
          <a:p>
            <a:r>
              <a:rPr lang="en-US" altLang="zh-CN" sz="2800" dirty="0">
                <a:solidFill>
                  <a:schemeClr val="tx2"/>
                </a:solidFill>
                <a:latin typeface="Antique Olive Std Compact" panose="020B0904030504040204" pitchFamily="34" charset="0"/>
                <a:ea typeface="Tahoma" panose="020B0604030504040204" pitchFamily="34" charset="0"/>
                <a:cs typeface="Tahoma" panose="020B0604030504040204" pitchFamily="34" charset="0"/>
              </a:rPr>
              <a:t>Disparity</a:t>
            </a:r>
          </a:p>
        </p:txBody>
      </p:sp>
      <p:grpSp>
        <p:nvGrpSpPr>
          <p:cNvPr id="30" name="Group 29">
            <a:extLst>
              <a:ext uri="{FF2B5EF4-FFF2-40B4-BE49-F238E27FC236}">
                <a16:creationId xmlns:a16="http://schemas.microsoft.com/office/drawing/2014/main" id="{8E66C327-8C79-9C2A-B24F-F57C40548F3B}"/>
              </a:ext>
            </a:extLst>
          </p:cNvPr>
          <p:cNvGrpSpPr/>
          <p:nvPr/>
        </p:nvGrpSpPr>
        <p:grpSpPr>
          <a:xfrm>
            <a:off x="598688" y="351748"/>
            <a:ext cx="11593312" cy="6154504"/>
            <a:chOff x="107964" y="-134698"/>
            <a:chExt cx="12326920" cy="6543952"/>
          </a:xfrm>
        </p:grpSpPr>
        <p:grpSp>
          <p:nvGrpSpPr>
            <p:cNvPr id="10" name="Group 9">
              <a:extLst>
                <a:ext uri="{FF2B5EF4-FFF2-40B4-BE49-F238E27FC236}">
                  <a16:creationId xmlns:a16="http://schemas.microsoft.com/office/drawing/2014/main" id="{F24B8EB7-9219-C30F-455F-1920F9DBC93E}"/>
                </a:ext>
              </a:extLst>
            </p:cNvPr>
            <p:cNvGrpSpPr/>
            <p:nvPr/>
          </p:nvGrpSpPr>
          <p:grpSpPr>
            <a:xfrm>
              <a:off x="2269527" y="20703"/>
              <a:ext cx="7643357" cy="6270671"/>
              <a:chOff x="2269527" y="-148185"/>
              <a:chExt cx="7643357" cy="6270671"/>
            </a:xfrm>
          </p:grpSpPr>
          <p:cxnSp>
            <p:nvCxnSpPr>
              <p:cNvPr id="129" name="Straight Connector 128">
                <a:extLst>
                  <a:ext uri="{FF2B5EF4-FFF2-40B4-BE49-F238E27FC236}">
                    <a16:creationId xmlns:a16="http://schemas.microsoft.com/office/drawing/2014/main" id="{50B57388-2917-8DB4-54FD-8D15FCC73ED2}"/>
                  </a:ext>
                </a:extLst>
              </p:cNvPr>
              <p:cNvCxnSpPr>
                <a:cxnSpLocks/>
              </p:cNvCxnSpPr>
              <p:nvPr/>
            </p:nvCxnSpPr>
            <p:spPr>
              <a:xfrm>
                <a:off x="8051287" y="2615762"/>
                <a:ext cx="0" cy="1325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ADFBEA3B-7095-9C97-956D-8C478D591B09}"/>
                  </a:ext>
                </a:extLst>
              </p:cNvPr>
              <p:cNvCxnSpPr>
                <a:cxnSpLocks/>
              </p:cNvCxnSpPr>
              <p:nvPr/>
            </p:nvCxnSpPr>
            <p:spPr>
              <a:xfrm>
                <a:off x="8315057" y="2615762"/>
                <a:ext cx="0" cy="1103459"/>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C869C1-FC3E-FDC0-3E83-60D6C21E22CD}"/>
                  </a:ext>
                </a:extLst>
              </p:cNvPr>
              <p:cNvCxnSpPr>
                <a:cxnSpLocks/>
              </p:cNvCxnSpPr>
              <p:nvPr/>
            </p:nvCxnSpPr>
            <p:spPr>
              <a:xfrm>
                <a:off x="8575022" y="2615762"/>
                <a:ext cx="0" cy="860014"/>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7A9423B-A498-103B-85CD-E3BBB57344BE}"/>
                  </a:ext>
                </a:extLst>
              </p:cNvPr>
              <p:cNvCxnSpPr>
                <a:cxnSpLocks/>
              </p:cNvCxnSpPr>
              <p:nvPr/>
            </p:nvCxnSpPr>
            <p:spPr>
              <a:xfrm>
                <a:off x="6001454" y="2933439"/>
                <a:ext cx="0" cy="318904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91E1E88-7984-1B61-2B74-2A403B4946B7}"/>
                  </a:ext>
                </a:extLst>
              </p:cNvPr>
              <p:cNvCxnSpPr>
                <a:cxnSpLocks/>
              </p:cNvCxnSpPr>
              <p:nvPr/>
            </p:nvCxnSpPr>
            <p:spPr>
              <a:xfrm>
                <a:off x="4986515" y="3240144"/>
                <a:ext cx="0" cy="209375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3F266A7-F662-F583-76E1-799FAD36BB22}"/>
                  </a:ext>
                </a:extLst>
              </p:cNvPr>
              <p:cNvCxnSpPr>
                <a:cxnSpLocks/>
              </p:cNvCxnSpPr>
              <p:nvPr/>
            </p:nvCxnSpPr>
            <p:spPr>
              <a:xfrm>
                <a:off x="5258798" y="3820422"/>
                <a:ext cx="0" cy="172838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93555489-9753-9359-5444-A68F27157183}"/>
                  </a:ext>
                </a:extLst>
              </p:cNvPr>
              <p:cNvCxnSpPr>
                <a:cxnSpLocks/>
              </p:cNvCxnSpPr>
              <p:nvPr/>
            </p:nvCxnSpPr>
            <p:spPr>
              <a:xfrm>
                <a:off x="5521830" y="3068423"/>
                <a:ext cx="0" cy="2720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58F5835D-4C91-95CC-6854-A1292E949E87}"/>
                  </a:ext>
                </a:extLst>
              </p:cNvPr>
              <p:cNvCxnSpPr>
                <a:cxnSpLocks/>
              </p:cNvCxnSpPr>
              <p:nvPr/>
            </p:nvCxnSpPr>
            <p:spPr>
              <a:xfrm>
                <a:off x="4507817" y="2944869"/>
                <a:ext cx="0" cy="170843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66490F-FA5A-0551-BE24-01386204A941}"/>
                  </a:ext>
                </a:extLst>
              </p:cNvPr>
              <p:cNvCxnSpPr>
                <a:cxnSpLocks/>
              </p:cNvCxnSpPr>
              <p:nvPr/>
            </p:nvCxnSpPr>
            <p:spPr>
              <a:xfrm>
                <a:off x="3081338" y="3719158"/>
                <a:ext cx="37955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EFE135-C9E1-1FED-6760-B0867AFBC35C}"/>
                  </a:ext>
                </a:extLst>
              </p:cNvPr>
              <p:cNvCxnSpPr>
                <a:cxnSpLocks/>
              </p:cNvCxnSpPr>
              <p:nvPr/>
            </p:nvCxnSpPr>
            <p:spPr>
              <a:xfrm>
                <a:off x="3460897" y="3068423"/>
                <a:ext cx="0" cy="65073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62747A0-3330-2D53-86BB-72946C09048F}"/>
                  </a:ext>
                </a:extLst>
              </p:cNvPr>
              <p:cNvCxnSpPr>
                <a:cxnSpLocks/>
              </p:cNvCxnSpPr>
              <p:nvPr/>
            </p:nvCxnSpPr>
            <p:spPr>
              <a:xfrm>
                <a:off x="3716032" y="3068423"/>
                <a:ext cx="0" cy="89908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4AE4F10-FDAA-9DA6-9AD7-CE2751A867B2}"/>
                  </a:ext>
                </a:extLst>
              </p:cNvPr>
              <p:cNvCxnSpPr>
                <a:cxnSpLocks/>
              </p:cNvCxnSpPr>
              <p:nvPr/>
            </p:nvCxnSpPr>
            <p:spPr>
              <a:xfrm>
                <a:off x="3976357" y="3068423"/>
                <a:ext cx="0" cy="1158163"/>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460830-7F82-47F3-FD23-EB3099E20DBD}"/>
                  </a:ext>
                </a:extLst>
              </p:cNvPr>
              <p:cNvCxnSpPr>
                <a:cxnSpLocks/>
              </p:cNvCxnSpPr>
              <p:nvPr/>
            </p:nvCxnSpPr>
            <p:spPr>
              <a:xfrm>
                <a:off x="4245270" y="3068423"/>
                <a:ext cx="0" cy="1356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B700999-A41D-000B-FF6D-F023F3D09991}"/>
                  </a:ext>
                </a:extLst>
              </p:cNvPr>
              <p:cNvCxnSpPr>
                <a:cxnSpLocks/>
              </p:cNvCxnSpPr>
              <p:nvPr/>
            </p:nvCxnSpPr>
            <p:spPr>
              <a:xfrm>
                <a:off x="2729185" y="3965473"/>
                <a:ext cx="983184"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B0BD1F3-C198-6965-DB6B-2C979F00EE89}"/>
                  </a:ext>
                </a:extLst>
              </p:cNvPr>
              <p:cNvCxnSpPr>
                <a:cxnSpLocks/>
              </p:cNvCxnSpPr>
              <p:nvPr/>
            </p:nvCxnSpPr>
            <p:spPr>
              <a:xfrm>
                <a:off x="2454739" y="4214070"/>
                <a:ext cx="151875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79FBE07-97C5-0242-3ECE-5DE6FF3045E1}"/>
                  </a:ext>
                </a:extLst>
              </p:cNvPr>
              <p:cNvCxnSpPr>
                <a:cxnSpLocks/>
              </p:cNvCxnSpPr>
              <p:nvPr/>
            </p:nvCxnSpPr>
            <p:spPr>
              <a:xfrm>
                <a:off x="2269527" y="4415938"/>
                <a:ext cx="197383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E7BC51F-1E5D-09A6-9754-607F359236BF}"/>
                  </a:ext>
                </a:extLst>
              </p:cNvPr>
              <p:cNvCxnSpPr>
                <a:cxnSpLocks/>
              </p:cNvCxnSpPr>
              <p:nvPr/>
            </p:nvCxnSpPr>
            <p:spPr>
              <a:xfrm>
                <a:off x="2729185" y="4654868"/>
                <a:ext cx="177863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694CA03-F731-C6D7-B6D7-FABB24DAAD08}"/>
                  </a:ext>
                </a:extLst>
              </p:cNvPr>
              <p:cNvCxnSpPr>
                <a:cxnSpLocks/>
              </p:cNvCxnSpPr>
              <p:nvPr/>
            </p:nvCxnSpPr>
            <p:spPr>
              <a:xfrm>
                <a:off x="4584609" y="5333897"/>
                <a:ext cx="401906"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46B6D21-5CC5-E987-C980-B3CB246EE05A}"/>
                  </a:ext>
                </a:extLst>
              </p:cNvPr>
              <p:cNvCxnSpPr>
                <a:cxnSpLocks/>
              </p:cNvCxnSpPr>
              <p:nvPr/>
            </p:nvCxnSpPr>
            <p:spPr>
              <a:xfrm flipV="1">
                <a:off x="4387522" y="5548807"/>
                <a:ext cx="871276" cy="6502"/>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75672-4FB4-2FBB-B284-C5A4CAAAD4A5}"/>
                  </a:ext>
                </a:extLst>
              </p:cNvPr>
              <p:cNvCxnSpPr>
                <a:cxnSpLocks/>
              </p:cNvCxnSpPr>
              <p:nvPr/>
            </p:nvCxnSpPr>
            <p:spPr>
              <a:xfrm flipV="1">
                <a:off x="4650554" y="5782496"/>
                <a:ext cx="871276" cy="6502"/>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67C0E6A-10D6-15BB-99E1-543F50E59101}"/>
                  </a:ext>
                </a:extLst>
              </p:cNvPr>
              <p:cNvCxnSpPr>
                <a:cxnSpLocks/>
              </p:cNvCxnSpPr>
              <p:nvPr/>
            </p:nvCxnSpPr>
            <p:spPr>
              <a:xfrm>
                <a:off x="6262320" y="2967750"/>
                <a:ext cx="0" cy="2933806"/>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373CFA01-98DE-4DD7-B6BC-2FA49989D313}"/>
                  </a:ext>
                </a:extLst>
              </p:cNvPr>
              <p:cNvCxnSpPr>
                <a:cxnSpLocks/>
              </p:cNvCxnSpPr>
              <p:nvPr/>
            </p:nvCxnSpPr>
            <p:spPr>
              <a:xfrm>
                <a:off x="6515040" y="2967750"/>
                <a:ext cx="0" cy="2691545"/>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B441407-A0E5-4847-C46A-D328E3FF1BD9}"/>
                  </a:ext>
                </a:extLst>
              </p:cNvPr>
              <p:cNvCxnSpPr>
                <a:cxnSpLocks/>
              </p:cNvCxnSpPr>
              <p:nvPr/>
            </p:nvCxnSpPr>
            <p:spPr>
              <a:xfrm>
                <a:off x="6784267" y="2967750"/>
                <a:ext cx="0" cy="246889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3BC06A-11AD-516B-8E63-F1D7D1BD4459}"/>
                  </a:ext>
                </a:extLst>
              </p:cNvPr>
              <p:cNvCxnSpPr>
                <a:cxnSpLocks/>
              </p:cNvCxnSpPr>
              <p:nvPr/>
            </p:nvCxnSpPr>
            <p:spPr>
              <a:xfrm>
                <a:off x="7054532" y="2974100"/>
                <a:ext cx="0" cy="22143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8EB5074-C1A6-1932-BB95-02E84F115417}"/>
                  </a:ext>
                </a:extLst>
              </p:cNvPr>
              <p:cNvCxnSpPr>
                <a:cxnSpLocks/>
              </p:cNvCxnSpPr>
              <p:nvPr/>
            </p:nvCxnSpPr>
            <p:spPr>
              <a:xfrm>
                <a:off x="7311159" y="2974100"/>
                <a:ext cx="0" cy="196314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153A4CE-4C9D-0272-E1E6-8E9FF145C4C3}"/>
                  </a:ext>
                </a:extLst>
              </p:cNvPr>
              <p:cNvCxnSpPr>
                <a:cxnSpLocks/>
              </p:cNvCxnSpPr>
              <p:nvPr/>
            </p:nvCxnSpPr>
            <p:spPr>
              <a:xfrm>
                <a:off x="7578267" y="2974100"/>
                <a:ext cx="0" cy="1719072"/>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8ADF8835-88A0-1E80-5550-81247557FF32}"/>
                  </a:ext>
                </a:extLst>
              </p:cNvPr>
              <p:cNvCxnSpPr>
                <a:cxnSpLocks/>
              </p:cNvCxnSpPr>
              <p:nvPr/>
            </p:nvCxnSpPr>
            <p:spPr>
              <a:xfrm flipH="1">
                <a:off x="8575022" y="3475776"/>
                <a:ext cx="1337862"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D1B04117-6697-C830-6DB5-B48B8CD903CA}"/>
                  </a:ext>
                </a:extLst>
              </p:cNvPr>
              <p:cNvCxnSpPr>
                <a:cxnSpLocks/>
              </p:cNvCxnSpPr>
              <p:nvPr/>
            </p:nvCxnSpPr>
            <p:spPr>
              <a:xfrm flipH="1">
                <a:off x="8321727" y="3722187"/>
                <a:ext cx="123926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C1294C-391D-0974-3892-8BA9265A0640}"/>
                  </a:ext>
                </a:extLst>
              </p:cNvPr>
              <p:cNvCxnSpPr>
                <a:cxnSpLocks/>
              </p:cNvCxnSpPr>
              <p:nvPr/>
            </p:nvCxnSpPr>
            <p:spPr>
              <a:xfrm flipH="1">
                <a:off x="8053388" y="3943180"/>
                <a:ext cx="1281112"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0C64727-8437-DC4E-2ADE-1E2D8058F85D}"/>
                  </a:ext>
                </a:extLst>
              </p:cNvPr>
              <p:cNvCxnSpPr>
                <a:cxnSpLocks/>
              </p:cNvCxnSpPr>
              <p:nvPr/>
            </p:nvCxnSpPr>
            <p:spPr>
              <a:xfrm flipH="1">
                <a:off x="6262320" y="5901556"/>
                <a:ext cx="107528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C0892C3-5489-4F7B-1B12-E0D5CBFD04A4}"/>
                  </a:ext>
                </a:extLst>
              </p:cNvPr>
              <p:cNvCxnSpPr>
                <a:cxnSpLocks/>
              </p:cNvCxnSpPr>
              <p:nvPr/>
            </p:nvCxnSpPr>
            <p:spPr>
              <a:xfrm flipH="1">
                <a:off x="6510119" y="5659295"/>
                <a:ext cx="376718"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EC47AB5B-7A7A-15E5-32C9-ED32EBA3F641}"/>
                  </a:ext>
                </a:extLst>
              </p:cNvPr>
              <p:cNvCxnSpPr>
                <a:cxnSpLocks/>
              </p:cNvCxnSpPr>
              <p:nvPr/>
            </p:nvCxnSpPr>
            <p:spPr>
              <a:xfrm flipH="1">
                <a:off x="6784267" y="5434663"/>
                <a:ext cx="553341"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BA172D33-6E6D-8C11-0EE6-7FBACCDE7B68}"/>
                  </a:ext>
                </a:extLst>
              </p:cNvPr>
              <p:cNvCxnSpPr>
                <a:cxnSpLocks/>
              </p:cNvCxnSpPr>
              <p:nvPr/>
            </p:nvCxnSpPr>
            <p:spPr>
              <a:xfrm flipH="1">
                <a:off x="7054532" y="5188499"/>
                <a:ext cx="463074"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61ABE6A-CE54-EE5B-7E5A-FF5CB51761E3}"/>
                  </a:ext>
                </a:extLst>
              </p:cNvPr>
              <p:cNvCxnSpPr>
                <a:cxnSpLocks/>
              </p:cNvCxnSpPr>
              <p:nvPr/>
            </p:nvCxnSpPr>
            <p:spPr>
              <a:xfrm flipH="1">
                <a:off x="7311159" y="4937240"/>
                <a:ext cx="932729"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6B5D6A5-353E-1B32-C485-BACE2C5D1C7D}"/>
                  </a:ext>
                </a:extLst>
              </p:cNvPr>
              <p:cNvCxnSpPr>
                <a:cxnSpLocks/>
              </p:cNvCxnSpPr>
              <p:nvPr/>
            </p:nvCxnSpPr>
            <p:spPr>
              <a:xfrm flipH="1">
                <a:off x="7578267" y="4693172"/>
                <a:ext cx="834213"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49E99099-6028-81FB-BE83-681D753F6BA9}"/>
                  </a:ext>
                </a:extLst>
              </p:cNvPr>
              <p:cNvCxnSpPr>
                <a:cxnSpLocks/>
              </p:cNvCxnSpPr>
              <p:nvPr/>
            </p:nvCxnSpPr>
            <p:spPr>
              <a:xfrm flipH="1">
                <a:off x="5993370" y="6122486"/>
                <a:ext cx="1017030" cy="0"/>
              </a:xfrm>
              <a:prstGeom prst="line">
                <a:avLst/>
              </a:prstGeom>
              <a:ln>
                <a:solidFill>
                  <a:schemeClr val="bg2">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D4657D6-2705-4D3D-0DE9-88405A2A1315}"/>
                  </a:ext>
                </a:extLst>
              </p:cNvPr>
              <p:cNvCxnSpPr>
                <a:cxnSpLocks/>
              </p:cNvCxnSpPr>
              <p:nvPr/>
            </p:nvCxnSpPr>
            <p:spPr>
              <a:xfrm>
                <a:off x="5521830" y="266535"/>
                <a:ext cx="0" cy="332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81C4DB8-8DCF-345D-2D81-CE72DDE1A6D3}"/>
                  </a:ext>
                </a:extLst>
              </p:cNvPr>
              <p:cNvCxnSpPr>
                <a:cxnSpLocks/>
              </p:cNvCxnSpPr>
              <p:nvPr/>
            </p:nvCxnSpPr>
            <p:spPr>
              <a:xfrm flipH="1">
                <a:off x="5520298" y="268916"/>
                <a:ext cx="449745"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17C4384-CA20-E417-A8DE-A71BC435F55F}"/>
                  </a:ext>
                </a:extLst>
              </p:cNvPr>
              <p:cNvCxnSpPr>
                <a:cxnSpLocks/>
              </p:cNvCxnSpPr>
              <p:nvPr/>
            </p:nvCxnSpPr>
            <p:spPr>
              <a:xfrm>
                <a:off x="7060937" y="738444"/>
                <a:ext cx="0" cy="13648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6ABDF238-95BC-E374-85FF-67B4D0FD4944}"/>
                  </a:ext>
                </a:extLst>
              </p:cNvPr>
              <p:cNvCxnSpPr>
                <a:cxnSpLocks/>
              </p:cNvCxnSpPr>
              <p:nvPr/>
            </p:nvCxnSpPr>
            <p:spPr>
              <a:xfrm flipH="1">
                <a:off x="7059405" y="738444"/>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206DD81-37FF-FC0F-8025-BF3B03FD5BA8}"/>
                  </a:ext>
                </a:extLst>
              </p:cNvPr>
              <p:cNvCxnSpPr>
                <a:cxnSpLocks/>
                <a:endCxn id="109" idx="0"/>
              </p:cNvCxnSpPr>
              <p:nvPr/>
            </p:nvCxnSpPr>
            <p:spPr>
              <a:xfrm>
                <a:off x="8069336" y="1230572"/>
                <a:ext cx="0" cy="4856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25EAE1CA-F940-F20D-1C70-FBC119F1582D}"/>
                  </a:ext>
                </a:extLst>
              </p:cNvPr>
              <p:cNvCxnSpPr>
                <a:cxnSpLocks/>
              </p:cNvCxnSpPr>
              <p:nvPr/>
            </p:nvCxnSpPr>
            <p:spPr>
              <a:xfrm flipH="1">
                <a:off x="8069336" y="1230572"/>
                <a:ext cx="275049"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E097B96-03D0-AAD3-E6BC-ABD0A5B90082}"/>
                  </a:ext>
                </a:extLst>
              </p:cNvPr>
              <p:cNvCxnSpPr>
                <a:cxnSpLocks/>
              </p:cNvCxnSpPr>
              <p:nvPr/>
            </p:nvCxnSpPr>
            <p:spPr>
              <a:xfrm flipH="1">
                <a:off x="4234539" y="-148185"/>
                <a:ext cx="500740"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C3395BAB-18C5-FA21-5B41-5698451DBDC0}"/>
                  </a:ext>
                </a:extLst>
              </p:cNvPr>
              <p:cNvCxnSpPr>
                <a:cxnSpLocks/>
              </p:cNvCxnSpPr>
              <p:nvPr/>
            </p:nvCxnSpPr>
            <p:spPr>
              <a:xfrm>
                <a:off x="4237966" y="-148185"/>
                <a:ext cx="0" cy="12071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DCA5467A-27C0-36C9-64A5-47D71A6C9734}"/>
                </a:ext>
              </a:extLst>
            </p:cNvPr>
            <p:cNvGrpSpPr/>
            <p:nvPr/>
          </p:nvGrpSpPr>
          <p:grpSpPr>
            <a:xfrm>
              <a:off x="3168686" y="791312"/>
              <a:ext cx="5699792" cy="2168733"/>
              <a:chOff x="3166795" y="530965"/>
              <a:chExt cx="5699792" cy="2168733"/>
            </a:xfrm>
          </p:grpSpPr>
          <p:sp>
            <p:nvSpPr>
              <p:cNvPr id="74" name="TextBox 73">
                <a:extLst>
                  <a:ext uri="{FF2B5EF4-FFF2-40B4-BE49-F238E27FC236}">
                    <a16:creationId xmlns:a16="http://schemas.microsoft.com/office/drawing/2014/main" id="{2203EFB8-33A8-FEC5-A754-21C98FC87764}"/>
                  </a:ext>
                </a:extLst>
              </p:cNvPr>
              <p:cNvSpPr txBox="1"/>
              <p:nvPr/>
            </p:nvSpPr>
            <p:spPr>
              <a:xfrm>
                <a:off x="3166795" y="2151965"/>
                <a:ext cx="548296" cy="278164"/>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35" name="TextBox 34">
                <a:extLst>
                  <a:ext uri="{FF2B5EF4-FFF2-40B4-BE49-F238E27FC236}">
                    <a16:creationId xmlns:a16="http://schemas.microsoft.com/office/drawing/2014/main" id="{FA1B03FB-C33A-93EB-F034-61CF5B832A66}"/>
                  </a:ext>
                </a:extLst>
              </p:cNvPr>
              <p:cNvSpPr txBox="1"/>
              <p:nvPr/>
            </p:nvSpPr>
            <p:spPr>
              <a:xfrm>
                <a:off x="3440943" y="2046315"/>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1" name="TextBox 90">
                <a:extLst>
                  <a:ext uri="{FF2B5EF4-FFF2-40B4-BE49-F238E27FC236}">
                    <a16:creationId xmlns:a16="http://schemas.microsoft.com/office/drawing/2014/main" id="{A95ED500-4DAC-D4C5-5BD2-D2DA051BAABE}"/>
                  </a:ext>
                </a:extLst>
              </p:cNvPr>
              <p:cNvSpPr txBox="1"/>
              <p:nvPr/>
            </p:nvSpPr>
            <p:spPr>
              <a:xfrm>
                <a:off x="3695066" y="118892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2" name="TextBox 91">
                <a:extLst>
                  <a:ext uri="{FF2B5EF4-FFF2-40B4-BE49-F238E27FC236}">
                    <a16:creationId xmlns:a16="http://schemas.microsoft.com/office/drawing/2014/main" id="{56106493-B406-0C31-BE9D-A16605E9F037}"/>
                  </a:ext>
                </a:extLst>
              </p:cNvPr>
              <p:cNvSpPr txBox="1"/>
              <p:nvPr/>
            </p:nvSpPr>
            <p:spPr>
              <a:xfrm>
                <a:off x="3969214" y="938064"/>
                <a:ext cx="548296" cy="338554"/>
              </a:xfrm>
              <a:prstGeom prst="rect">
                <a:avLst/>
              </a:prstGeom>
              <a:noFill/>
            </p:spPr>
            <p:txBody>
              <a:bodyPr wrap="square" rtlCol="0">
                <a:spAutoFit/>
              </a:bodyPr>
              <a:lstStyle/>
              <a:p>
                <a:pPr algn="ctr"/>
                <a:r>
                  <a:rPr lang="en-US" altLang="zh-CN" sz="1400" dirty="0">
                    <a:latin typeface="MetaPro-Black" panose="02000503050000020004" pitchFamily="50" charset="0"/>
                    <a:ea typeface="Tahoma" panose="020B0604030504040204" pitchFamily="34" charset="0"/>
                    <a:cs typeface="Tahoma" panose="020B0604030504040204" pitchFamily="34" charset="0"/>
                  </a:rPr>
                  <a:t>18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94" name="TextBox 93">
                <a:extLst>
                  <a:ext uri="{FF2B5EF4-FFF2-40B4-BE49-F238E27FC236}">
                    <a16:creationId xmlns:a16="http://schemas.microsoft.com/office/drawing/2014/main" id="{93F8BD8A-0BF6-7BD8-D641-5E552059081B}"/>
                  </a:ext>
                </a:extLst>
              </p:cNvPr>
              <p:cNvSpPr txBox="1"/>
              <p:nvPr/>
            </p:nvSpPr>
            <p:spPr>
              <a:xfrm>
                <a:off x="4710476" y="2031475"/>
                <a:ext cx="548296" cy="294527"/>
              </a:xfrm>
              <a:prstGeom prst="rect">
                <a:avLst/>
              </a:prstGeom>
              <a:noFill/>
            </p:spPr>
            <p:txBody>
              <a:bodyPr wrap="square" rtlCol="0">
                <a:spAutoFit/>
              </a:bodyPr>
              <a:lstStyle>
                <a:defPPr>
                  <a:defRPr lang="zh-CN"/>
                </a:defPPr>
                <a:lvl1pPr algn="ctr">
                  <a:defRPr sz="120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defRPr>
                </a:lvl1pPr>
              </a:lstStyle>
              <a:p>
                <a:r>
                  <a:rPr lang="en-US" altLang="zh-CN" dirty="0"/>
                  <a:t>6</a:t>
                </a:r>
                <a:r>
                  <a:rPr lang="en-US" altLang="zh-CN" sz="800" dirty="0"/>
                  <a:t>X</a:t>
                </a:r>
                <a:endParaRPr lang="zh-CN" altLang="en-US" sz="800" dirty="0"/>
              </a:p>
            </p:txBody>
          </p:sp>
          <p:sp>
            <p:nvSpPr>
              <p:cNvPr id="97" name="TextBox 96">
                <a:extLst>
                  <a:ext uri="{FF2B5EF4-FFF2-40B4-BE49-F238E27FC236}">
                    <a16:creationId xmlns:a16="http://schemas.microsoft.com/office/drawing/2014/main" id="{7284E8AA-FEAE-5F34-C392-18FB05EA1BAD}"/>
                  </a:ext>
                </a:extLst>
              </p:cNvPr>
              <p:cNvSpPr txBox="1"/>
              <p:nvPr/>
            </p:nvSpPr>
            <p:spPr>
              <a:xfrm>
                <a:off x="4970311" y="801473"/>
                <a:ext cx="548296" cy="369332"/>
              </a:xfrm>
              <a:prstGeom prst="rect">
                <a:avLst/>
              </a:prstGeom>
              <a:noFill/>
            </p:spPr>
            <p:txBody>
              <a:bodyPr wrap="square" rtlCol="0">
                <a:spAutoFit/>
              </a:bodyPr>
              <a:lstStyle/>
              <a:p>
                <a:pPr algn="ctr"/>
                <a:r>
                  <a:rPr lang="en-US" altLang="zh-CN" sz="16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20</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99" name="TextBox 98">
                <a:extLst>
                  <a:ext uri="{FF2B5EF4-FFF2-40B4-BE49-F238E27FC236}">
                    <a16:creationId xmlns:a16="http://schemas.microsoft.com/office/drawing/2014/main" id="{DF9FA48B-94CB-0BA9-6B3F-970748336FA7}"/>
                  </a:ext>
                </a:extLst>
              </p:cNvPr>
              <p:cNvSpPr txBox="1"/>
              <p:nvPr/>
            </p:nvSpPr>
            <p:spPr>
              <a:xfrm>
                <a:off x="4236075" y="2325021"/>
                <a:ext cx="548296" cy="253916"/>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3</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0" name="TextBox 99">
                <a:extLst>
                  <a:ext uri="{FF2B5EF4-FFF2-40B4-BE49-F238E27FC236}">
                    <a16:creationId xmlns:a16="http://schemas.microsoft.com/office/drawing/2014/main" id="{3D9DCCA7-FAC7-74AB-520F-950F65C1AE78}"/>
                  </a:ext>
                </a:extLst>
              </p:cNvPr>
              <p:cNvSpPr txBox="1"/>
              <p:nvPr/>
            </p:nvSpPr>
            <p:spPr>
              <a:xfrm>
                <a:off x="5255370" y="530965"/>
                <a:ext cx="597074" cy="400110"/>
              </a:xfrm>
              <a:prstGeom prst="rect">
                <a:avLst/>
              </a:prstGeom>
              <a:noFill/>
            </p:spPr>
            <p:txBody>
              <a:bodyPr wrap="square" rtlCol="0">
                <a:spAutoFit/>
              </a:bodyPr>
              <a:lstStyle/>
              <a:p>
                <a:pPr algn="ctr"/>
                <a:r>
                  <a:rPr lang="en-US" altLang="zh-CN" dirty="0">
                    <a:latin typeface="MetaPro-Black" panose="02000503050000020004" pitchFamily="50" charset="0"/>
                    <a:ea typeface="Tahoma" panose="020B0604030504040204" pitchFamily="34" charset="0"/>
                    <a:cs typeface="Tahoma" panose="020B0604030504040204" pitchFamily="34" charset="0"/>
                  </a:rPr>
                  <a:t>22</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400" dirty="0">
                  <a:latin typeface="MetaPro-Black" panose="02000503050000020004" pitchFamily="50" charset="0"/>
                  <a:cs typeface="Tahoma" panose="020B0604030504040204" pitchFamily="34" charset="0"/>
                </a:endParaRPr>
              </a:p>
            </p:txBody>
          </p:sp>
          <p:sp>
            <p:nvSpPr>
              <p:cNvPr id="101" name="TextBox 100">
                <a:extLst>
                  <a:ext uri="{FF2B5EF4-FFF2-40B4-BE49-F238E27FC236}">
                    <a16:creationId xmlns:a16="http://schemas.microsoft.com/office/drawing/2014/main" id="{1ACD8738-9524-5786-D82A-49BE246CD616}"/>
                  </a:ext>
                </a:extLst>
              </p:cNvPr>
              <p:cNvSpPr txBox="1"/>
              <p:nvPr/>
            </p:nvSpPr>
            <p:spPr>
              <a:xfrm>
                <a:off x="5795711" y="2395735"/>
                <a:ext cx="385792" cy="246221"/>
              </a:xfrm>
              <a:prstGeom prst="rect">
                <a:avLst/>
              </a:prstGeom>
              <a:noFill/>
            </p:spPr>
            <p:txBody>
              <a:bodyPr wrap="square" rtlCol="0">
                <a:spAutoFit/>
              </a:bodyPr>
              <a:lstStyle/>
              <a:p>
                <a:pPr algn="ctr"/>
                <a:r>
                  <a:rPr lang="en-US" altLang="zh-CN" sz="9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2</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2" name="TextBox 101">
                <a:extLst>
                  <a:ext uri="{FF2B5EF4-FFF2-40B4-BE49-F238E27FC236}">
                    <a16:creationId xmlns:a16="http://schemas.microsoft.com/office/drawing/2014/main" id="{ACA15DFD-4B61-4DF5-D90E-AF741D3DC7CE}"/>
                  </a:ext>
                </a:extLst>
              </p:cNvPr>
              <p:cNvSpPr txBox="1"/>
              <p:nvPr/>
            </p:nvSpPr>
            <p:spPr>
              <a:xfrm>
                <a:off x="5965771" y="2179981"/>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3" name="TextBox 102">
                <a:extLst>
                  <a:ext uri="{FF2B5EF4-FFF2-40B4-BE49-F238E27FC236}">
                    <a16:creationId xmlns:a16="http://schemas.microsoft.com/office/drawing/2014/main" id="{9089255C-2CFB-535C-3C4A-FB8FD1DA3C0D}"/>
                  </a:ext>
                </a:extLst>
              </p:cNvPr>
              <p:cNvSpPr txBox="1"/>
              <p:nvPr/>
            </p:nvSpPr>
            <p:spPr>
              <a:xfrm>
                <a:off x="6239919" y="2470621"/>
                <a:ext cx="548296" cy="229077"/>
              </a:xfrm>
              <a:prstGeom prst="rect">
                <a:avLst/>
              </a:prstGeom>
              <a:noFill/>
            </p:spPr>
            <p:txBody>
              <a:bodyPr wrap="square" rtlCol="0">
                <a:spAutoFit/>
              </a:bodyPr>
              <a:lstStyle/>
              <a:p>
                <a:pPr algn="ctr"/>
                <a:r>
                  <a:rPr lang="en-US" altLang="zh-CN" sz="7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1</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4" name="TextBox 103">
                <a:extLst>
                  <a:ext uri="{FF2B5EF4-FFF2-40B4-BE49-F238E27FC236}">
                    <a16:creationId xmlns:a16="http://schemas.microsoft.com/office/drawing/2014/main" id="{17A01184-5754-9B5F-1063-41D70A4F7C9E}"/>
                  </a:ext>
                </a:extLst>
              </p:cNvPr>
              <p:cNvSpPr txBox="1"/>
              <p:nvPr/>
            </p:nvSpPr>
            <p:spPr>
              <a:xfrm>
                <a:off x="6510119" y="2075983"/>
                <a:ext cx="548296" cy="276999"/>
              </a:xfrm>
              <a:prstGeom prst="rect">
                <a:avLst/>
              </a:prstGeom>
              <a:noFill/>
            </p:spPr>
            <p:txBody>
              <a:bodyPr wrap="square" rtlCol="0">
                <a:spAutoFit/>
              </a:bodyPr>
              <a:lstStyle/>
              <a:p>
                <a:pPr algn="ctr"/>
                <a:r>
                  <a:rPr lang="en-US" altLang="zh-CN" sz="11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5</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5" name="TextBox 104">
                <a:extLst>
                  <a:ext uri="{FF2B5EF4-FFF2-40B4-BE49-F238E27FC236}">
                    <a16:creationId xmlns:a16="http://schemas.microsoft.com/office/drawing/2014/main" id="{74229BE3-D002-728E-7B74-4EEBBE791F33}"/>
                  </a:ext>
                </a:extLst>
              </p:cNvPr>
              <p:cNvSpPr txBox="1"/>
              <p:nvPr/>
            </p:nvSpPr>
            <p:spPr>
              <a:xfrm>
                <a:off x="6784266" y="2014778"/>
                <a:ext cx="548296" cy="294527"/>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6</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06" name="TextBox 105">
                <a:extLst>
                  <a:ext uri="{FF2B5EF4-FFF2-40B4-BE49-F238E27FC236}">
                    <a16:creationId xmlns:a16="http://schemas.microsoft.com/office/drawing/2014/main" id="{8200CAFB-DD4A-977A-2D0C-2EB0A0A232B6}"/>
                  </a:ext>
                </a:extLst>
              </p:cNvPr>
              <p:cNvSpPr txBox="1"/>
              <p:nvPr/>
            </p:nvSpPr>
            <p:spPr>
              <a:xfrm>
                <a:off x="7029971" y="2231910"/>
                <a:ext cx="548296" cy="269983"/>
              </a:xfrm>
              <a:prstGeom prst="rect">
                <a:avLst/>
              </a:prstGeom>
              <a:noFill/>
            </p:spPr>
            <p:txBody>
              <a:bodyPr wrap="square" rtlCol="0">
                <a:spAutoFit/>
              </a:bodyPr>
              <a:lstStyle/>
              <a:p>
                <a:pPr algn="ctr"/>
                <a:r>
                  <a:rPr lang="en-US" altLang="zh-CN" sz="105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4</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7" name="TextBox 106">
                <a:extLst>
                  <a:ext uri="{FF2B5EF4-FFF2-40B4-BE49-F238E27FC236}">
                    <a16:creationId xmlns:a16="http://schemas.microsoft.com/office/drawing/2014/main" id="{33496E4A-BE15-8342-BC47-416DD6BEDA84}"/>
                  </a:ext>
                </a:extLst>
              </p:cNvPr>
              <p:cNvSpPr txBox="1"/>
              <p:nvPr/>
            </p:nvSpPr>
            <p:spPr>
              <a:xfrm>
                <a:off x="7304734" y="1614597"/>
                <a:ext cx="548296" cy="292388"/>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8</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09" name="TextBox 108">
                <a:extLst>
                  <a:ext uri="{FF2B5EF4-FFF2-40B4-BE49-F238E27FC236}">
                    <a16:creationId xmlns:a16="http://schemas.microsoft.com/office/drawing/2014/main" id="{2ACAD572-F467-B6E6-0D23-8F64450D7735}"/>
                  </a:ext>
                </a:extLst>
              </p:cNvPr>
              <p:cNvSpPr txBox="1"/>
              <p:nvPr/>
            </p:nvSpPr>
            <p:spPr>
              <a:xfrm>
                <a:off x="7793297" y="1624809"/>
                <a:ext cx="548296" cy="292388"/>
              </a:xfrm>
              <a:prstGeom prst="rect">
                <a:avLst/>
              </a:prstGeom>
              <a:noFill/>
            </p:spPr>
            <p:txBody>
              <a:bodyPr wrap="square" rtlCol="0">
                <a:spAutoFit/>
              </a:bodyPr>
              <a:lstStyle/>
              <a:p>
                <a:pPr algn="ctr"/>
                <a:r>
                  <a:rPr lang="en-US" altLang="zh-CN" sz="1200" dirty="0">
                    <a:latin typeface="MetaPro-Black" panose="02000503050000020004" pitchFamily="50" charset="0"/>
                    <a:ea typeface="Tahoma" panose="020B0604030504040204" pitchFamily="34" charset="0"/>
                    <a:cs typeface="Tahoma" panose="020B0604030504040204" pitchFamily="34" charset="0"/>
                  </a:rPr>
                  <a:t>8</a:t>
                </a:r>
                <a:r>
                  <a:rPr lang="en-US" altLang="zh-CN" sz="800" dirty="0">
                    <a:latin typeface="MetaPro-Black" panose="02000503050000020004" pitchFamily="50" charset="0"/>
                    <a:ea typeface="Tahoma" panose="020B0604030504040204" pitchFamily="34" charset="0"/>
                    <a:cs typeface="Tahoma" panose="020B0604030504040204" pitchFamily="34" charset="0"/>
                  </a:rPr>
                  <a:t>X</a:t>
                </a:r>
                <a:endParaRPr lang="zh-CN" altLang="en-US" sz="800" dirty="0">
                  <a:latin typeface="MetaPro-Black" panose="02000503050000020004" pitchFamily="50" charset="0"/>
                  <a:cs typeface="Tahoma" panose="020B0604030504040204" pitchFamily="34" charset="0"/>
                </a:endParaRPr>
              </a:p>
            </p:txBody>
          </p:sp>
          <p:sp>
            <p:nvSpPr>
              <p:cNvPr id="110" name="TextBox 109">
                <a:extLst>
                  <a:ext uri="{FF2B5EF4-FFF2-40B4-BE49-F238E27FC236}">
                    <a16:creationId xmlns:a16="http://schemas.microsoft.com/office/drawing/2014/main" id="{9D6BCFD0-4468-4364-B8EC-729817BB1CE3}"/>
                  </a:ext>
                </a:extLst>
              </p:cNvPr>
              <p:cNvSpPr txBox="1"/>
              <p:nvPr/>
            </p:nvSpPr>
            <p:spPr>
              <a:xfrm>
                <a:off x="8024835" y="2017887"/>
                <a:ext cx="548296" cy="294527"/>
              </a:xfrm>
              <a:prstGeom prst="rect">
                <a:avLst/>
              </a:prstGeom>
              <a:noFill/>
            </p:spPr>
            <p:txBody>
              <a:bodyPr wrap="square" rtlCol="0">
                <a:spAutoFit/>
              </a:bodyPr>
              <a:lstStyle/>
              <a:p>
                <a:pPr algn="ctr"/>
                <a:r>
                  <a:rPr lang="en-US" altLang="zh-CN" sz="12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6</a:t>
                </a:r>
                <a:r>
                  <a:rPr lang="en-US" altLang="zh-CN" sz="8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X</a:t>
                </a:r>
                <a:endParaRPr lang="zh-CN" altLang="en-US" sz="800" dirty="0">
                  <a:solidFill>
                    <a:schemeClr val="bg1">
                      <a:lumMod val="25000"/>
                    </a:schemeClr>
                  </a:solidFill>
                  <a:latin typeface="MetaPro-Black" panose="02000503050000020004" pitchFamily="50" charset="0"/>
                  <a:cs typeface="Tahoma" panose="020B0604030504040204" pitchFamily="34" charset="0"/>
                </a:endParaRPr>
              </a:p>
            </p:txBody>
          </p:sp>
          <p:sp>
            <p:nvSpPr>
              <p:cNvPr id="111" name="TextBox 110">
                <a:extLst>
                  <a:ext uri="{FF2B5EF4-FFF2-40B4-BE49-F238E27FC236}">
                    <a16:creationId xmlns:a16="http://schemas.microsoft.com/office/drawing/2014/main" id="{B4D34142-E0AB-CAC5-1F1A-8BE627DAAB04}"/>
                  </a:ext>
                </a:extLst>
              </p:cNvPr>
              <p:cNvSpPr txBox="1"/>
              <p:nvPr/>
            </p:nvSpPr>
            <p:spPr>
              <a:xfrm>
                <a:off x="8318291" y="1679654"/>
                <a:ext cx="548296" cy="261610"/>
              </a:xfrm>
              <a:prstGeom prst="rect">
                <a:avLst/>
              </a:prstGeom>
              <a:noFill/>
            </p:spPr>
            <p:txBody>
              <a:bodyPr wrap="square" rtlCol="0">
                <a:spAutoFit/>
              </a:bodyPr>
              <a:lstStyle/>
              <a:p>
                <a:pPr algn="ctr"/>
                <a:r>
                  <a:rPr lang="en-US" altLang="zh-CN" sz="1000" dirty="0">
                    <a:solidFill>
                      <a:schemeClr val="bg1">
                        <a:lumMod val="25000"/>
                      </a:schemeClr>
                    </a:solidFill>
                    <a:latin typeface="MetaPro-Black" panose="02000503050000020004" pitchFamily="50" charset="0"/>
                    <a:ea typeface="Tahoma" panose="020B0604030504040204" pitchFamily="34" charset="0"/>
                    <a:cs typeface="Tahoma" panose="020B0604030504040204" pitchFamily="34" charset="0"/>
                  </a:rPr>
                  <a:t>TBC</a:t>
                </a:r>
                <a:endParaRPr lang="zh-CN" altLang="en-US" sz="1000" dirty="0">
                  <a:solidFill>
                    <a:schemeClr val="bg1">
                      <a:lumMod val="25000"/>
                    </a:schemeClr>
                  </a:solidFill>
                  <a:latin typeface="MetaPro-Black" panose="02000503050000020004" pitchFamily="50" charset="0"/>
                  <a:cs typeface="Tahoma" panose="020B0604030504040204" pitchFamily="34" charset="0"/>
                </a:endParaRPr>
              </a:p>
            </p:txBody>
          </p:sp>
        </p:grpSp>
        <p:pic>
          <p:nvPicPr>
            <p:cNvPr id="24" name="Picture 23" descr="So-called 'good' suburban schools often require trade-offs for Latino  students">
              <a:extLst>
                <a:ext uri="{FF2B5EF4-FFF2-40B4-BE49-F238E27FC236}">
                  <a16:creationId xmlns:a16="http://schemas.microsoft.com/office/drawing/2014/main" id="{B9E3002D-06AF-DCFB-1801-A7C0F8C7CC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112000"/>
                      </a14:imgEffect>
                      <a14:imgEffect>
                        <a14:brightnessContrast bright="15000"/>
                      </a14:imgEffect>
                    </a14:imgLayer>
                  </a14:imgProps>
                </a:ext>
                <a:ext uri="{28A0092B-C50C-407E-A947-70E740481C1C}">
                  <a14:useLocalDpi xmlns:a14="http://schemas.microsoft.com/office/drawing/2010/main" val="0"/>
                </a:ext>
              </a:extLst>
            </a:blip>
            <a:srcRect l="6867" t="5161" r="4972" b="11294"/>
            <a:stretch>
              <a:fillRect/>
            </a:stretch>
          </p:blipFill>
          <p:spPr bwMode="auto">
            <a:xfrm>
              <a:off x="3390052" y="1244850"/>
              <a:ext cx="5257060" cy="3518689"/>
            </a:xfrm>
            <a:custGeom>
              <a:avLst/>
              <a:gdLst>
                <a:gd name="connsiteX0" fmla="*/ 3059116 w 5257060"/>
                <a:gd name="connsiteY0" fmla="*/ 1668881 h 3472313"/>
                <a:gd name="connsiteX1" fmla="*/ 3198106 w 5257060"/>
                <a:gd name="connsiteY1" fmla="*/ 1668881 h 3472313"/>
                <a:gd name="connsiteX2" fmla="*/ 3198106 w 5257060"/>
                <a:gd name="connsiteY2" fmla="*/ 1803431 h 3472313"/>
                <a:gd name="connsiteX3" fmla="*/ 3059116 w 5257060"/>
                <a:gd name="connsiteY3" fmla="*/ 1803431 h 3472313"/>
                <a:gd name="connsiteX4" fmla="*/ 2542057 w 5257060"/>
                <a:gd name="connsiteY4" fmla="*/ 1622807 h 3472313"/>
                <a:gd name="connsiteX5" fmla="*/ 2681047 w 5257060"/>
                <a:gd name="connsiteY5" fmla="*/ 1622807 h 3472313"/>
                <a:gd name="connsiteX6" fmla="*/ 2681047 w 5257060"/>
                <a:gd name="connsiteY6" fmla="*/ 1849506 h 3472313"/>
                <a:gd name="connsiteX7" fmla="*/ 2542057 w 5257060"/>
                <a:gd name="connsiteY7" fmla="*/ 1849506 h 3472313"/>
                <a:gd name="connsiteX8" fmla="*/ 1050463 w 5257060"/>
                <a:gd name="connsiteY8" fmla="*/ 1583303 h 3472313"/>
                <a:gd name="connsiteX9" fmla="*/ 1189453 w 5257060"/>
                <a:gd name="connsiteY9" fmla="*/ 1583303 h 3472313"/>
                <a:gd name="connsiteX10" fmla="*/ 1189453 w 5257060"/>
                <a:gd name="connsiteY10" fmla="*/ 1889008 h 3472313"/>
                <a:gd name="connsiteX11" fmla="*/ 1050463 w 5257060"/>
                <a:gd name="connsiteY11" fmla="*/ 1889008 h 3472313"/>
                <a:gd name="connsiteX12" fmla="*/ 3855541 w 5257060"/>
                <a:gd name="connsiteY12" fmla="*/ 1522725 h 3472313"/>
                <a:gd name="connsiteX13" fmla="*/ 3994531 w 5257060"/>
                <a:gd name="connsiteY13" fmla="*/ 1522725 h 3472313"/>
                <a:gd name="connsiteX14" fmla="*/ 3994531 w 5257060"/>
                <a:gd name="connsiteY14" fmla="*/ 1949587 h 3472313"/>
                <a:gd name="connsiteX15" fmla="*/ 3855541 w 5257060"/>
                <a:gd name="connsiteY15" fmla="*/ 1949587 h 3472313"/>
                <a:gd name="connsiteX16" fmla="*/ 2804127 w 5257060"/>
                <a:gd name="connsiteY16" fmla="*/ 1480919 h 3472313"/>
                <a:gd name="connsiteX17" fmla="*/ 2943117 w 5257060"/>
                <a:gd name="connsiteY17" fmla="*/ 1480919 h 3472313"/>
                <a:gd name="connsiteX18" fmla="*/ 2943117 w 5257060"/>
                <a:gd name="connsiteY18" fmla="*/ 1991394 h 3472313"/>
                <a:gd name="connsiteX19" fmla="*/ 2804127 w 5257060"/>
                <a:gd name="connsiteY19" fmla="*/ 1991394 h 3472313"/>
                <a:gd name="connsiteX20" fmla="*/ 0 w 5257060"/>
                <a:gd name="connsiteY20" fmla="*/ 1438514 h 3472313"/>
                <a:gd name="connsiteX21" fmla="*/ 138990 w 5257060"/>
                <a:gd name="connsiteY21" fmla="*/ 1438514 h 3472313"/>
                <a:gd name="connsiteX22" fmla="*/ 138990 w 5257060"/>
                <a:gd name="connsiteY22" fmla="*/ 2033798 h 3472313"/>
                <a:gd name="connsiteX23" fmla="*/ 0 w 5257060"/>
                <a:gd name="connsiteY23" fmla="*/ 2033798 h 3472313"/>
                <a:gd name="connsiteX24" fmla="*/ 255348 w 5257060"/>
                <a:gd name="connsiteY24" fmla="*/ 1363431 h 3472313"/>
                <a:gd name="connsiteX25" fmla="*/ 394338 w 5257060"/>
                <a:gd name="connsiteY25" fmla="*/ 1363431 h 3472313"/>
                <a:gd name="connsiteX26" fmla="*/ 394338 w 5257060"/>
                <a:gd name="connsiteY26" fmla="*/ 2108882 h 3472313"/>
                <a:gd name="connsiteX27" fmla="*/ 255348 w 5257060"/>
                <a:gd name="connsiteY27" fmla="*/ 2108882 h 3472313"/>
                <a:gd name="connsiteX28" fmla="*/ 3324334 w 5257060"/>
                <a:gd name="connsiteY28" fmla="*/ 1362030 h 3472313"/>
                <a:gd name="connsiteX29" fmla="*/ 3463324 w 5257060"/>
                <a:gd name="connsiteY29" fmla="*/ 1362030 h 3472313"/>
                <a:gd name="connsiteX30" fmla="*/ 3463324 w 5257060"/>
                <a:gd name="connsiteY30" fmla="*/ 2110281 h 3472313"/>
                <a:gd name="connsiteX31" fmla="*/ 3324334 w 5257060"/>
                <a:gd name="connsiteY31" fmla="*/ 2110281 h 3472313"/>
                <a:gd name="connsiteX32" fmla="*/ 4856171 w 5257060"/>
                <a:gd name="connsiteY32" fmla="*/ 1295174 h 3472313"/>
                <a:gd name="connsiteX33" fmla="*/ 4995161 w 5257060"/>
                <a:gd name="connsiteY33" fmla="*/ 1295174 h 3472313"/>
                <a:gd name="connsiteX34" fmla="*/ 4995161 w 5257060"/>
                <a:gd name="connsiteY34" fmla="*/ 2177138 h 3472313"/>
                <a:gd name="connsiteX35" fmla="*/ 4856171 w 5257060"/>
                <a:gd name="connsiteY35" fmla="*/ 2177138 h 3472313"/>
                <a:gd name="connsiteX36" fmla="*/ 3593927 w 5257060"/>
                <a:gd name="connsiteY36" fmla="*/ 1295174 h 3472313"/>
                <a:gd name="connsiteX37" fmla="*/ 3732917 w 5257060"/>
                <a:gd name="connsiteY37" fmla="*/ 1295174 h 3472313"/>
                <a:gd name="connsiteX38" fmla="*/ 3732917 w 5257060"/>
                <a:gd name="connsiteY38" fmla="*/ 2177138 h 3472313"/>
                <a:gd name="connsiteX39" fmla="*/ 3593927 w 5257060"/>
                <a:gd name="connsiteY39" fmla="*/ 2177138 h 3472313"/>
                <a:gd name="connsiteX40" fmla="*/ 1529807 w 5257060"/>
                <a:gd name="connsiteY40" fmla="*/ 1295173 h 3472313"/>
                <a:gd name="connsiteX41" fmla="*/ 1668797 w 5257060"/>
                <a:gd name="connsiteY41" fmla="*/ 1295173 h 3472313"/>
                <a:gd name="connsiteX42" fmla="*/ 1668797 w 5257060"/>
                <a:gd name="connsiteY42" fmla="*/ 2177138 h 3472313"/>
                <a:gd name="connsiteX43" fmla="*/ 1529807 w 5257060"/>
                <a:gd name="connsiteY43" fmla="*/ 2177138 h 3472313"/>
                <a:gd name="connsiteX44" fmla="*/ 5118070 w 5257060"/>
                <a:gd name="connsiteY44" fmla="*/ 1181406 h 3472313"/>
                <a:gd name="connsiteX45" fmla="*/ 5257060 w 5257060"/>
                <a:gd name="connsiteY45" fmla="*/ 1181406 h 3472313"/>
                <a:gd name="connsiteX46" fmla="*/ 5257060 w 5257060"/>
                <a:gd name="connsiteY46" fmla="*/ 2290907 h 3472313"/>
                <a:gd name="connsiteX47" fmla="*/ 5118070 w 5257060"/>
                <a:gd name="connsiteY47" fmla="*/ 2290907 h 3472313"/>
                <a:gd name="connsiteX48" fmla="*/ 4596498 w 5257060"/>
                <a:gd name="connsiteY48" fmla="*/ 906110 h 3472313"/>
                <a:gd name="connsiteX49" fmla="*/ 4735488 w 5257060"/>
                <a:gd name="connsiteY49" fmla="*/ 906110 h 3472313"/>
                <a:gd name="connsiteX50" fmla="*/ 4735488 w 5257060"/>
                <a:gd name="connsiteY50" fmla="*/ 2566203 h 3472313"/>
                <a:gd name="connsiteX51" fmla="*/ 4596498 w 5257060"/>
                <a:gd name="connsiteY51" fmla="*/ 2566203 h 3472313"/>
                <a:gd name="connsiteX52" fmla="*/ 4117155 w 5257060"/>
                <a:gd name="connsiteY52" fmla="*/ 906110 h 3472313"/>
                <a:gd name="connsiteX53" fmla="*/ 4256145 w 5257060"/>
                <a:gd name="connsiteY53" fmla="*/ 906110 h 3472313"/>
                <a:gd name="connsiteX54" fmla="*/ 4256145 w 5257060"/>
                <a:gd name="connsiteY54" fmla="*/ 2566203 h 3472313"/>
                <a:gd name="connsiteX55" fmla="*/ 4117155 w 5257060"/>
                <a:gd name="connsiteY55" fmla="*/ 2566203 h 3472313"/>
                <a:gd name="connsiteX56" fmla="*/ 517247 w 5257060"/>
                <a:gd name="connsiteY56" fmla="*/ 522165 h 3472313"/>
                <a:gd name="connsiteX57" fmla="*/ 656237 w 5257060"/>
                <a:gd name="connsiteY57" fmla="*/ 522165 h 3472313"/>
                <a:gd name="connsiteX58" fmla="*/ 656237 w 5257060"/>
                <a:gd name="connsiteY58" fmla="*/ 2950147 h 3472313"/>
                <a:gd name="connsiteX59" fmla="*/ 517247 w 5257060"/>
                <a:gd name="connsiteY59" fmla="*/ 2950147 h 3472313"/>
                <a:gd name="connsiteX60" fmla="*/ 786624 w 5257060"/>
                <a:gd name="connsiteY60" fmla="*/ 312274 h 3472313"/>
                <a:gd name="connsiteX61" fmla="*/ 925614 w 5257060"/>
                <a:gd name="connsiteY61" fmla="*/ 312274 h 3472313"/>
                <a:gd name="connsiteX62" fmla="*/ 925614 w 5257060"/>
                <a:gd name="connsiteY62" fmla="*/ 3160038 h 3472313"/>
                <a:gd name="connsiteX63" fmla="*/ 786624 w 5257060"/>
                <a:gd name="connsiteY63" fmla="*/ 3160038 h 3472313"/>
                <a:gd name="connsiteX64" fmla="*/ 1793649 w 5257060"/>
                <a:gd name="connsiteY64" fmla="*/ 160147 h 3472313"/>
                <a:gd name="connsiteX65" fmla="*/ 1932639 w 5257060"/>
                <a:gd name="connsiteY65" fmla="*/ 160147 h 3472313"/>
                <a:gd name="connsiteX66" fmla="*/ 1932639 w 5257060"/>
                <a:gd name="connsiteY66" fmla="*/ 3312164 h 3472313"/>
                <a:gd name="connsiteX67" fmla="*/ 1793649 w 5257060"/>
                <a:gd name="connsiteY67" fmla="*/ 3312164 h 3472313"/>
                <a:gd name="connsiteX68" fmla="*/ 2062713 w 5257060"/>
                <a:gd name="connsiteY68" fmla="*/ 0 h 3472313"/>
                <a:gd name="connsiteX69" fmla="*/ 2201703 w 5257060"/>
                <a:gd name="connsiteY69" fmla="*/ 0 h 3472313"/>
                <a:gd name="connsiteX70" fmla="*/ 2201703 w 5257060"/>
                <a:gd name="connsiteY70" fmla="*/ 3472313 h 3472313"/>
                <a:gd name="connsiteX71" fmla="*/ 2062713 w 5257060"/>
                <a:gd name="connsiteY71" fmla="*/ 3472313 h 347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257060" h="3472313">
                  <a:moveTo>
                    <a:pt x="3059116" y="1668881"/>
                  </a:moveTo>
                  <a:lnTo>
                    <a:pt x="3198106" y="1668881"/>
                  </a:lnTo>
                  <a:lnTo>
                    <a:pt x="3198106" y="1803431"/>
                  </a:lnTo>
                  <a:lnTo>
                    <a:pt x="3059116" y="1803431"/>
                  </a:lnTo>
                  <a:close/>
                  <a:moveTo>
                    <a:pt x="2542057" y="1622807"/>
                  </a:moveTo>
                  <a:lnTo>
                    <a:pt x="2681047" y="1622807"/>
                  </a:lnTo>
                  <a:lnTo>
                    <a:pt x="2681047" y="1849506"/>
                  </a:lnTo>
                  <a:lnTo>
                    <a:pt x="2542057" y="1849506"/>
                  </a:lnTo>
                  <a:close/>
                  <a:moveTo>
                    <a:pt x="1050463" y="1583303"/>
                  </a:moveTo>
                  <a:lnTo>
                    <a:pt x="1189453" y="1583303"/>
                  </a:lnTo>
                  <a:lnTo>
                    <a:pt x="1189453" y="1889008"/>
                  </a:lnTo>
                  <a:lnTo>
                    <a:pt x="1050463" y="1889008"/>
                  </a:lnTo>
                  <a:close/>
                  <a:moveTo>
                    <a:pt x="3855541" y="1522725"/>
                  </a:moveTo>
                  <a:lnTo>
                    <a:pt x="3994531" y="1522725"/>
                  </a:lnTo>
                  <a:lnTo>
                    <a:pt x="3994531" y="1949587"/>
                  </a:lnTo>
                  <a:lnTo>
                    <a:pt x="3855541" y="1949587"/>
                  </a:lnTo>
                  <a:close/>
                  <a:moveTo>
                    <a:pt x="2804127" y="1480919"/>
                  </a:moveTo>
                  <a:lnTo>
                    <a:pt x="2943117" y="1480919"/>
                  </a:lnTo>
                  <a:lnTo>
                    <a:pt x="2943117" y="1991394"/>
                  </a:lnTo>
                  <a:lnTo>
                    <a:pt x="2804127" y="1991394"/>
                  </a:lnTo>
                  <a:close/>
                  <a:moveTo>
                    <a:pt x="0" y="1438514"/>
                  </a:moveTo>
                  <a:lnTo>
                    <a:pt x="138990" y="1438514"/>
                  </a:lnTo>
                  <a:lnTo>
                    <a:pt x="138990" y="2033798"/>
                  </a:lnTo>
                  <a:lnTo>
                    <a:pt x="0" y="2033798"/>
                  </a:lnTo>
                  <a:close/>
                  <a:moveTo>
                    <a:pt x="255348" y="1363431"/>
                  </a:moveTo>
                  <a:lnTo>
                    <a:pt x="394338" y="1363431"/>
                  </a:lnTo>
                  <a:lnTo>
                    <a:pt x="394338" y="2108882"/>
                  </a:lnTo>
                  <a:lnTo>
                    <a:pt x="255348" y="2108882"/>
                  </a:lnTo>
                  <a:close/>
                  <a:moveTo>
                    <a:pt x="3324334" y="1362030"/>
                  </a:moveTo>
                  <a:lnTo>
                    <a:pt x="3463324" y="1362030"/>
                  </a:lnTo>
                  <a:lnTo>
                    <a:pt x="3463324" y="2110281"/>
                  </a:lnTo>
                  <a:lnTo>
                    <a:pt x="3324334" y="2110281"/>
                  </a:lnTo>
                  <a:close/>
                  <a:moveTo>
                    <a:pt x="4856171" y="1295174"/>
                  </a:moveTo>
                  <a:lnTo>
                    <a:pt x="4995161" y="1295174"/>
                  </a:lnTo>
                  <a:lnTo>
                    <a:pt x="4995161" y="2177138"/>
                  </a:lnTo>
                  <a:lnTo>
                    <a:pt x="4856171" y="2177138"/>
                  </a:lnTo>
                  <a:close/>
                  <a:moveTo>
                    <a:pt x="3593927" y="1295174"/>
                  </a:moveTo>
                  <a:lnTo>
                    <a:pt x="3732917" y="1295174"/>
                  </a:lnTo>
                  <a:lnTo>
                    <a:pt x="3732917" y="2177138"/>
                  </a:lnTo>
                  <a:lnTo>
                    <a:pt x="3593927" y="2177138"/>
                  </a:lnTo>
                  <a:close/>
                  <a:moveTo>
                    <a:pt x="1529807" y="1295173"/>
                  </a:moveTo>
                  <a:lnTo>
                    <a:pt x="1668797" y="1295173"/>
                  </a:lnTo>
                  <a:lnTo>
                    <a:pt x="1668797" y="2177138"/>
                  </a:lnTo>
                  <a:lnTo>
                    <a:pt x="1529807" y="2177138"/>
                  </a:lnTo>
                  <a:close/>
                  <a:moveTo>
                    <a:pt x="5118070" y="1181406"/>
                  </a:moveTo>
                  <a:lnTo>
                    <a:pt x="5257060" y="1181406"/>
                  </a:lnTo>
                  <a:lnTo>
                    <a:pt x="5257060" y="2290907"/>
                  </a:lnTo>
                  <a:lnTo>
                    <a:pt x="5118070" y="2290907"/>
                  </a:lnTo>
                  <a:close/>
                  <a:moveTo>
                    <a:pt x="4596498" y="906110"/>
                  </a:moveTo>
                  <a:lnTo>
                    <a:pt x="4735488" y="906110"/>
                  </a:lnTo>
                  <a:lnTo>
                    <a:pt x="4735488" y="2566203"/>
                  </a:lnTo>
                  <a:lnTo>
                    <a:pt x="4596498" y="2566203"/>
                  </a:lnTo>
                  <a:close/>
                  <a:moveTo>
                    <a:pt x="4117155" y="906110"/>
                  </a:moveTo>
                  <a:lnTo>
                    <a:pt x="4256145" y="906110"/>
                  </a:lnTo>
                  <a:lnTo>
                    <a:pt x="4256145" y="2566203"/>
                  </a:lnTo>
                  <a:lnTo>
                    <a:pt x="4117155" y="2566203"/>
                  </a:lnTo>
                  <a:close/>
                  <a:moveTo>
                    <a:pt x="517247" y="522165"/>
                  </a:moveTo>
                  <a:lnTo>
                    <a:pt x="656237" y="522165"/>
                  </a:lnTo>
                  <a:lnTo>
                    <a:pt x="656237" y="2950147"/>
                  </a:lnTo>
                  <a:lnTo>
                    <a:pt x="517247" y="2950147"/>
                  </a:lnTo>
                  <a:close/>
                  <a:moveTo>
                    <a:pt x="786624" y="312274"/>
                  </a:moveTo>
                  <a:lnTo>
                    <a:pt x="925614" y="312274"/>
                  </a:lnTo>
                  <a:lnTo>
                    <a:pt x="925614" y="3160038"/>
                  </a:lnTo>
                  <a:lnTo>
                    <a:pt x="786624" y="3160038"/>
                  </a:lnTo>
                  <a:close/>
                  <a:moveTo>
                    <a:pt x="1793649" y="160147"/>
                  </a:moveTo>
                  <a:lnTo>
                    <a:pt x="1932639" y="160147"/>
                  </a:lnTo>
                  <a:lnTo>
                    <a:pt x="1932639" y="3312164"/>
                  </a:lnTo>
                  <a:lnTo>
                    <a:pt x="1793649" y="3312164"/>
                  </a:lnTo>
                  <a:close/>
                  <a:moveTo>
                    <a:pt x="2062713" y="0"/>
                  </a:moveTo>
                  <a:lnTo>
                    <a:pt x="2201703" y="0"/>
                  </a:lnTo>
                  <a:lnTo>
                    <a:pt x="2201703" y="3472313"/>
                  </a:lnTo>
                  <a:lnTo>
                    <a:pt x="2062713" y="3472313"/>
                  </a:lnTo>
                  <a:close/>
                </a:path>
              </a:pathLst>
            </a:cu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036812E-C915-FAAB-6572-1E51C9F3EBF9}"/>
                </a:ext>
              </a:extLst>
            </p:cNvPr>
            <p:cNvGrpSpPr/>
            <p:nvPr/>
          </p:nvGrpSpPr>
          <p:grpSpPr>
            <a:xfrm>
              <a:off x="107964" y="3531712"/>
              <a:ext cx="11629911" cy="2877542"/>
              <a:chOff x="107964" y="6574722"/>
              <a:chExt cx="11629911" cy="2877542"/>
            </a:xfrm>
          </p:grpSpPr>
          <p:sp>
            <p:nvSpPr>
              <p:cNvPr id="108" name="TextBox 107">
                <a:extLst>
                  <a:ext uri="{FF2B5EF4-FFF2-40B4-BE49-F238E27FC236}">
                    <a16:creationId xmlns:a16="http://schemas.microsoft.com/office/drawing/2014/main" id="{F0095DEC-0BFE-C56F-351D-78E40F3FBB43}"/>
                  </a:ext>
                </a:extLst>
              </p:cNvPr>
              <p:cNvSpPr txBox="1"/>
              <p:nvPr/>
            </p:nvSpPr>
            <p:spPr>
              <a:xfrm>
                <a:off x="913691" y="6811294"/>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2" name="TextBox 111">
                <a:extLst>
                  <a:ext uri="{FF2B5EF4-FFF2-40B4-BE49-F238E27FC236}">
                    <a16:creationId xmlns:a16="http://schemas.microsoft.com/office/drawing/2014/main" id="{4A3A14E3-8506-0F1D-3662-960D32D35EC7}"/>
                  </a:ext>
                </a:extLst>
              </p:cNvPr>
              <p:cNvSpPr txBox="1"/>
              <p:nvPr/>
            </p:nvSpPr>
            <p:spPr>
              <a:xfrm>
                <a:off x="536390" y="7042126"/>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3" name="TextBox 112">
                <a:extLst>
                  <a:ext uri="{FF2B5EF4-FFF2-40B4-BE49-F238E27FC236}">
                    <a16:creationId xmlns:a16="http://schemas.microsoft.com/office/drawing/2014/main" id="{CF8D67F4-9A09-3FD4-C256-F4CB19B1D7C7}"/>
                  </a:ext>
                </a:extLst>
              </p:cNvPr>
              <p:cNvSpPr txBox="1"/>
              <p:nvPr/>
            </p:nvSpPr>
            <p:spPr>
              <a:xfrm>
                <a:off x="269523" y="727776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Proficiency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4" name="TextBox 113">
                <a:extLst>
                  <a:ext uri="{FF2B5EF4-FFF2-40B4-BE49-F238E27FC236}">
                    <a16:creationId xmlns:a16="http://schemas.microsoft.com/office/drawing/2014/main" id="{6DA8BED1-C8B7-418D-1A40-37EE356A745C}"/>
                  </a:ext>
                </a:extLst>
              </p:cNvPr>
              <p:cNvSpPr txBox="1"/>
              <p:nvPr/>
            </p:nvSpPr>
            <p:spPr>
              <a:xfrm>
                <a:off x="107964" y="7511901"/>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Grader Math Excellence</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18" name="TextBox 117">
                <a:extLst>
                  <a:ext uri="{FF2B5EF4-FFF2-40B4-BE49-F238E27FC236}">
                    <a16:creationId xmlns:a16="http://schemas.microsoft.com/office/drawing/2014/main" id="{77B88C40-ABD0-AB6C-C767-EDC5C57737CF}"/>
                  </a:ext>
                </a:extLst>
              </p:cNvPr>
              <p:cNvSpPr txBox="1"/>
              <p:nvPr/>
            </p:nvSpPr>
            <p:spPr>
              <a:xfrm>
                <a:off x="540774" y="7752383"/>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3" name="TextBox 142">
                <a:extLst>
                  <a:ext uri="{FF2B5EF4-FFF2-40B4-BE49-F238E27FC236}">
                    <a16:creationId xmlns:a16="http://schemas.microsoft.com/office/drawing/2014/main" id="{8D27D568-4857-D992-4687-45BB206DA67E}"/>
                  </a:ext>
                </a:extLst>
              </p:cNvPr>
              <p:cNvSpPr txBox="1"/>
              <p:nvPr/>
            </p:nvSpPr>
            <p:spPr>
              <a:xfrm>
                <a:off x="2106999" y="8910922"/>
                <a:ext cx="2477610"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STEM magnet Highschool Enrollment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4" name="TextBox 143">
                <a:extLst>
                  <a:ext uri="{FF2B5EF4-FFF2-40B4-BE49-F238E27FC236}">
                    <a16:creationId xmlns:a16="http://schemas.microsoft.com/office/drawing/2014/main" id="{1249C4F1-2365-140B-7535-641FAA870650}"/>
                  </a:ext>
                </a:extLst>
              </p:cNvPr>
              <p:cNvSpPr txBox="1"/>
              <p:nvPr/>
            </p:nvSpPr>
            <p:spPr>
              <a:xfrm>
                <a:off x="2222241" y="8649025"/>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advanced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5" name="TextBox 144">
                <a:extLst>
                  <a:ext uri="{FF2B5EF4-FFF2-40B4-BE49-F238E27FC236}">
                    <a16:creationId xmlns:a16="http://schemas.microsoft.com/office/drawing/2014/main" id="{6DAAA677-CA4F-F945-88CB-ADC633777F8F}"/>
                  </a:ext>
                </a:extLst>
              </p:cNvPr>
              <p:cNvSpPr txBox="1"/>
              <p:nvPr/>
            </p:nvSpPr>
            <p:spPr>
              <a:xfrm>
                <a:off x="2407852" y="8434700"/>
                <a:ext cx="2142524" cy="230832"/>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SAT Math Proficient</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8" name="TextBox 137">
                <a:extLst>
                  <a:ext uri="{FF2B5EF4-FFF2-40B4-BE49-F238E27FC236}">
                    <a16:creationId xmlns:a16="http://schemas.microsoft.com/office/drawing/2014/main" id="{DE0A038C-53EC-DAD3-ADDC-4EA1C6254E0A}"/>
                  </a:ext>
                </a:extLst>
              </p:cNvPr>
              <p:cNvSpPr txBox="1"/>
              <p:nvPr/>
            </p:nvSpPr>
            <p:spPr>
              <a:xfrm>
                <a:off x="9948510" y="6574722"/>
                <a:ext cx="887130"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TMD</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39" name="TextBox 138">
                <a:extLst>
                  <a:ext uri="{FF2B5EF4-FFF2-40B4-BE49-F238E27FC236}">
                    <a16:creationId xmlns:a16="http://schemas.microsoft.com/office/drawing/2014/main" id="{5DBE758E-BA0A-E4AB-AD11-B9A358F961D7}"/>
                  </a:ext>
                </a:extLst>
              </p:cNvPr>
              <p:cNvSpPr txBox="1"/>
              <p:nvPr/>
            </p:nvSpPr>
            <p:spPr>
              <a:xfrm>
                <a:off x="9595351" y="6811681"/>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3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0" name="TextBox 139">
                <a:extLst>
                  <a:ext uri="{FF2B5EF4-FFF2-40B4-BE49-F238E27FC236}">
                    <a16:creationId xmlns:a16="http://schemas.microsoft.com/office/drawing/2014/main" id="{739082EB-D5D1-5349-5ACE-9D2CBA12E9EB}"/>
                  </a:ext>
                </a:extLst>
              </p:cNvPr>
              <p:cNvSpPr txBox="1"/>
              <p:nvPr/>
            </p:nvSpPr>
            <p:spPr>
              <a:xfrm>
                <a:off x="9387239" y="7047126"/>
                <a:ext cx="2142524"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TOP 11 Tech Jobs Demographics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2" name="TextBox 171">
                <a:extLst>
                  <a:ext uri="{FF2B5EF4-FFF2-40B4-BE49-F238E27FC236}">
                    <a16:creationId xmlns:a16="http://schemas.microsoft.com/office/drawing/2014/main" id="{B4DFC06B-574E-7246-ECDD-39F228BB8190}"/>
                  </a:ext>
                </a:extLst>
              </p:cNvPr>
              <p:cNvSpPr txBox="1"/>
              <p:nvPr/>
            </p:nvSpPr>
            <p:spPr>
              <a:xfrm>
                <a:off x="8297744" y="8027186"/>
                <a:ext cx="3146046"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3" name="TextBox 172">
                <a:extLst>
                  <a:ext uri="{FF2B5EF4-FFF2-40B4-BE49-F238E27FC236}">
                    <a16:creationId xmlns:a16="http://schemas.microsoft.com/office/drawing/2014/main" id="{7D368218-B4A5-C4F9-1E61-C3E8A8314462}"/>
                  </a:ext>
                </a:extLst>
              </p:cNvPr>
              <p:cNvSpPr txBox="1"/>
              <p:nvPr/>
            </p:nvSpPr>
            <p:spPr>
              <a:xfrm>
                <a:off x="8426990" y="7787257"/>
                <a:ext cx="30167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18-24 years old enrollment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4" name="TextBox 173">
                <a:extLst>
                  <a:ext uri="{FF2B5EF4-FFF2-40B4-BE49-F238E27FC236}">
                    <a16:creationId xmlns:a16="http://schemas.microsoft.com/office/drawing/2014/main" id="{D666CFDD-B567-F667-78B4-A3F15564EE2E}"/>
                  </a:ext>
                </a:extLst>
              </p:cNvPr>
              <p:cNvSpPr txBox="1"/>
              <p:nvPr/>
            </p:nvSpPr>
            <p:spPr>
              <a:xfrm>
                <a:off x="7405237" y="8528088"/>
                <a:ext cx="3137899"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5" name="TextBox 174">
                <a:extLst>
                  <a:ext uri="{FF2B5EF4-FFF2-40B4-BE49-F238E27FC236}">
                    <a16:creationId xmlns:a16="http://schemas.microsoft.com/office/drawing/2014/main" id="{9DB4D185-7E39-A023-6F04-E78407EA37B1}"/>
                  </a:ext>
                </a:extLst>
              </p:cNvPr>
              <p:cNvSpPr txBox="1"/>
              <p:nvPr/>
            </p:nvSpPr>
            <p:spPr>
              <a:xfrm>
                <a:off x="7557996" y="8288897"/>
                <a:ext cx="31379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enrollment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6" name="TextBox 175">
                <a:extLst>
                  <a:ext uri="{FF2B5EF4-FFF2-40B4-BE49-F238E27FC236}">
                    <a16:creationId xmlns:a16="http://schemas.microsoft.com/office/drawing/2014/main" id="{BAE024A5-B247-7DA2-D202-57D444FB596B}"/>
                  </a:ext>
                </a:extLst>
              </p:cNvPr>
              <p:cNvSpPr txBox="1"/>
              <p:nvPr/>
            </p:nvSpPr>
            <p:spPr>
              <a:xfrm>
                <a:off x="7405238" y="8991556"/>
                <a:ext cx="331610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conferral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7" name="TextBox 176">
                <a:extLst>
                  <a:ext uri="{FF2B5EF4-FFF2-40B4-BE49-F238E27FC236}">
                    <a16:creationId xmlns:a16="http://schemas.microsoft.com/office/drawing/2014/main" id="{19B6C6BF-7DFE-A9C4-8057-44168E43629B}"/>
                  </a:ext>
                </a:extLst>
              </p:cNvPr>
              <p:cNvSpPr txBox="1"/>
              <p:nvPr/>
            </p:nvSpPr>
            <p:spPr>
              <a:xfrm>
                <a:off x="6933761" y="8758241"/>
                <a:ext cx="3390622"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TOP 3 University in Illinois </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79" name="TextBox 178">
                <a:extLst>
                  <a:ext uri="{FF2B5EF4-FFF2-40B4-BE49-F238E27FC236}">
                    <a16:creationId xmlns:a16="http://schemas.microsoft.com/office/drawing/2014/main" id="{8569AD72-5FEA-24A0-91EF-C7885E7CF216}"/>
                  </a:ext>
                </a:extLst>
              </p:cNvPr>
              <p:cNvSpPr txBox="1"/>
              <p:nvPr/>
            </p:nvSpPr>
            <p:spPr>
              <a:xfrm>
                <a:off x="7013835" y="9221432"/>
                <a:ext cx="2542728" cy="230832"/>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CS degree persistence at Illinois University</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89" name="TextBox 88">
              <a:extLst>
                <a:ext uri="{FF2B5EF4-FFF2-40B4-BE49-F238E27FC236}">
                  <a16:creationId xmlns:a16="http://schemas.microsoft.com/office/drawing/2014/main" id="{04FEE46E-9B5E-AC74-F826-7FF55C86297A}"/>
                </a:ext>
              </a:extLst>
            </p:cNvPr>
            <p:cNvSpPr txBox="1"/>
            <p:nvPr/>
          </p:nvSpPr>
          <p:spPr>
            <a:xfrm>
              <a:off x="5990498" y="298825"/>
              <a:ext cx="6004663"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22</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to STEM Magnet School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0" name="TextBox 89">
              <a:extLst>
                <a:ext uri="{FF2B5EF4-FFF2-40B4-BE49-F238E27FC236}">
                  <a16:creationId xmlns:a16="http://schemas.microsoft.com/office/drawing/2014/main" id="{9375FDCF-2B8D-B0B4-C322-F836C80FD0A3}"/>
                </a:ext>
              </a:extLst>
            </p:cNvPr>
            <p:cNvSpPr txBox="1"/>
            <p:nvPr/>
          </p:nvSpPr>
          <p:spPr>
            <a:xfrm>
              <a:off x="4722399" y="-134698"/>
              <a:ext cx="3871931" cy="269983"/>
            </a:xfrm>
            <a:prstGeom prst="rect">
              <a:avLst/>
            </a:prstGeom>
            <a:noFill/>
          </p:spPr>
          <p:txBody>
            <a:bodyPr wrap="square" rtlCol="0">
              <a:spAutoFit/>
            </a:bodyPr>
            <a:lstStyle/>
            <a:p>
              <a:pPr algn="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Asians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18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score excellence on 8th-grade math</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93" name="TextBox 92">
              <a:extLst>
                <a:ext uri="{FF2B5EF4-FFF2-40B4-BE49-F238E27FC236}">
                  <a16:creationId xmlns:a16="http://schemas.microsoft.com/office/drawing/2014/main" id="{C3CC1468-DEB2-8283-2D48-A94F0F884855}"/>
                </a:ext>
              </a:extLst>
            </p:cNvPr>
            <p:cNvSpPr txBox="1"/>
            <p:nvPr/>
          </p:nvSpPr>
          <p:spPr>
            <a:xfrm>
              <a:off x="8349266" y="1284044"/>
              <a:ext cx="4085618"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White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8</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find a tech job than Black</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sp>
          <p:nvSpPr>
            <p:cNvPr id="141" name="TextBox 140">
              <a:extLst>
                <a:ext uri="{FF2B5EF4-FFF2-40B4-BE49-F238E27FC236}">
                  <a16:creationId xmlns:a16="http://schemas.microsoft.com/office/drawing/2014/main" id="{ADE4FD75-1E2B-CEC4-338B-3B5DA680B485}"/>
                </a:ext>
              </a:extLst>
            </p:cNvPr>
            <p:cNvSpPr txBox="1"/>
            <p:nvPr/>
          </p:nvSpPr>
          <p:spPr>
            <a:xfrm>
              <a:off x="7334454" y="788829"/>
              <a:ext cx="4109335" cy="278164"/>
            </a:xfrm>
            <a:prstGeom prst="rect">
              <a:avLst/>
            </a:prstGeom>
            <a:noFill/>
          </p:spPr>
          <p:txBody>
            <a:bodyPr wrap="square" rtlCol="0">
              <a:spAutoFit/>
            </a:bodyPr>
            <a:lstStyle/>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Asian are </a:t>
              </a:r>
              <a:r>
                <a:rPr lang="en-US" altLang="zh-CN" sz="1050" i="1" dirty="0">
                  <a:latin typeface="Chalet NewYorkNineteenSixty" panose="00000500000000000000" pitchFamily="50" charset="0"/>
                  <a:ea typeface="Tahoma" panose="020B0604030504040204" pitchFamily="34" charset="0"/>
                  <a:cs typeface="Tahoma" panose="020B0604030504040204" pitchFamily="34" charset="0"/>
                </a:rPr>
                <a:t>6</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 times more likely to enroll in top CS programs in Illinois</a:t>
              </a:r>
              <a:endParaRPr lang="zh-CN" altLang="en-US" sz="800" i="1" dirty="0">
                <a:solidFill>
                  <a:schemeClr val="bg2">
                    <a:lumMod val="25000"/>
                  </a:schemeClr>
                </a:solidFill>
                <a:latin typeface="Chalet NewYorkNineteenSixty" panose="00000500000000000000" pitchFamily="50" charset="0"/>
                <a:cs typeface="Tahoma" panose="020B0604030504040204" pitchFamily="34" charset="0"/>
              </a:endParaRPr>
            </a:p>
          </p:txBody>
        </p:sp>
      </p:grpSp>
      <p:sp>
        <p:nvSpPr>
          <p:cNvPr id="165" name="TextBox 164">
            <a:extLst>
              <a:ext uri="{FF2B5EF4-FFF2-40B4-BE49-F238E27FC236}">
                <a16:creationId xmlns:a16="http://schemas.microsoft.com/office/drawing/2014/main" id="{C0A98189-BC4E-4E08-D546-1602047094C4}"/>
              </a:ext>
            </a:extLst>
          </p:cNvPr>
          <p:cNvSpPr txBox="1"/>
          <p:nvPr/>
        </p:nvSpPr>
        <p:spPr>
          <a:xfrm>
            <a:off x="204344" y="1872247"/>
            <a:ext cx="2969126" cy="584775"/>
          </a:xfrm>
          <a:prstGeom prst="rect">
            <a:avLst/>
          </a:prstGeom>
          <a:noFill/>
        </p:spPr>
        <p:txBody>
          <a:bodyPr wrap="square" rtlCol="0">
            <a:spAutoFit/>
          </a:bodyPr>
          <a:lstStyle/>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The Gap btw the </a:t>
            </a:r>
          </a:p>
          <a:p>
            <a:r>
              <a:rPr lang="en-US" altLang="zh-CN" sz="1600" dirty="0">
                <a:latin typeface="Antique Olive Std Compact" panose="020B0904030504040204" pitchFamily="34" charset="0"/>
                <a:ea typeface="Tahoma" panose="020B0604030504040204" pitchFamily="34" charset="0"/>
                <a:cs typeface="Tahoma" panose="020B0604030504040204" pitchFamily="34" charset="0"/>
              </a:rPr>
              <a:t>best and worst</a:t>
            </a:r>
          </a:p>
        </p:txBody>
      </p:sp>
      <p:sp>
        <p:nvSpPr>
          <p:cNvPr id="166" name="TextBox 165">
            <a:extLst>
              <a:ext uri="{FF2B5EF4-FFF2-40B4-BE49-F238E27FC236}">
                <a16:creationId xmlns:a16="http://schemas.microsoft.com/office/drawing/2014/main" id="{F981E43F-EA65-0E9D-B265-C31F88FDE7D6}"/>
              </a:ext>
            </a:extLst>
          </p:cNvPr>
          <p:cNvSpPr txBox="1"/>
          <p:nvPr/>
        </p:nvSpPr>
        <p:spPr>
          <a:xfrm>
            <a:off x="204344" y="2320314"/>
            <a:ext cx="2675595" cy="1215717"/>
          </a:xfrm>
          <a:prstGeom prst="rect">
            <a:avLst/>
          </a:prstGeom>
          <a:noFill/>
        </p:spPr>
        <p:txBody>
          <a:bodyPr wrap="square" rtlCol="0">
            <a:spAutoFit/>
          </a:bodyPr>
          <a:lstStyle/>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#x evaluates the gap between the ethnic groups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with the best and the worst stats.</a:t>
            </a:r>
          </a:p>
          <a:p>
            <a:endPar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endParaRP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Example: 4X in 4th-grade math proficiency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indicates the proportion of Asian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students proficient in 4</a:t>
            </a:r>
            <a:r>
              <a:rPr lang="en-US" altLang="zh-CN" sz="800" i="1" baseline="30000"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a:r>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-grade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math is 4 times greater than </a:t>
            </a:r>
          </a:p>
          <a:p>
            <a:r>
              <a:rPr lang="en-US" altLang="zh-CN" sz="800" i="1" dirty="0">
                <a:solidFill>
                  <a:schemeClr val="bg2">
                    <a:lumMod val="25000"/>
                  </a:schemeClr>
                </a:solidFill>
                <a:latin typeface="Chalet NewYorkNineteenSixty" panose="00000500000000000000" pitchFamily="50" charset="0"/>
                <a:ea typeface="Tahoma" panose="020B0604030504040204" pitchFamily="34" charset="0"/>
                <a:cs typeface="Tahoma" panose="020B0604030504040204" pitchFamily="34" charset="0"/>
              </a:rPr>
              <a:t>that of Black students.</a:t>
            </a:r>
          </a:p>
        </p:txBody>
      </p:sp>
    </p:spTree>
    <p:extLst>
      <p:ext uri="{BB962C8B-B14F-4D97-AF65-F5344CB8AC3E}">
        <p14:creationId xmlns:p14="http://schemas.microsoft.com/office/powerpoint/2010/main" val="2226720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7CC91A7-29B5-DCA7-A8EF-D59B76443A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5961" r="10916" b="21275"/>
          <a:stretch/>
        </p:blipFill>
        <p:spPr bwMode="auto">
          <a:xfrm>
            <a:off x="3899971" y="1300444"/>
            <a:ext cx="3172859" cy="4769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2F7896D-D4FC-0919-8B57-20E3F7578E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16" t="8285" r="14742" b="22223"/>
          <a:stretch/>
        </p:blipFill>
        <p:spPr bwMode="auto">
          <a:xfrm>
            <a:off x="4869587" y="2969261"/>
            <a:ext cx="1233625" cy="186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27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B0ADB09-66ED-88FB-9A62-CE1884FF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381000"/>
            <a:ext cx="4333875"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C162DA5-8652-B449-AD54-5A27BFC97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0"/>
            <a:ext cx="40719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349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C7D613-6DC5-DA12-DDBB-920E1A301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573" y="742950"/>
            <a:ext cx="33718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FE4E425-B1E8-DD38-80FA-1681CCFD3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28" y="0"/>
            <a:ext cx="51419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5884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Group of people outline">
            <a:extLst>
              <a:ext uri="{FF2B5EF4-FFF2-40B4-BE49-F238E27FC236}">
                <a16:creationId xmlns:a16="http://schemas.microsoft.com/office/drawing/2014/main" id="{D7B702CE-8DBC-846E-C442-C8464E1DFA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3338544"/>
            <a:ext cx="914400" cy="914400"/>
          </a:xfrm>
          <a:prstGeom prst="rect">
            <a:avLst/>
          </a:prstGeom>
        </p:spPr>
      </p:pic>
      <p:pic>
        <p:nvPicPr>
          <p:cNvPr id="4" name="Graphic 3" descr="Group of people outline">
            <a:extLst>
              <a:ext uri="{FF2B5EF4-FFF2-40B4-BE49-F238E27FC236}">
                <a16:creationId xmlns:a16="http://schemas.microsoft.com/office/drawing/2014/main" id="{9114CA87-7A09-2A4D-3939-04D224D58C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3338544"/>
            <a:ext cx="914400" cy="914400"/>
          </a:xfrm>
          <a:prstGeom prst="rect">
            <a:avLst/>
          </a:prstGeom>
        </p:spPr>
      </p:pic>
      <p:pic>
        <p:nvPicPr>
          <p:cNvPr id="5" name="Graphic 4" descr="Group of people outline">
            <a:extLst>
              <a:ext uri="{FF2B5EF4-FFF2-40B4-BE49-F238E27FC236}">
                <a16:creationId xmlns:a16="http://schemas.microsoft.com/office/drawing/2014/main" id="{787E2C3E-46ED-F460-DAA3-E3BD0811E7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81530" y="3338544"/>
            <a:ext cx="914400" cy="914400"/>
          </a:xfrm>
          <a:prstGeom prst="rect">
            <a:avLst/>
          </a:prstGeom>
        </p:spPr>
      </p:pic>
      <p:pic>
        <p:nvPicPr>
          <p:cNvPr id="6" name="Graphic 5" descr="Group of people outline">
            <a:extLst>
              <a:ext uri="{FF2B5EF4-FFF2-40B4-BE49-F238E27FC236}">
                <a16:creationId xmlns:a16="http://schemas.microsoft.com/office/drawing/2014/main" id="{9998F7D3-8FD5-2748-298D-F4A187CA70E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35630" y="3338544"/>
            <a:ext cx="914400" cy="914400"/>
          </a:xfrm>
          <a:prstGeom prst="rect">
            <a:avLst/>
          </a:prstGeom>
        </p:spPr>
      </p:pic>
      <p:sp>
        <p:nvSpPr>
          <p:cNvPr id="7" name="Rectangle 6">
            <a:extLst>
              <a:ext uri="{FF2B5EF4-FFF2-40B4-BE49-F238E27FC236}">
                <a16:creationId xmlns:a16="http://schemas.microsoft.com/office/drawing/2014/main" id="{FC4E6A18-AC21-F335-FAB4-04154DF5B34B}"/>
              </a:ext>
            </a:extLst>
          </p:cNvPr>
          <p:cNvSpPr/>
          <p:nvPr/>
        </p:nvSpPr>
        <p:spPr>
          <a:xfrm>
            <a:off x="3582955" y="1979644"/>
            <a:ext cx="5309118" cy="1155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Enrollment</a:t>
            </a:r>
            <a:endParaRPr lang="zh-CN" altLang="en-US" dirty="0"/>
          </a:p>
        </p:txBody>
      </p:sp>
      <p:pic>
        <p:nvPicPr>
          <p:cNvPr id="8" name="Graphic 7" descr="Group of people outline">
            <a:extLst>
              <a:ext uri="{FF2B5EF4-FFF2-40B4-BE49-F238E27FC236}">
                <a16:creationId xmlns:a16="http://schemas.microsoft.com/office/drawing/2014/main" id="{12D556D3-6BD9-7922-AEB0-B94D7D48FE4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r="39931" b="49826"/>
          <a:stretch/>
        </p:blipFill>
        <p:spPr>
          <a:xfrm>
            <a:off x="4298755" y="1439894"/>
            <a:ext cx="549275" cy="458788"/>
          </a:xfrm>
          <a:prstGeom prst="rect">
            <a:avLst/>
          </a:prstGeom>
        </p:spPr>
      </p:pic>
      <p:pic>
        <p:nvPicPr>
          <p:cNvPr id="9" name="Graphic 8" descr="Group of people outline">
            <a:extLst>
              <a:ext uri="{FF2B5EF4-FFF2-40B4-BE49-F238E27FC236}">
                <a16:creationId xmlns:a16="http://schemas.microsoft.com/office/drawing/2014/main" id="{B418FE60-C2D3-20F7-8BA7-52263476716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47399"/>
          <a:stretch/>
        </p:blipFill>
        <p:spPr>
          <a:xfrm>
            <a:off x="5127430" y="1417700"/>
            <a:ext cx="914400" cy="480982"/>
          </a:xfrm>
          <a:prstGeom prst="rect">
            <a:avLst/>
          </a:prstGeom>
        </p:spPr>
      </p:pic>
      <p:pic>
        <p:nvPicPr>
          <p:cNvPr id="10" name="Graphic 9" descr="Group of people outline">
            <a:extLst>
              <a:ext uri="{FF2B5EF4-FFF2-40B4-BE49-F238E27FC236}">
                <a16:creationId xmlns:a16="http://schemas.microsoft.com/office/drawing/2014/main" id="{615B3ABD-2B99-75DB-236F-8EDBFC4D3F18}"/>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47399"/>
          <a:stretch/>
        </p:blipFill>
        <p:spPr>
          <a:xfrm>
            <a:off x="6181530" y="1417700"/>
            <a:ext cx="914400" cy="480982"/>
          </a:xfrm>
          <a:prstGeom prst="rect">
            <a:avLst/>
          </a:prstGeom>
        </p:spPr>
      </p:pic>
      <p:pic>
        <p:nvPicPr>
          <p:cNvPr id="11" name="Graphic 10" descr="Group of people outline">
            <a:extLst>
              <a:ext uri="{FF2B5EF4-FFF2-40B4-BE49-F238E27FC236}">
                <a16:creationId xmlns:a16="http://schemas.microsoft.com/office/drawing/2014/main" id="{64E827E9-F2F5-5963-94D1-DA7B6C8D1B82}"/>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9656"/>
          <a:stretch/>
        </p:blipFill>
        <p:spPr>
          <a:xfrm>
            <a:off x="7235630" y="1417700"/>
            <a:ext cx="914400" cy="460344"/>
          </a:xfrm>
          <a:prstGeom prst="rect">
            <a:avLst/>
          </a:prstGeom>
        </p:spPr>
      </p:pic>
      <p:pic>
        <p:nvPicPr>
          <p:cNvPr id="12" name="Graphic 11" descr="Group of people outline">
            <a:extLst>
              <a:ext uri="{FF2B5EF4-FFF2-40B4-BE49-F238E27FC236}">
                <a16:creationId xmlns:a16="http://schemas.microsoft.com/office/drawing/2014/main" id="{E8253FB2-2255-20A4-C845-7F18C4BD17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3338544"/>
            <a:ext cx="914400" cy="914400"/>
          </a:xfrm>
          <a:prstGeom prst="rect">
            <a:avLst/>
          </a:prstGeom>
        </p:spPr>
      </p:pic>
      <p:pic>
        <p:nvPicPr>
          <p:cNvPr id="13" name="Graphic 12" descr="Group of people outline">
            <a:extLst>
              <a:ext uri="{FF2B5EF4-FFF2-40B4-BE49-F238E27FC236}">
                <a16:creationId xmlns:a16="http://schemas.microsoft.com/office/drawing/2014/main" id="{D84DB02C-E1EB-6FC5-FFC4-1B410E952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3330" y="4232468"/>
            <a:ext cx="914400" cy="914400"/>
          </a:xfrm>
          <a:prstGeom prst="rect">
            <a:avLst/>
          </a:prstGeom>
        </p:spPr>
      </p:pic>
      <p:pic>
        <p:nvPicPr>
          <p:cNvPr id="14" name="Graphic 13" descr="Group of people outline">
            <a:extLst>
              <a:ext uri="{FF2B5EF4-FFF2-40B4-BE49-F238E27FC236}">
                <a16:creationId xmlns:a16="http://schemas.microsoft.com/office/drawing/2014/main" id="{1D4EF711-DFB0-ACA0-306A-7B875E3F88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8930" y="4232468"/>
            <a:ext cx="914400" cy="914400"/>
          </a:xfrm>
          <a:prstGeom prst="rect">
            <a:avLst/>
          </a:prstGeom>
        </p:spPr>
      </p:pic>
      <p:pic>
        <p:nvPicPr>
          <p:cNvPr id="15" name="Graphic 14" descr="Group of people outline">
            <a:extLst>
              <a:ext uri="{FF2B5EF4-FFF2-40B4-BE49-F238E27FC236}">
                <a16:creationId xmlns:a16="http://schemas.microsoft.com/office/drawing/2014/main" id="{6C019ED8-4195-2EE8-1DD2-071139C5DB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4232468"/>
            <a:ext cx="914400" cy="914400"/>
          </a:xfrm>
          <a:prstGeom prst="rect">
            <a:avLst/>
          </a:prstGeom>
        </p:spPr>
      </p:pic>
      <p:pic>
        <p:nvPicPr>
          <p:cNvPr id="16" name="Graphic 15" descr="Group of people outline">
            <a:extLst>
              <a:ext uri="{FF2B5EF4-FFF2-40B4-BE49-F238E27FC236}">
                <a16:creationId xmlns:a16="http://schemas.microsoft.com/office/drawing/2014/main" id="{D72BF00F-B9C3-BF96-B4C0-595BC9E5327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b="49802"/>
          <a:stretch/>
        </p:blipFill>
        <p:spPr>
          <a:xfrm>
            <a:off x="6181530" y="4252944"/>
            <a:ext cx="914400" cy="459015"/>
          </a:xfrm>
          <a:prstGeom prst="rect">
            <a:avLst/>
          </a:prstGeom>
        </p:spPr>
      </p:pic>
      <p:pic>
        <p:nvPicPr>
          <p:cNvPr id="17" name="Graphic 16" descr="Group of people outline">
            <a:extLst>
              <a:ext uri="{FF2B5EF4-FFF2-40B4-BE49-F238E27FC236}">
                <a16:creationId xmlns:a16="http://schemas.microsoft.com/office/drawing/2014/main" id="{B90B3625-1880-7665-E101-B7D7D92EA1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27430" y="5167344"/>
            <a:ext cx="914400" cy="914400"/>
          </a:xfrm>
          <a:prstGeom prst="rect">
            <a:avLst/>
          </a:prstGeom>
        </p:spPr>
      </p:pic>
    </p:spTree>
    <p:extLst>
      <p:ext uri="{BB962C8B-B14F-4D97-AF65-F5344CB8AC3E}">
        <p14:creationId xmlns:p14="http://schemas.microsoft.com/office/powerpoint/2010/main" val="881115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23CB78-BB13-2C5E-45FB-E89F83F16879}"/>
              </a:ext>
            </a:extLst>
          </p:cNvPr>
          <p:cNvPicPr>
            <a:picLocks noChangeAspect="1"/>
          </p:cNvPicPr>
          <p:nvPr/>
        </p:nvPicPr>
        <p:blipFill>
          <a:blip r:embed="rId2"/>
          <a:stretch>
            <a:fillRect/>
          </a:stretch>
        </p:blipFill>
        <p:spPr>
          <a:xfrm>
            <a:off x="2045464" y="328980"/>
            <a:ext cx="8101072" cy="6200040"/>
          </a:xfrm>
          <a:prstGeom prst="rect">
            <a:avLst/>
          </a:prstGeom>
        </p:spPr>
      </p:pic>
    </p:spTree>
    <p:extLst>
      <p:ext uri="{BB962C8B-B14F-4D97-AF65-F5344CB8AC3E}">
        <p14:creationId xmlns:p14="http://schemas.microsoft.com/office/powerpoint/2010/main" val="222714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1.3 About us</a:t>
            </a:r>
          </a:p>
        </p:txBody>
      </p:sp>
    </p:spTree>
    <p:extLst>
      <p:ext uri="{BB962C8B-B14F-4D97-AF65-F5344CB8AC3E}">
        <p14:creationId xmlns:p14="http://schemas.microsoft.com/office/powerpoint/2010/main" val="350498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102843"/>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nSpc>
                <a:spcPct val="150000"/>
              </a:lnSpc>
            </a:pPr>
            <a:r>
              <a:rPr lang="en-US" altLang="zh-CN" sz="3600" dirty="0">
                <a:solidFill>
                  <a:schemeClr val="tx2"/>
                </a:solidFill>
                <a:latin typeface="Times LT Std" panose="02020603050405020304" pitchFamily="18" charset="0"/>
              </a:rPr>
              <a:t>1.4 Contact us</a:t>
            </a:r>
          </a:p>
        </p:txBody>
      </p:sp>
    </p:spTree>
    <p:extLst>
      <p:ext uri="{BB962C8B-B14F-4D97-AF65-F5344CB8AC3E}">
        <p14:creationId xmlns:p14="http://schemas.microsoft.com/office/powerpoint/2010/main" val="397639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1833051"/>
            <a:ext cx="9144000" cy="3191898"/>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4800" b="1" dirty="0">
                <a:solidFill>
                  <a:schemeClr val="tx2"/>
                </a:solidFill>
                <a:latin typeface="Times LT Std" panose="02020603050405020304" pitchFamily="18" charset="0"/>
              </a:rPr>
              <a:t>2. Deep Diving Page</a:t>
            </a:r>
          </a:p>
          <a:p>
            <a:pPr algn="l">
              <a:lnSpc>
                <a:spcPct val="150000"/>
              </a:lnSpc>
            </a:pPr>
            <a:endParaRPr lang="en-US" altLang="zh-CN" sz="2900" b="1" dirty="0">
              <a:solidFill>
                <a:schemeClr val="tx2"/>
              </a:solidFill>
              <a:latin typeface="Times LT Std" panose="02020603050405020304" pitchFamily="18" charset="0"/>
            </a:endParaRPr>
          </a:p>
          <a:p>
            <a:pPr algn="l">
              <a:lnSpc>
                <a:spcPct val="150000"/>
              </a:lnSpc>
            </a:pPr>
            <a:r>
              <a:rPr lang="en-US" altLang="zh-CN" sz="2900" dirty="0">
                <a:solidFill>
                  <a:schemeClr val="tx2"/>
                </a:solidFill>
                <a:latin typeface="Times LT Std" panose="02020603050405020304" pitchFamily="18" charset="0"/>
              </a:rPr>
              <a:t>2.1 Metrics of each educational stages</a:t>
            </a:r>
          </a:p>
          <a:p>
            <a:pPr algn="l">
              <a:lnSpc>
                <a:spcPct val="150000"/>
              </a:lnSpc>
            </a:pPr>
            <a:r>
              <a:rPr lang="en-US" altLang="zh-CN" sz="2900" dirty="0">
                <a:solidFill>
                  <a:schemeClr val="tx2"/>
                </a:solidFill>
                <a:latin typeface="Times LT Std" panose="02020603050405020304" pitchFamily="18" charset="0"/>
              </a:rPr>
              <a:t>2.2 other stuff</a:t>
            </a:r>
          </a:p>
        </p:txBody>
      </p:sp>
    </p:spTree>
    <p:extLst>
      <p:ext uri="{BB962C8B-B14F-4D97-AF65-F5344CB8AC3E}">
        <p14:creationId xmlns:p14="http://schemas.microsoft.com/office/powerpoint/2010/main" val="102566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647700"/>
            <a:ext cx="9144000" cy="4953000"/>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pPr algn="l">
              <a:lnSpc>
                <a:spcPct val="150000"/>
              </a:lnSpc>
            </a:pPr>
            <a:r>
              <a:rPr lang="en-US" altLang="zh-CN" sz="3600" dirty="0">
                <a:solidFill>
                  <a:schemeClr val="tx2"/>
                </a:solidFill>
                <a:latin typeface="Times LT Std" panose="02020603050405020304" pitchFamily="18" charset="0"/>
              </a:rPr>
              <a:t>2.1 Metrics of each educational stages</a:t>
            </a:r>
          </a:p>
          <a:p>
            <a:pPr algn="l">
              <a:lnSpc>
                <a:spcPct val="150000"/>
              </a:lnSpc>
            </a:pPr>
            <a:endParaRPr lang="en-US" altLang="zh-CN" sz="3600" dirty="0">
              <a:solidFill>
                <a:schemeClr val="tx2"/>
              </a:solidFill>
              <a:latin typeface="Times LT Std" panose="02020603050405020304" pitchFamily="18" charset="0"/>
            </a:endParaRPr>
          </a:p>
          <a:p>
            <a:pPr algn="l">
              <a:lnSpc>
                <a:spcPct val="150000"/>
              </a:lnSpc>
            </a:pPr>
            <a:r>
              <a:rPr lang="en-US" altLang="zh-CN" sz="2800" dirty="0">
                <a:solidFill>
                  <a:schemeClr val="tx2"/>
                </a:solidFill>
                <a:latin typeface="Times LT Std" panose="02020603050405020304" pitchFamily="18" charset="0"/>
              </a:rPr>
              <a:t>2.1.1 k8</a:t>
            </a:r>
          </a:p>
          <a:p>
            <a:pPr algn="l">
              <a:lnSpc>
                <a:spcPct val="150000"/>
              </a:lnSpc>
            </a:pPr>
            <a:r>
              <a:rPr lang="en-US" altLang="zh-CN" sz="2800" dirty="0">
                <a:solidFill>
                  <a:schemeClr val="tx2"/>
                </a:solidFill>
                <a:latin typeface="Times LT Std" panose="02020603050405020304" pitchFamily="18" charset="0"/>
              </a:rPr>
              <a:t>2.1.2 high school</a:t>
            </a:r>
          </a:p>
          <a:p>
            <a:pPr algn="l">
              <a:lnSpc>
                <a:spcPct val="150000"/>
              </a:lnSpc>
            </a:pPr>
            <a:r>
              <a:rPr lang="en-US" altLang="zh-CN" sz="2800" dirty="0">
                <a:solidFill>
                  <a:schemeClr val="tx2"/>
                </a:solidFill>
                <a:latin typeface="Times LT Std" panose="02020603050405020304" pitchFamily="18" charset="0"/>
              </a:rPr>
              <a:t>2.1.3 college</a:t>
            </a:r>
          </a:p>
          <a:p>
            <a:pPr algn="l">
              <a:lnSpc>
                <a:spcPct val="150000"/>
              </a:lnSpc>
            </a:pPr>
            <a:r>
              <a:rPr lang="en-US" altLang="zh-CN" sz="2800" dirty="0">
                <a:solidFill>
                  <a:schemeClr val="tx2"/>
                </a:solidFill>
                <a:latin typeface="Times LT Std" panose="02020603050405020304" pitchFamily="18" charset="0"/>
              </a:rPr>
              <a:t>2.1.4 employment</a:t>
            </a:r>
          </a:p>
        </p:txBody>
      </p:sp>
    </p:spTree>
    <p:extLst>
      <p:ext uri="{BB962C8B-B14F-4D97-AF65-F5344CB8AC3E}">
        <p14:creationId xmlns:p14="http://schemas.microsoft.com/office/powerpoint/2010/main" val="22380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A483933-4E09-DED7-0E02-9291BCFD0569}"/>
              </a:ext>
            </a:extLst>
          </p:cNvPr>
          <p:cNvSpPr txBox="1">
            <a:spLocks/>
          </p:cNvSpPr>
          <p:nvPr/>
        </p:nvSpPr>
        <p:spPr>
          <a:xfrm>
            <a:off x="1524000" y="3429000"/>
            <a:ext cx="9144000" cy="652314"/>
          </a:xfrm>
          <a:prstGeom prst="rect">
            <a:avLst/>
          </a:prstGeom>
        </p:spPr>
        <p:txBody>
          <a:bodyPr vert="horz" lIns="91440" tIns="45720" rIns="91440" bIns="45720" rtlCol="0" anchor="b">
            <a:noAutofit/>
          </a:bodyPr>
          <a:lstStyle>
            <a:lvl1pPr algn="ctr">
              <a:lnSpc>
                <a:spcPct val="90000"/>
              </a:lnSpc>
              <a:spcBef>
                <a:spcPct val="0"/>
              </a:spcBef>
              <a:buNone/>
              <a:defRPr sz="3200">
                <a:latin typeface="Adobe Gothic Std B" panose="020B0800000000000000" pitchFamily="34" charset="-128"/>
                <a:ea typeface="Adobe Gothic Std B" panose="020B0800000000000000" pitchFamily="34" charset="-128"/>
                <a:cs typeface="+mj-cs"/>
              </a:defRPr>
            </a:lvl1pPr>
          </a:lstStyle>
          <a:p>
            <a:r>
              <a:rPr lang="en-US" altLang="zh-CN" sz="4000" dirty="0">
                <a:solidFill>
                  <a:schemeClr val="tx2"/>
                </a:solidFill>
                <a:latin typeface="Times LT Std" panose="02020603050405020304" pitchFamily="18" charset="0"/>
              </a:rPr>
              <a:t>2.1.1 K8</a:t>
            </a:r>
          </a:p>
        </p:txBody>
      </p:sp>
    </p:spTree>
    <p:extLst>
      <p:ext uri="{BB962C8B-B14F-4D97-AF65-F5344CB8AC3E}">
        <p14:creationId xmlns:p14="http://schemas.microsoft.com/office/powerpoint/2010/main" val="4012270082"/>
      </p:ext>
    </p:extLst>
  </p:cSld>
  <p:clrMapOvr>
    <a:masterClrMapping/>
  </p:clrMapOvr>
</p:sld>
</file>

<file path=ppt/theme/theme1.xml><?xml version="1.0" encoding="utf-8"?>
<a:theme xmlns:a="http://schemas.openxmlformats.org/drawingml/2006/main" name="1_Office Theme">
  <a:themeElements>
    <a:clrScheme name="Economists">
      <a:dk1>
        <a:srgbClr val="E3120B"/>
      </a:dk1>
      <a:lt1>
        <a:srgbClr val="FAFAFA"/>
      </a:lt1>
      <a:dk2>
        <a:srgbClr val="4A4A4A"/>
      </a:dk2>
      <a:lt2>
        <a:srgbClr val="FAFAFA"/>
      </a:lt2>
      <a:accent1>
        <a:srgbClr val="91B8BD"/>
      </a:accent1>
      <a:accent2>
        <a:srgbClr val="ACC8D4"/>
      </a:accent2>
      <a:accent3>
        <a:srgbClr val="9AE5DE"/>
      </a:accent3>
      <a:accent4>
        <a:srgbClr val="EFE8D1"/>
      </a:accent4>
      <a:accent5>
        <a:srgbClr val="D4DDDD"/>
      </a:accent5>
      <a:accent6>
        <a:srgbClr val="8ABBD0"/>
      </a:accent6>
      <a:hlink>
        <a:srgbClr val="EFE8D1"/>
      </a:hlink>
      <a:folHlink>
        <a:srgbClr val="4A4A4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8145</TotalTime>
  <Words>5398</Words>
  <Application>Microsoft Office PowerPoint</Application>
  <PresentationFormat>Widescreen</PresentationFormat>
  <Paragraphs>1298</Paragraphs>
  <Slides>48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Adobe Gothic Std B</vt:lpstr>
      <vt:lpstr>等线</vt:lpstr>
      <vt:lpstr>等线 Light</vt:lpstr>
      <vt:lpstr>Antique Olive Std Compact</vt:lpstr>
      <vt:lpstr>Arial</vt:lpstr>
      <vt:lpstr>Chalet NewYorkNineteenSixty</vt:lpstr>
      <vt:lpstr>ITC Officina Sans Std Book</vt:lpstr>
      <vt:lpstr>MetaPro-Black</vt:lpstr>
      <vt:lpstr>Times LT Std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99</cp:revision>
  <dcterms:created xsi:type="dcterms:W3CDTF">2022-08-18T16:59:46Z</dcterms:created>
  <dcterms:modified xsi:type="dcterms:W3CDTF">2022-09-16T16:25:18Z</dcterms:modified>
</cp:coreProperties>
</file>