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ink/ink2.xml" ContentType="application/inkml+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ink/ink3.xml" ContentType="application/inkml+xml"/>
  <Override PartName="/ppt/ink/ink4.xml" ContentType="application/inkml+xml"/>
  <Override PartName="/ppt/ink/ink5.xml" ContentType="application/inkml+xml"/>
  <Override PartName="/ppt/ink/ink6.xml" ContentType="application/inkml+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ink/ink7.xml" ContentType="application/inkml+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ink/ink8.xml" ContentType="application/inkml+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ink/ink9.xml" ContentType="application/inkml+xml"/>
  <Override PartName="/ppt/ink/ink10.xml" ContentType="application/inkml+xml"/>
  <Override PartName="/ppt/ink/ink11.xml" ContentType="application/inkml+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311" r:id="rId2"/>
    <p:sldId id="316" r:id="rId3"/>
    <p:sldId id="371" r:id="rId4"/>
    <p:sldId id="373" r:id="rId5"/>
    <p:sldId id="376" r:id="rId6"/>
    <p:sldId id="374" r:id="rId7"/>
    <p:sldId id="372" r:id="rId8"/>
    <p:sldId id="377" r:id="rId9"/>
    <p:sldId id="375" r:id="rId10"/>
    <p:sldId id="378" r:id="rId11"/>
    <p:sldId id="341" r:id="rId12"/>
    <p:sldId id="362" r:id="rId13"/>
    <p:sldId id="369" r:id="rId14"/>
    <p:sldId id="363" r:id="rId15"/>
    <p:sldId id="368" r:id="rId16"/>
    <p:sldId id="367" r:id="rId17"/>
    <p:sldId id="364" r:id="rId18"/>
    <p:sldId id="365" r:id="rId19"/>
    <p:sldId id="366" r:id="rId20"/>
    <p:sldId id="342" r:id="rId21"/>
    <p:sldId id="350" r:id="rId22"/>
    <p:sldId id="351" r:id="rId23"/>
    <p:sldId id="353" r:id="rId24"/>
    <p:sldId id="354" r:id="rId25"/>
    <p:sldId id="352" r:id="rId26"/>
    <p:sldId id="355" r:id="rId27"/>
    <p:sldId id="356" r:id="rId28"/>
    <p:sldId id="343" r:id="rId29"/>
    <p:sldId id="360" r:id="rId30"/>
    <p:sldId id="361" r:id="rId31"/>
    <p:sldId id="305" r:id="rId32"/>
    <p:sldId id="379" r:id="rId33"/>
    <p:sldId id="323" r:id="rId34"/>
    <p:sldId id="324" r:id="rId35"/>
    <p:sldId id="303" r:id="rId36"/>
    <p:sldId id="380" r:id="rId37"/>
    <p:sldId id="381" r:id="rId38"/>
    <p:sldId id="382" r:id="rId39"/>
    <p:sldId id="383" r:id="rId40"/>
    <p:sldId id="384" r:id="rId41"/>
    <p:sldId id="385"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91B8BD"/>
    <a:srgbClr val="EFE8D1"/>
    <a:srgbClr val="F76863"/>
    <a:srgbClr val="B9D6E3"/>
    <a:srgbClr val="E9F1F2"/>
    <a:srgbClr val="4A4A4A"/>
    <a:srgbClr val="E3120B"/>
    <a:srgbClr val="BDD4D7"/>
    <a:srgbClr val="5E95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93890" autoAdjust="0"/>
  </p:normalViewPr>
  <p:slideViewPr>
    <p:cSldViewPr snapToGrid="0">
      <p:cViewPr>
        <p:scale>
          <a:sx n="75" d="100"/>
          <a:sy n="75" d="100"/>
        </p:scale>
        <p:origin x="-312"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r>
              <a:rPr lang="en-US" altLang="zh-CN" sz="1100" dirty="0">
                <a:effectLst/>
              </a:rPr>
              <a:t>4</a:t>
            </a:r>
            <a:r>
              <a:rPr lang="en-US" altLang="zh-CN" sz="1100" baseline="30000" dirty="0">
                <a:effectLst/>
              </a:rPr>
              <a:t>th</a:t>
            </a:r>
            <a:r>
              <a:rPr lang="en-US" altLang="zh-CN" sz="1100" dirty="0">
                <a:effectLst/>
              </a:rPr>
              <a:t> grade math Proficiency and above</a:t>
            </a:r>
            <a:endParaRPr lang="zh-CN" altLang="zh-CN" sz="1100" dirty="0">
              <a:effectLst/>
            </a:endParaRPr>
          </a:p>
        </c:rich>
      </c:tx>
      <c:overlay val="0"/>
      <c:spPr>
        <a:noFill/>
        <a:ln>
          <a:noFill/>
        </a:ln>
        <a:effectLst/>
      </c:spPr>
      <c:txPr>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0.18006042296072508</c:v>
                </c:pt>
                <c:pt idx="1">
                  <c:v>0.21818181818181817</c:v>
                </c:pt>
              </c:numCache>
            </c:numRef>
          </c:val>
          <c:extLst>
            <c:ext xmlns:c16="http://schemas.microsoft.com/office/drawing/2014/chart" uri="{C3380CC4-5D6E-409C-BE32-E72D297353CC}">
              <c16:uniqueId val="{00000000-6231-459B-B237-2998EFCB77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0.29003079291762895</c:v>
                </c:pt>
                <c:pt idx="1">
                  <c:v>0.30196078431372547</c:v>
                </c:pt>
              </c:numCache>
            </c:numRef>
          </c:val>
          <c:extLst>
            <c:ext xmlns:c16="http://schemas.microsoft.com/office/drawing/2014/chart" uri="{C3380CC4-5D6E-409C-BE32-E72D297353CC}">
              <c16:uniqueId val="{00000001-6231-459B-B237-2998EFCB77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0.65013994402239106</c:v>
                </c:pt>
                <c:pt idx="1">
                  <c:v>0.57813465101914763</c:v>
                </c:pt>
              </c:numCache>
            </c:numRef>
          </c:val>
          <c:extLst>
            <c:ext xmlns:c16="http://schemas.microsoft.com/office/drawing/2014/chart" uri="{C3380CC4-5D6E-409C-BE32-E72D297353CC}">
              <c16:uniqueId val="{00000002-6231-459B-B237-2998EFCB77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0.71955719557195574</c:v>
                </c:pt>
                <c:pt idx="1">
                  <c:v>0.7142857142857143</c:v>
                </c:pt>
              </c:numCache>
            </c:numRef>
          </c:val>
          <c:extLst>
            <c:ext xmlns:c16="http://schemas.microsoft.com/office/drawing/2014/chart" uri="{C3380CC4-5D6E-409C-BE32-E72D297353CC}">
              <c16:uniqueId val="{00000003-6231-459B-B237-2998EFCB7784}"/>
            </c:ext>
          </c:extLst>
        </c:ser>
        <c:dLbls>
          <c:dLblPos val="outEnd"/>
          <c:showLegendKey val="0"/>
          <c:showVal val="1"/>
          <c:showCatName val="0"/>
          <c:showSerName val="0"/>
          <c:showPercent val="0"/>
          <c:showBubbleSize val="0"/>
        </c:dLbls>
        <c:gapWidth val="219"/>
        <c:overlap val="-27"/>
        <c:axId val="610253536"/>
        <c:axId val="610269344"/>
      </c:barChart>
      <c:catAx>
        <c:axId val="61025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69344"/>
        <c:crosses val="autoZero"/>
        <c:auto val="1"/>
        <c:lblAlgn val="ctr"/>
        <c:lblOffset val="100"/>
        <c:noMultiLvlLbl val="0"/>
      </c:catAx>
      <c:valAx>
        <c:axId val="610269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5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scoring 3 or higher</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0.17233009708737865</c:v>
                </c:pt>
                <c:pt idx="1">
                  <c:v>0.49690052149955721</c:v>
                </c:pt>
              </c:numCache>
            </c:numRef>
          </c:val>
          <c:extLst>
            <c:ext xmlns:c16="http://schemas.microsoft.com/office/drawing/2014/chart" uri="{C3380CC4-5D6E-409C-BE32-E72D297353CC}">
              <c16:uniqueId val="{00000000-E0E3-4942-B84A-90E847BF389F}"/>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0.32270916334661354</c:v>
                </c:pt>
                <c:pt idx="1">
                  <c:v>0.58483408961996597</c:v>
                </c:pt>
              </c:numCache>
            </c:numRef>
          </c:val>
          <c:extLst>
            <c:ext xmlns:c16="http://schemas.microsoft.com/office/drawing/2014/chart" uri="{C3380CC4-5D6E-409C-BE32-E72D297353CC}">
              <c16:uniqueId val="{00000001-E0E3-4942-B84A-90E847BF389F}"/>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0.69218500797448168</c:v>
                </c:pt>
                <c:pt idx="1">
                  <c:v>0.71519318241229679</c:v>
                </c:pt>
              </c:numCache>
            </c:numRef>
          </c:val>
          <c:extLst>
            <c:ext xmlns:c16="http://schemas.microsoft.com/office/drawing/2014/chart" uri="{C3380CC4-5D6E-409C-BE32-E72D297353CC}">
              <c16:uniqueId val="{00000002-E0E3-4942-B84A-90E847BF389F}"/>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0.61834319526627224</c:v>
                </c:pt>
                <c:pt idx="1">
                  <c:v>0.8102789699570816</c:v>
                </c:pt>
              </c:numCache>
            </c:numRef>
          </c:val>
          <c:extLst>
            <c:ext xmlns:c16="http://schemas.microsoft.com/office/drawing/2014/chart" uri="{C3380CC4-5D6E-409C-BE32-E72D297353CC}">
              <c16:uniqueId val="{00000003-E0E3-4942-B84A-90E847BF389F}"/>
            </c:ext>
          </c:extLst>
        </c:ser>
        <c:dLbls>
          <c:dLblPos val="outEnd"/>
          <c:showLegendKey val="0"/>
          <c:showVal val="1"/>
          <c:showCatName val="0"/>
          <c:showSerName val="0"/>
          <c:showPercent val="0"/>
          <c:showBubbleSize val="0"/>
        </c:dLbls>
        <c:gapWidth val="219"/>
        <c:overlap val="-27"/>
        <c:axId val="1566982208"/>
        <c:axId val="1566982624"/>
      </c:barChart>
      <c:catAx>
        <c:axId val="156698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624"/>
        <c:crosses val="autoZero"/>
        <c:auto val="1"/>
        <c:lblAlgn val="ctr"/>
        <c:lblOffset val="100"/>
        <c:noMultiLvlLbl val="0"/>
      </c:catAx>
      <c:valAx>
        <c:axId val="15669826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HS SAT Math Advanced</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7.0063694267515925E-3</c:v>
                </c:pt>
                <c:pt idx="1">
                  <c:v>5.0001780901611122E-2</c:v>
                </c:pt>
              </c:numCache>
            </c:numRef>
          </c:val>
          <c:extLst>
            <c:ext xmlns:c16="http://schemas.microsoft.com/office/drawing/2014/chart" uri="{C3380CC4-5D6E-409C-BE32-E72D297353CC}">
              <c16:uniqueId val="{00000000-8B19-47B1-840B-ABF9B929F0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1.8041688561919775E-2</c:v>
                </c:pt>
                <c:pt idx="1">
                  <c:v>7.0001190159084598E-2</c:v>
                </c:pt>
              </c:numCache>
            </c:numRef>
          </c:val>
          <c:extLst>
            <c:ext xmlns:c16="http://schemas.microsoft.com/office/drawing/2014/chart" uri="{C3380CC4-5D6E-409C-BE32-E72D297353CC}">
              <c16:uniqueId val="{00000001-8B19-47B1-840B-ABF9B929F0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0.22300263388937663</c:v>
                </c:pt>
                <c:pt idx="1">
                  <c:v>0.16000037766370934</c:v>
                </c:pt>
              </c:numCache>
            </c:numRef>
          </c:val>
          <c:extLst>
            <c:ext xmlns:c16="http://schemas.microsoft.com/office/drawing/2014/chart" uri="{C3380CC4-5D6E-409C-BE32-E72D297353CC}">
              <c16:uniqueId val="{00000002-8B19-47B1-840B-ABF9B929F0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0.23486238532110093</c:v>
                </c:pt>
                <c:pt idx="1">
                  <c:v>0.47000143533802208</c:v>
                </c:pt>
              </c:numCache>
            </c:numRef>
          </c:val>
          <c:extLst>
            <c:ext xmlns:c16="http://schemas.microsoft.com/office/drawing/2014/chart" uri="{C3380CC4-5D6E-409C-BE32-E72D297353CC}">
              <c16:uniqueId val="{00000003-8B19-47B1-840B-ABF9B929F054}"/>
            </c:ext>
          </c:extLst>
        </c:ser>
        <c:dLbls>
          <c:dLblPos val="outEnd"/>
          <c:showLegendKey val="0"/>
          <c:showVal val="1"/>
          <c:showCatName val="0"/>
          <c:showSerName val="0"/>
          <c:showPercent val="0"/>
          <c:showBubbleSize val="0"/>
        </c:dLbls>
        <c:gapWidth val="219"/>
        <c:overlap val="-27"/>
        <c:axId val="1567007168"/>
        <c:axId val="1567004672"/>
      </c:barChart>
      <c:catAx>
        <c:axId val="156700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4672"/>
        <c:crosses val="autoZero"/>
        <c:auto val="1"/>
        <c:lblAlgn val="ctr"/>
        <c:lblOffset val="100"/>
        <c:noMultiLvlLbl val="0"/>
      </c:catAx>
      <c:valAx>
        <c:axId val="15670046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7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CPS AP CS scored 5</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1.2135922330097087E-2</c:v>
                </c:pt>
                <c:pt idx="1">
                  <c:v>5.5003443865000494E-2</c:v>
                </c:pt>
              </c:numCache>
            </c:numRef>
          </c:val>
          <c:extLst>
            <c:ext xmlns:c16="http://schemas.microsoft.com/office/drawing/2014/chart" uri="{C3380CC4-5D6E-409C-BE32-E72D297353CC}">
              <c16:uniqueId val="{00000000-AA98-47FE-8DF0-8F91EA73B6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2.8884462151394421E-2</c:v>
                </c:pt>
                <c:pt idx="1">
                  <c:v>8.6748440158820189E-2</c:v>
                </c:pt>
              </c:numCache>
            </c:numRef>
          </c:val>
          <c:extLst>
            <c:ext xmlns:c16="http://schemas.microsoft.com/office/drawing/2014/chart" uri="{C3380CC4-5D6E-409C-BE32-E72D297353CC}">
              <c16:uniqueId val="{00000001-AA98-47FE-8DF0-8F91EA73B6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0.20893141945773525</c:v>
                </c:pt>
                <c:pt idx="1">
                  <c:v>0.15028493752287342</c:v>
                </c:pt>
              </c:numCache>
            </c:numRef>
          </c:val>
          <c:extLst>
            <c:ext xmlns:c16="http://schemas.microsoft.com/office/drawing/2014/chart" uri="{C3380CC4-5D6E-409C-BE32-E72D297353CC}">
              <c16:uniqueId val="{00000002-AA98-47FE-8DF0-8F91EA73B6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0.18047337278106509</c:v>
                </c:pt>
                <c:pt idx="1">
                  <c:v>0.23890557939914164</c:v>
                </c:pt>
              </c:numCache>
            </c:numRef>
          </c:val>
          <c:extLst>
            <c:ext xmlns:c16="http://schemas.microsoft.com/office/drawing/2014/chart" uri="{C3380CC4-5D6E-409C-BE32-E72D297353CC}">
              <c16:uniqueId val="{00000003-AA98-47FE-8DF0-8F91EA73B64B}"/>
            </c:ext>
          </c:extLst>
        </c:ser>
        <c:dLbls>
          <c:dLblPos val="outEnd"/>
          <c:showLegendKey val="0"/>
          <c:showVal val="1"/>
          <c:showCatName val="0"/>
          <c:showSerName val="0"/>
          <c:showPercent val="0"/>
          <c:showBubbleSize val="0"/>
        </c:dLbls>
        <c:gapWidth val="219"/>
        <c:overlap val="-27"/>
        <c:axId val="1567000928"/>
        <c:axId val="1566998432"/>
      </c:barChart>
      <c:catAx>
        <c:axId val="156700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8432"/>
        <c:crosses val="autoZero"/>
        <c:auto val="1"/>
        <c:lblAlgn val="ctr"/>
        <c:lblOffset val="100"/>
        <c:noMultiLvlLbl val="0"/>
      </c:catAx>
      <c:valAx>
        <c:axId val="15669984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0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1.107437572238798E-2</c:v>
                </c:pt>
                <c:pt idx="1">
                  <c:v>4.5350290049085227E-3</c:v>
                </c:pt>
              </c:numCache>
            </c:numRef>
          </c:val>
          <c:extLst>
            <c:ext xmlns:c16="http://schemas.microsoft.com/office/drawing/2014/chart" uri="{C3380CC4-5D6E-409C-BE32-E72D297353CC}">
              <c16:uniqueId val="{00000000-376A-4C4A-BFA5-C9A32DC414B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1.9598656984461622E-2</c:v>
                </c:pt>
                <c:pt idx="1">
                  <c:v>6.6796116504854366E-3</c:v>
                </c:pt>
              </c:numCache>
            </c:numRef>
          </c:val>
          <c:extLst>
            <c:ext xmlns:c16="http://schemas.microsoft.com/office/drawing/2014/chart" uri="{C3380CC4-5D6E-409C-BE32-E72D297353CC}">
              <c16:uniqueId val="{00000001-376A-4C4A-BFA5-C9A32DC414B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6.4479638009049781E-2</c:v>
                </c:pt>
                <c:pt idx="1">
                  <c:v>1.0582019363762102E-2</c:v>
                </c:pt>
              </c:numCache>
            </c:numRef>
          </c:val>
          <c:extLst>
            <c:ext xmlns:c16="http://schemas.microsoft.com/office/drawing/2014/chart" uri="{C3380CC4-5D6E-409C-BE32-E72D297353CC}">
              <c16:uniqueId val="{00000002-376A-4C4A-BFA5-C9A32DC414B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7.9305490380103233E-2</c:v>
                </c:pt>
                <c:pt idx="1">
                  <c:v>5.5476190476190478E-2</c:v>
                </c:pt>
              </c:numCache>
            </c:numRef>
          </c:val>
          <c:extLst>
            <c:ext xmlns:c16="http://schemas.microsoft.com/office/drawing/2014/chart" uri="{C3380CC4-5D6E-409C-BE32-E72D297353CC}">
              <c16:uniqueId val="{00000003-376A-4C4A-BFA5-C9A32DC414B0}"/>
            </c:ext>
          </c:extLst>
        </c:ser>
        <c:dLbls>
          <c:dLblPos val="outEnd"/>
          <c:showLegendKey val="0"/>
          <c:showVal val="1"/>
          <c:showCatName val="0"/>
          <c:showSerName val="0"/>
          <c:showPercent val="0"/>
          <c:showBubbleSize val="0"/>
        </c:dLbls>
        <c:gapWidth val="219"/>
        <c:overlap val="-27"/>
        <c:axId val="1566996768"/>
        <c:axId val="1566989696"/>
      </c:barChart>
      <c:catAx>
        <c:axId val="156699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9696"/>
        <c:crosses val="autoZero"/>
        <c:auto val="1"/>
        <c:lblAlgn val="ctr"/>
        <c:lblOffset val="100"/>
        <c:noMultiLvlLbl val="0"/>
      </c:catAx>
      <c:valAx>
        <c:axId val="15669896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6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HS STEM Magnet School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8.8218692040964442E-2</c:v>
                </c:pt>
              </c:numCache>
            </c:numRef>
          </c:val>
          <c:extLst>
            <c:ext xmlns:c16="http://schemas.microsoft.com/office/drawing/2014/chart" uri="{C3380CC4-5D6E-409C-BE32-E72D297353CC}">
              <c16:uniqueId val="{00000000-720B-4DDB-A708-8F107AF272F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0.19657218708518778</c:v>
                </c:pt>
              </c:numCache>
            </c:numRef>
          </c:val>
          <c:extLst>
            <c:ext xmlns:c16="http://schemas.microsoft.com/office/drawing/2014/chart" uri="{C3380CC4-5D6E-409C-BE32-E72D297353CC}">
              <c16:uniqueId val="{00000001-720B-4DDB-A708-8F107AF272F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0.13554092965857673</c:v>
                </c:pt>
              </c:numCache>
            </c:numRef>
          </c:val>
          <c:extLst>
            <c:ext xmlns:c16="http://schemas.microsoft.com/office/drawing/2014/chart" uri="{C3380CC4-5D6E-409C-BE32-E72D297353CC}">
              <c16:uniqueId val="{00000002-720B-4DDB-A708-8F107AF272F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0.19779446269357109</c:v>
                </c:pt>
              </c:numCache>
            </c:numRef>
          </c:val>
          <c:extLst>
            <c:ext xmlns:c16="http://schemas.microsoft.com/office/drawing/2014/chart" uri="{C3380CC4-5D6E-409C-BE32-E72D297353CC}">
              <c16:uniqueId val="{00000003-720B-4DDB-A708-8F107AF272FA}"/>
            </c:ext>
          </c:extLst>
        </c:ser>
        <c:dLbls>
          <c:dLblPos val="outEnd"/>
          <c:showLegendKey val="0"/>
          <c:showVal val="1"/>
          <c:showCatName val="0"/>
          <c:showSerName val="0"/>
          <c:showPercent val="0"/>
          <c:showBubbleSize val="0"/>
        </c:dLbls>
        <c:gapWidth val="219"/>
        <c:overlap val="-27"/>
        <c:axId val="393176832"/>
        <c:axId val="393180160"/>
      </c:barChart>
      <c:catAx>
        <c:axId val="393176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80160"/>
        <c:crosses val="autoZero"/>
        <c:auto val="1"/>
        <c:lblAlgn val="ctr"/>
        <c:lblOffset val="100"/>
        <c:noMultiLvlLbl val="0"/>
      </c:catAx>
      <c:valAx>
        <c:axId val="3931801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76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CS Interest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5.5210601295594443E-2</c:v>
                </c:pt>
              </c:numCache>
            </c:numRef>
          </c:val>
          <c:extLst>
            <c:ext xmlns:c16="http://schemas.microsoft.com/office/drawing/2014/chart" uri="{C3380CC4-5D6E-409C-BE32-E72D297353CC}">
              <c16:uniqueId val="{00000000-A155-4123-B37D-F1A32A6CE82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9.2761770906535493E-2</c:v>
                </c:pt>
              </c:numCache>
            </c:numRef>
          </c:val>
          <c:extLst>
            <c:ext xmlns:c16="http://schemas.microsoft.com/office/drawing/2014/chart" uri="{C3380CC4-5D6E-409C-BE32-E72D297353CC}">
              <c16:uniqueId val="{00000001-A155-4123-B37D-F1A32A6CE82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0.19590703414232827</c:v>
                </c:pt>
              </c:numCache>
            </c:numRef>
          </c:val>
          <c:extLst>
            <c:ext xmlns:c16="http://schemas.microsoft.com/office/drawing/2014/chart" uri="{C3380CC4-5D6E-409C-BE32-E72D297353CC}">
              <c16:uniqueId val="{00000002-A155-4123-B37D-F1A32A6CE82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0.25363679023932428</c:v>
                </c:pt>
              </c:numCache>
            </c:numRef>
          </c:val>
          <c:extLst>
            <c:ext xmlns:c16="http://schemas.microsoft.com/office/drawing/2014/chart" uri="{C3380CC4-5D6E-409C-BE32-E72D297353CC}">
              <c16:uniqueId val="{00000003-A155-4123-B37D-F1A32A6CE821}"/>
            </c:ext>
          </c:extLst>
        </c:ser>
        <c:dLbls>
          <c:dLblPos val="outEnd"/>
          <c:showLegendKey val="0"/>
          <c:showVal val="1"/>
          <c:showCatName val="0"/>
          <c:showSerName val="0"/>
          <c:showPercent val="0"/>
          <c:showBubbleSize val="0"/>
        </c:dLbls>
        <c:gapWidth val="219"/>
        <c:overlap val="-27"/>
        <c:axId val="1562377664"/>
        <c:axId val="1562374336"/>
      </c:barChart>
      <c:catAx>
        <c:axId val="156237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4336"/>
        <c:crosses val="autoZero"/>
        <c:auto val="1"/>
        <c:lblAlgn val="ctr"/>
        <c:lblOffset val="100"/>
        <c:noMultiLvlLbl val="0"/>
      </c:catAx>
      <c:valAx>
        <c:axId val="15623743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7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Advanced Math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0.2943848614359057</c:v>
                </c:pt>
                <c:pt idx="1">
                  <c:v>0.13866845158411423</c:v>
                </c:pt>
              </c:numCache>
            </c:numRef>
          </c:val>
          <c:extLst>
            <c:ext xmlns:c16="http://schemas.microsoft.com/office/drawing/2014/chart" uri="{C3380CC4-5D6E-409C-BE32-E72D297353CC}">
              <c16:uniqueId val="{00000000-19DF-4C76-987A-288CE87190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0.29817677832435385</c:v>
                </c:pt>
                <c:pt idx="1">
                  <c:v>0.11886336727444945</c:v>
                </c:pt>
              </c:numCache>
            </c:numRef>
          </c:val>
          <c:extLst>
            <c:ext xmlns:c16="http://schemas.microsoft.com/office/drawing/2014/chart" uri="{C3380CC4-5D6E-409C-BE32-E72D297353CC}">
              <c16:uniqueId val="{00000001-19DF-4C76-987A-288CE87190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0.38338132455779517</c:v>
                </c:pt>
                <c:pt idx="1">
                  <c:v>0.17079045643153526</c:v>
                </c:pt>
              </c:numCache>
            </c:numRef>
          </c:val>
          <c:extLst>
            <c:ext xmlns:c16="http://schemas.microsoft.com/office/drawing/2014/chart" uri="{C3380CC4-5D6E-409C-BE32-E72D297353CC}">
              <c16:uniqueId val="{00000002-19DF-4C76-987A-288CE87190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0.43336461755044581</c:v>
                </c:pt>
                <c:pt idx="1">
                  <c:v>0.23315714285714287</c:v>
                </c:pt>
              </c:numCache>
            </c:numRef>
          </c:val>
          <c:extLst>
            <c:ext xmlns:c16="http://schemas.microsoft.com/office/drawing/2014/chart" uri="{C3380CC4-5D6E-409C-BE32-E72D297353CC}">
              <c16:uniqueId val="{00000003-19DF-4C76-987A-288CE87190C1}"/>
            </c:ext>
          </c:extLst>
        </c:ser>
        <c:dLbls>
          <c:dLblPos val="outEnd"/>
          <c:showLegendKey val="0"/>
          <c:showVal val="1"/>
          <c:showCatName val="0"/>
          <c:showSerName val="0"/>
          <c:showPercent val="0"/>
          <c:showBubbleSize val="0"/>
        </c:dLbls>
        <c:gapWidth val="219"/>
        <c:overlap val="-27"/>
        <c:axId val="1817524080"/>
        <c:axId val="1817520752"/>
      </c:barChart>
      <c:catAx>
        <c:axId val="181752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0752"/>
        <c:crosses val="autoZero"/>
        <c:auto val="1"/>
        <c:lblAlgn val="ctr"/>
        <c:lblOffset val="100"/>
        <c:noMultiLvlLbl val="0"/>
      </c:catAx>
      <c:valAx>
        <c:axId val="18175207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4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Persistence</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0.18099999999999999</c:v>
                </c:pt>
                <c:pt idx="1">
                  <c:v>0.18105065666041276</c:v>
                </c:pt>
              </c:numCache>
            </c:numRef>
          </c:val>
          <c:extLst>
            <c:ext xmlns:c16="http://schemas.microsoft.com/office/drawing/2014/chart" uri="{C3380CC4-5D6E-409C-BE32-E72D297353CC}">
              <c16:uniqueId val="{00000000-5CFD-4B0F-A555-FE57431687E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0.21</c:v>
                </c:pt>
                <c:pt idx="1">
                  <c:v>0.21040299906279289</c:v>
                </c:pt>
              </c:numCache>
            </c:numRef>
          </c:val>
          <c:extLst>
            <c:ext xmlns:c16="http://schemas.microsoft.com/office/drawing/2014/chart" uri="{C3380CC4-5D6E-409C-BE32-E72D297353CC}">
              <c16:uniqueId val="{00000001-5CFD-4B0F-A555-FE57431687E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0.27300000000000002</c:v>
                </c:pt>
                <c:pt idx="1">
                  <c:v>0.27336626139817627</c:v>
                </c:pt>
              </c:numCache>
            </c:numRef>
          </c:val>
          <c:extLst>
            <c:ext xmlns:c16="http://schemas.microsoft.com/office/drawing/2014/chart" uri="{C3380CC4-5D6E-409C-BE32-E72D297353CC}">
              <c16:uniqueId val="{00000002-5CFD-4B0F-A555-FE57431687E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0.26500000000000001</c:v>
                </c:pt>
                <c:pt idx="1">
                  <c:v>0.26464339908952961</c:v>
                </c:pt>
              </c:numCache>
            </c:numRef>
          </c:val>
          <c:extLst>
            <c:ext xmlns:c16="http://schemas.microsoft.com/office/drawing/2014/chart" uri="{C3380CC4-5D6E-409C-BE32-E72D297353CC}">
              <c16:uniqueId val="{00000003-5CFD-4B0F-A555-FE57431687E0}"/>
            </c:ext>
          </c:extLst>
        </c:ser>
        <c:dLbls>
          <c:dLblPos val="outEnd"/>
          <c:showLegendKey val="0"/>
          <c:showVal val="1"/>
          <c:showCatName val="0"/>
          <c:showSerName val="0"/>
          <c:showPercent val="0"/>
          <c:showBubbleSize val="0"/>
        </c:dLbls>
        <c:gapWidth val="219"/>
        <c:overlap val="-27"/>
        <c:axId val="1304941328"/>
        <c:axId val="1304939664"/>
      </c:barChart>
      <c:catAx>
        <c:axId val="130494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39664"/>
        <c:crosses val="autoZero"/>
        <c:auto val="1"/>
        <c:lblAlgn val="ctr"/>
        <c:lblOffset val="100"/>
        <c:noMultiLvlLbl val="0"/>
      </c:catAx>
      <c:valAx>
        <c:axId val="13049396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41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Conferral</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3.2000000000000001E-2</c:v>
                </c:pt>
                <c:pt idx="1">
                  <c:v>4.4463240209882293E-2</c:v>
                </c:pt>
              </c:numCache>
            </c:numRef>
          </c:val>
          <c:extLst>
            <c:ext xmlns:c16="http://schemas.microsoft.com/office/drawing/2014/chart" uri="{C3380CC4-5D6E-409C-BE32-E72D297353CC}">
              <c16:uniqueId val="{00000000-1DBF-4B35-AEDF-888AC133F119}"/>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3.9E-2</c:v>
                </c:pt>
                <c:pt idx="1">
                  <c:v>3.991870859012276E-2</c:v>
                </c:pt>
              </c:numCache>
            </c:numRef>
          </c:val>
          <c:extLst>
            <c:ext xmlns:c16="http://schemas.microsoft.com/office/drawing/2014/chart" uri="{C3380CC4-5D6E-409C-BE32-E72D297353CC}">
              <c16:uniqueId val="{00000001-1DBF-4B35-AEDF-888AC133F119}"/>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3.9E-2</c:v>
                </c:pt>
                <c:pt idx="1">
                  <c:v>4.5430627243004194E-2</c:v>
                </c:pt>
              </c:numCache>
            </c:numRef>
          </c:val>
          <c:extLst>
            <c:ext xmlns:c16="http://schemas.microsoft.com/office/drawing/2014/chart" uri="{C3380CC4-5D6E-409C-BE32-E72D297353CC}">
              <c16:uniqueId val="{00000002-1DBF-4B35-AEDF-888AC133F119}"/>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0.13</c:v>
                </c:pt>
                <c:pt idx="1">
                  <c:v>0.12393831735238313</c:v>
                </c:pt>
              </c:numCache>
            </c:numRef>
          </c:val>
          <c:extLst>
            <c:ext xmlns:c16="http://schemas.microsoft.com/office/drawing/2014/chart" uri="{C3380CC4-5D6E-409C-BE32-E72D297353CC}">
              <c16:uniqueId val="{00000003-1DBF-4B35-AEDF-888AC133F119}"/>
            </c:ext>
          </c:extLst>
        </c:ser>
        <c:dLbls>
          <c:dLblPos val="outEnd"/>
          <c:showLegendKey val="0"/>
          <c:showVal val="1"/>
          <c:showCatName val="0"/>
          <c:showSerName val="0"/>
          <c:showPercent val="0"/>
          <c:showBubbleSize val="0"/>
        </c:dLbls>
        <c:gapWidth val="219"/>
        <c:overlap val="-27"/>
        <c:axId val="391627600"/>
        <c:axId val="391612208"/>
      </c:barChart>
      <c:catAx>
        <c:axId val="39162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2208"/>
        <c:crosses val="autoZero"/>
        <c:auto val="1"/>
        <c:lblAlgn val="ctr"/>
        <c:lblOffset val="100"/>
        <c:noMultiLvlLbl val="0"/>
      </c:catAx>
      <c:valAx>
        <c:axId val="391612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for Top 3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3.170970905524681E-2</c:v>
                </c:pt>
                <c:pt idx="1">
                  <c:v>0.12078152753108348</c:v>
                </c:pt>
              </c:numCache>
            </c:numRef>
          </c:val>
          <c:extLst>
            <c:ext xmlns:c16="http://schemas.microsoft.com/office/drawing/2014/chart" uri="{C3380CC4-5D6E-409C-BE32-E72D297353CC}">
              <c16:uniqueId val="{00000000-3E1F-4732-80CC-A0AE2912D3C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3.9983046058208536E-2</c:v>
                </c:pt>
                <c:pt idx="1">
                  <c:v>0.12830048345109707</c:v>
                </c:pt>
              </c:numCache>
            </c:numRef>
          </c:val>
          <c:extLst>
            <c:ext xmlns:c16="http://schemas.microsoft.com/office/drawing/2014/chart" uri="{C3380CC4-5D6E-409C-BE32-E72D297353CC}">
              <c16:uniqueId val="{00000001-3E1F-4732-80CC-A0AE2912D3C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5.0043272412564274E-2</c:v>
                </c:pt>
                <c:pt idx="1">
                  <c:v>0.15968180054326736</c:v>
                </c:pt>
              </c:numCache>
            </c:numRef>
          </c:val>
          <c:extLst>
            <c:ext xmlns:c16="http://schemas.microsoft.com/office/drawing/2014/chart" uri="{C3380CC4-5D6E-409C-BE32-E72D297353CC}">
              <c16:uniqueId val="{00000002-3E1F-4732-80CC-A0AE2912D3C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0.17330321001600302</c:v>
                </c:pt>
                <c:pt idx="1">
                  <c:v>0.20975855130784707</c:v>
                </c:pt>
              </c:numCache>
            </c:numRef>
          </c:val>
          <c:extLst>
            <c:ext xmlns:c16="http://schemas.microsoft.com/office/drawing/2014/chart" uri="{C3380CC4-5D6E-409C-BE32-E72D297353CC}">
              <c16:uniqueId val="{00000003-3E1F-4732-80CC-A0AE2912D3C7}"/>
            </c:ext>
          </c:extLst>
        </c:ser>
        <c:dLbls>
          <c:dLblPos val="outEnd"/>
          <c:showLegendKey val="0"/>
          <c:showVal val="1"/>
          <c:showCatName val="0"/>
          <c:showSerName val="0"/>
          <c:showPercent val="0"/>
          <c:showBubbleSize val="0"/>
        </c:dLbls>
        <c:gapWidth val="219"/>
        <c:overlap val="-27"/>
        <c:axId val="391620944"/>
        <c:axId val="391625936"/>
      </c:barChart>
      <c:catAx>
        <c:axId val="39162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5936"/>
        <c:crosses val="autoZero"/>
        <c:auto val="1"/>
        <c:lblAlgn val="ctr"/>
        <c:lblOffset val="100"/>
        <c:noMultiLvlLbl val="0"/>
      </c:catAx>
      <c:valAx>
        <c:axId val="3916259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0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Proficiency and above</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0.14995733788395904</c:v>
                </c:pt>
                <c:pt idx="1">
                  <c:v>0.12402044293015332</c:v>
                </c:pt>
              </c:numCache>
            </c:numRef>
          </c:val>
          <c:extLst>
            <c:ext xmlns:c16="http://schemas.microsoft.com/office/drawing/2014/chart" uri="{C3380CC4-5D6E-409C-BE32-E72D297353CC}">
              <c16:uniqueId val="{00000000-C3F7-4451-A796-9A7A47472FB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0.27</c:v>
                </c:pt>
                <c:pt idx="1">
                  <c:v>0.19086757990867581</c:v>
                </c:pt>
              </c:numCache>
            </c:numRef>
          </c:val>
          <c:extLst>
            <c:ext xmlns:c16="http://schemas.microsoft.com/office/drawing/2014/chart" uri="{C3380CC4-5D6E-409C-BE32-E72D297353CC}">
              <c16:uniqueId val="{00000001-C3F7-4451-A796-9A7A47472FB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0.56001558846453625</c:v>
                </c:pt>
                <c:pt idx="1">
                  <c:v>0.43264393515930688</c:v>
                </c:pt>
              </c:numCache>
            </c:numRef>
          </c:val>
          <c:extLst>
            <c:ext xmlns:c16="http://schemas.microsoft.com/office/drawing/2014/chart" uri="{C3380CC4-5D6E-409C-BE32-E72D297353CC}">
              <c16:uniqueId val="{00000002-C3F7-4451-A796-9A7A47472FB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0.70967741935483875</c:v>
                </c:pt>
                <c:pt idx="1">
                  <c:v>0.63054187192118227</c:v>
                </c:pt>
              </c:numCache>
            </c:numRef>
          </c:val>
          <c:extLst>
            <c:ext xmlns:c16="http://schemas.microsoft.com/office/drawing/2014/chart" uri="{C3380CC4-5D6E-409C-BE32-E72D297353CC}">
              <c16:uniqueId val="{00000003-C3F7-4451-A796-9A7A47472FBB}"/>
            </c:ext>
          </c:extLst>
        </c:ser>
        <c:dLbls>
          <c:dLblPos val="outEnd"/>
          <c:showLegendKey val="0"/>
          <c:showVal val="1"/>
          <c:showCatName val="0"/>
          <c:showSerName val="0"/>
          <c:showPercent val="0"/>
          <c:showBubbleSize val="0"/>
        </c:dLbls>
        <c:gapWidth val="219"/>
        <c:overlap val="-27"/>
        <c:axId val="604846304"/>
        <c:axId val="604851712"/>
      </c:barChart>
      <c:catAx>
        <c:axId val="60484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1712"/>
        <c:crosses val="autoZero"/>
        <c:auto val="1"/>
        <c:lblAlgn val="ctr"/>
        <c:lblOffset val="100"/>
        <c:noMultiLvlLbl val="0"/>
      </c:catAx>
      <c:valAx>
        <c:axId val="6048517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6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Illinois CS/Computing Degree Persistence for Top 3 </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0.19587628865979381</c:v>
                </c:pt>
                <c:pt idx="1">
                  <c:v>0.3014705882352941</c:v>
                </c:pt>
              </c:numCache>
            </c:numRef>
          </c:val>
          <c:extLst>
            <c:ext xmlns:c16="http://schemas.microsoft.com/office/drawing/2014/chart" uri="{C3380CC4-5D6E-409C-BE32-E72D297353CC}">
              <c16:uniqueId val="{00000000-F296-4D01-BCA2-C3EF2969C7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0.22968197879858657</c:v>
                </c:pt>
                <c:pt idx="1">
                  <c:v>0.37101449275362319</c:v>
                </c:pt>
              </c:numCache>
            </c:numRef>
          </c:val>
          <c:extLst>
            <c:ext xmlns:c16="http://schemas.microsoft.com/office/drawing/2014/chart" uri="{C3380CC4-5D6E-409C-BE32-E72D297353CC}">
              <c16:uniqueId val="{00000001-F296-4D01-BCA2-C3EF2969C7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0.26551373346897256</c:v>
                </c:pt>
                <c:pt idx="1">
                  <c:v>0.59052247873633046</c:v>
                </c:pt>
              </c:numCache>
            </c:numRef>
          </c:val>
          <c:extLst>
            <c:ext xmlns:c16="http://schemas.microsoft.com/office/drawing/2014/chart" uri="{C3380CC4-5D6E-409C-BE32-E72D297353CC}">
              <c16:uniqueId val="{00000002-F296-4D01-BCA2-C3EF2969C7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0.2042368278109723</c:v>
                </c:pt>
                <c:pt idx="1">
                  <c:v>0.30055955235811349</c:v>
                </c:pt>
              </c:numCache>
            </c:numRef>
          </c:val>
          <c:extLst>
            <c:ext xmlns:c16="http://schemas.microsoft.com/office/drawing/2014/chart" uri="{C3380CC4-5D6E-409C-BE32-E72D297353CC}">
              <c16:uniqueId val="{00000003-F296-4D01-BCA2-C3EF2969C72E}"/>
            </c:ext>
          </c:extLst>
        </c:ser>
        <c:dLbls>
          <c:dLblPos val="outEnd"/>
          <c:showLegendKey val="0"/>
          <c:showVal val="1"/>
          <c:showCatName val="0"/>
          <c:showSerName val="0"/>
          <c:showPercent val="0"/>
          <c:showBubbleSize val="0"/>
        </c:dLbls>
        <c:gapWidth val="219"/>
        <c:overlap val="-27"/>
        <c:axId val="391608464"/>
        <c:axId val="391615120"/>
      </c:barChart>
      <c:catAx>
        <c:axId val="39160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5120"/>
        <c:crosses val="autoZero"/>
        <c:auto val="1"/>
        <c:lblAlgn val="ctr"/>
        <c:lblOffset val="100"/>
        <c:noMultiLvlLbl val="0"/>
      </c:catAx>
      <c:valAx>
        <c:axId val="3916151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Conferral for Top 3 </a:t>
            </a:r>
            <a:endParaRPr lang="en-US"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2.8064992614475627E-2</c:v>
                </c:pt>
                <c:pt idx="1">
                  <c:v>0.1774891774891775</c:v>
                </c:pt>
              </c:numCache>
            </c:numRef>
          </c:val>
          <c:extLst>
            <c:ext xmlns:c16="http://schemas.microsoft.com/office/drawing/2014/chart" uri="{C3380CC4-5D6E-409C-BE32-E72D297353CC}">
              <c16:uniqueId val="{00000000-34CF-432D-8A5D-E9C4D0F8E9F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4.5013850415512466E-2</c:v>
                </c:pt>
                <c:pt idx="1">
                  <c:v>0.22816399286987521</c:v>
                </c:pt>
              </c:numCache>
            </c:numRef>
          </c:val>
          <c:extLst>
            <c:ext xmlns:c16="http://schemas.microsoft.com/office/drawing/2014/chart" uri="{C3380CC4-5D6E-409C-BE32-E72D297353CC}">
              <c16:uniqueId val="{00000001-34CF-432D-8A5D-E9C4D0F8E9F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4.9310409975439257E-2</c:v>
                </c:pt>
                <c:pt idx="1">
                  <c:v>0.31537962362102528</c:v>
                </c:pt>
              </c:numCache>
            </c:numRef>
          </c:val>
          <c:extLst>
            <c:ext xmlns:c16="http://schemas.microsoft.com/office/drawing/2014/chart" uri="{C3380CC4-5D6E-409C-BE32-E72D297353CC}">
              <c16:uniqueId val="{00000002-34CF-432D-8A5D-E9C4D0F8E9F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0.16006811409110261</c:v>
                </c:pt>
                <c:pt idx="1">
                  <c:v>0.32582322357019067</c:v>
                </c:pt>
              </c:numCache>
            </c:numRef>
          </c:val>
          <c:extLst>
            <c:ext xmlns:c16="http://schemas.microsoft.com/office/drawing/2014/chart" uri="{C3380CC4-5D6E-409C-BE32-E72D297353CC}">
              <c16:uniqueId val="{00000003-34CF-432D-8A5D-E9C4D0F8E9F3}"/>
            </c:ext>
          </c:extLst>
        </c:ser>
        <c:dLbls>
          <c:dLblPos val="outEnd"/>
          <c:showLegendKey val="0"/>
          <c:showVal val="1"/>
          <c:showCatName val="0"/>
          <c:showSerName val="0"/>
          <c:showPercent val="0"/>
          <c:showBubbleSize val="0"/>
        </c:dLbls>
        <c:gapWidth val="219"/>
        <c:overlap val="-27"/>
        <c:axId val="391632592"/>
        <c:axId val="391608048"/>
      </c:barChart>
      <c:catAx>
        <c:axId val="39163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048"/>
        <c:crosses val="autoZero"/>
        <c:auto val="1"/>
        <c:lblAlgn val="ctr"/>
        <c:lblOffset val="100"/>
        <c:noMultiLvlLbl val="0"/>
      </c:catAx>
      <c:valAx>
        <c:axId val="3916080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2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3.8117714367446182E-2</c:v>
                </c:pt>
                <c:pt idx="1">
                  <c:v>2.9981805777862171E-2</c:v>
                </c:pt>
              </c:numCache>
            </c:numRef>
          </c:val>
          <c:extLst>
            <c:ext xmlns:c16="http://schemas.microsoft.com/office/drawing/2014/chart" uri="{C3380CC4-5D6E-409C-BE32-E72D297353CC}">
              <c16:uniqueId val="{00000000-A26D-472E-8346-A4305922EF4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4.1621969534434672E-2</c:v>
                </c:pt>
                <c:pt idx="1">
                  <c:v>2.4218382746078952E-2</c:v>
                </c:pt>
              </c:numCache>
            </c:numRef>
          </c:val>
          <c:extLst>
            <c:ext xmlns:c16="http://schemas.microsoft.com/office/drawing/2014/chart" uri="{C3380CC4-5D6E-409C-BE32-E72D297353CC}">
              <c16:uniqueId val="{00000001-A26D-472E-8346-A4305922EF4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4.0334383069366861E-2</c:v>
                </c:pt>
                <c:pt idx="1">
                  <c:v>4.5150716316114357E-2</c:v>
                </c:pt>
              </c:numCache>
            </c:numRef>
          </c:val>
          <c:extLst>
            <c:ext xmlns:c16="http://schemas.microsoft.com/office/drawing/2014/chart" uri="{C3380CC4-5D6E-409C-BE32-E72D297353CC}">
              <c16:uniqueId val="{00000002-A26D-472E-8346-A4305922EF4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0.14138596867624972</c:v>
                </c:pt>
                <c:pt idx="1">
                  <c:v>0.20260846620679257</c:v>
                </c:pt>
              </c:numCache>
            </c:numRef>
          </c:val>
          <c:extLst>
            <c:ext xmlns:c16="http://schemas.microsoft.com/office/drawing/2014/chart" uri="{C3380CC4-5D6E-409C-BE32-E72D297353CC}">
              <c16:uniqueId val="{00000003-A26D-472E-8346-A4305922EF47}"/>
            </c:ext>
          </c:extLst>
        </c:ser>
        <c:dLbls>
          <c:dLblPos val="outEnd"/>
          <c:showLegendKey val="0"/>
          <c:showVal val="1"/>
          <c:showCatName val="0"/>
          <c:showSerName val="0"/>
          <c:showPercent val="0"/>
          <c:showBubbleSize val="0"/>
        </c:dLbls>
        <c:gapWidth val="219"/>
        <c:overlap val="-27"/>
        <c:axId val="538418768"/>
        <c:axId val="538408368"/>
      </c:barChart>
      <c:catAx>
        <c:axId val="53841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8368"/>
        <c:crosses val="autoZero"/>
        <c:auto val="1"/>
        <c:lblAlgn val="ctr"/>
        <c:lblOffset val="100"/>
        <c:noMultiLvlLbl val="0"/>
      </c:catAx>
      <c:valAx>
        <c:axId val="5384083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8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9.5529271379816733E-2"/>
          <c:y val="0.13023440397702574"/>
          <c:w val="0.8816225876361955"/>
          <c:h val="0.7518644093620655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0.38328544061302683</c:v>
                </c:pt>
                <c:pt idx="1">
                  <c:v>0.57499999999999996</c:v>
                </c:pt>
              </c:numCache>
            </c:numRef>
          </c:val>
          <c:extLst>
            <c:ext xmlns:c16="http://schemas.microsoft.com/office/drawing/2014/chart" uri="{C3380CC4-5D6E-409C-BE32-E72D297353CC}">
              <c16:uniqueId val="{00000000-71E4-489B-A939-DA80BC46E4B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0.2856120872202827</c:v>
                </c:pt>
                <c:pt idx="1">
                  <c:v>0.56200000000000006</c:v>
                </c:pt>
              </c:numCache>
            </c:numRef>
          </c:val>
          <c:extLst>
            <c:ext xmlns:c16="http://schemas.microsoft.com/office/drawing/2014/chart" uri="{C3380CC4-5D6E-409C-BE32-E72D297353CC}">
              <c16:uniqueId val="{00000001-71E4-489B-A939-DA80BC46E4B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0.4810670267474933</c:v>
                </c:pt>
                <c:pt idx="1">
                  <c:v>0.65</c:v>
                </c:pt>
              </c:numCache>
            </c:numRef>
          </c:val>
          <c:extLst>
            <c:ext xmlns:c16="http://schemas.microsoft.com/office/drawing/2014/chart" uri="{C3380CC4-5D6E-409C-BE32-E72D297353CC}">
              <c16:uniqueId val="{00000002-71E4-489B-A939-DA80BC46E4B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0.62806926854484368</c:v>
                </c:pt>
                <c:pt idx="1">
                  <c:v>0.83</c:v>
                </c:pt>
              </c:numCache>
            </c:numRef>
          </c:val>
          <c:extLst>
            <c:ext xmlns:c16="http://schemas.microsoft.com/office/drawing/2014/chart" uri="{C3380CC4-5D6E-409C-BE32-E72D297353CC}">
              <c16:uniqueId val="{00000003-71E4-489B-A939-DA80BC46E4B5}"/>
            </c:ext>
          </c:extLst>
        </c:ser>
        <c:dLbls>
          <c:dLblPos val="outEnd"/>
          <c:showLegendKey val="0"/>
          <c:showVal val="1"/>
          <c:showCatName val="0"/>
          <c:showSerName val="0"/>
          <c:showPercent val="0"/>
          <c:showBubbleSize val="0"/>
        </c:dLbls>
        <c:gapWidth val="219"/>
        <c:overlap val="-27"/>
        <c:axId val="538417520"/>
        <c:axId val="538409616"/>
      </c:barChart>
      <c:catAx>
        <c:axId val="53841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9616"/>
        <c:crosses val="autoZero"/>
        <c:auto val="1"/>
        <c:lblAlgn val="ctr"/>
        <c:lblOffset val="100"/>
        <c:noMultiLvlLbl val="0"/>
      </c:catAx>
      <c:valAx>
        <c:axId val="5384096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Chicago MSA tech employee demographics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2.4609771972093131E-2</c:v>
                </c:pt>
                <c:pt idx="1">
                  <c:v>4.4950912307806762E-2</c:v>
                </c:pt>
              </c:numCache>
            </c:numRef>
          </c:val>
          <c:extLst>
            <c:ext xmlns:c16="http://schemas.microsoft.com/office/drawing/2014/chart" uri="{C3380CC4-5D6E-409C-BE32-E72D297353CC}">
              <c16:uniqueId val="{00000000-D6AC-4BC4-AAD5-D46235FEAB3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3.611043703570338E-2</c:v>
                </c:pt>
                <c:pt idx="1">
                  <c:v>5.0194995190185374E-2</c:v>
                </c:pt>
              </c:numCache>
            </c:numRef>
          </c:val>
          <c:extLst>
            <c:ext xmlns:c16="http://schemas.microsoft.com/office/drawing/2014/chart" uri="{C3380CC4-5D6E-409C-BE32-E72D297353CC}">
              <c16:uniqueId val="{00000001-D6AC-4BC4-AAD5-D46235FEAB3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3.6044228809684838E-2</c:v>
                </c:pt>
                <c:pt idx="1">
                  <c:v>4.6343559601046663E-2</c:v>
                </c:pt>
              </c:numCache>
            </c:numRef>
          </c:val>
          <c:extLst>
            <c:ext xmlns:c16="http://schemas.microsoft.com/office/drawing/2014/chart" uri="{C3380CC4-5D6E-409C-BE32-E72D297353CC}">
              <c16:uniqueId val="{00000002-D6AC-4BC4-AAD5-D46235FEAB3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9.8285727713872797E-2</c:v>
                </c:pt>
                <c:pt idx="1">
                  <c:v>0.13193887799841836</c:v>
                </c:pt>
              </c:numCache>
            </c:numRef>
          </c:val>
          <c:extLst>
            <c:ext xmlns:c16="http://schemas.microsoft.com/office/drawing/2014/chart" uri="{C3380CC4-5D6E-409C-BE32-E72D297353CC}">
              <c16:uniqueId val="{00000003-D6AC-4BC4-AAD5-D46235FEAB33}"/>
            </c:ext>
          </c:extLst>
        </c:ser>
        <c:dLbls>
          <c:dLblPos val="outEnd"/>
          <c:showLegendKey val="0"/>
          <c:showVal val="1"/>
          <c:showCatName val="0"/>
          <c:showSerName val="0"/>
          <c:showPercent val="0"/>
          <c:showBubbleSize val="0"/>
        </c:dLbls>
        <c:gapWidth val="219"/>
        <c:overlap val="-27"/>
        <c:axId val="391637584"/>
        <c:axId val="391638416"/>
      </c:barChart>
      <c:catAx>
        <c:axId val="39163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8416"/>
        <c:crosses val="autoZero"/>
        <c:auto val="1"/>
        <c:lblAlgn val="ctr"/>
        <c:lblOffset val="100"/>
        <c:noMultiLvlLbl val="0"/>
      </c:catAx>
      <c:valAx>
        <c:axId val="3916384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4.1591970494536234E-3</c:v>
                </c:pt>
                <c:pt idx="1">
                  <c:v>5.4054356417311666E-3</c:v>
                </c:pt>
              </c:numCache>
            </c:numRef>
          </c:val>
          <c:extLst>
            <c:ext xmlns:c16="http://schemas.microsoft.com/office/drawing/2014/chart" uri="{C3380CC4-5D6E-409C-BE32-E72D297353CC}">
              <c16:uniqueId val="{00000000-216C-4C12-96B9-3337520D5C3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6.4933031695460558E-3</c:v>
                </c:pt>
                <c:pt idx="1">
                  <c:v>6.3648712361073431E-3</c:v>
                </c:pt>
              </c:numCache>
            </c:numRef>
          </c:val>
          <c:extLst>
            <c:ext xmlns:c16="http://schemas.microsoft.com/office/drawing/2014/chart" uri="{C3380CC4-5D6E-409C-BE32-E72D297353CC}">
              <c16:uniqueId val="{00000001-216C-4C12-96B9-3337520D5C3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7.3030725297098193E-3</c:v>
                </c:pt>
                <c:pt idx="1">
                  <c:v>6.7162258654239401E-3</c:v>
                </c:pt>
              </c:numCache>
            </c:numRef>
          </c:val>
          <c:extLst>
            <c:ext xmlns:c16="http://schemas.microsoft.com/office/drawing/2014/chart" uri="{C3380CC4-5D6E-409C-BE32-E72D297353CC}">
              <c16:uniqueId val="{00000002-216C-4C12-96B9-3337520D5C3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1.1978756653232912E-2</c:v>
                </c:pt>
                <c:pt idx="1">
                  <c:v>1.4923001666808615E-2</c:v>
                </c:pt>
              </c:numCache>
            </c:numRef>
          </c:val>
          <c:extLst>
            <c:ext xmlns:c16="http://schemas.microsoft.com/office/drawing/2014/chart" uri="{C3380CC4-5D6E-409C-BE32-E72D297353CC}">
              <c16:uniqueId val="{00000003-216C-4C12-96B9-3337520D5C37}"/>
            </c:ext>
          </c:extLst>
        </c:ser>
        <c:dLbls>
          <c:dLblPos val="outEnd"/>
          <c:showLegendKey val="0"/>
          <c:showVal val="1"/>
          <c:showCatName val="0"/>
          <c:showSerName val="0"/>
          <c:showPercent val="0"/>
          <c:showBubbleSize val="0"/>
        </c:dLbls>
        <c:gapWidth val="219"/>
        <c:overlap val="-27"/>
        <c:axId val="604845056"/>
        <c:axId val="604854208"/>
      </c:barChart>
      <c:catAx>
        <c:axId val="60484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4208"/>
        <c:crosses val="autoZero"/>
        <c:auto val="1"/>
        <c:lblAlgn val="ctr"/>
        <c:lblOffset val="100"/>
        <c:noMultiLvlLbl val="0"/>
      </c:catAx>
      <c:valAx>
        <c:axId val="604854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passing algebra</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0.95166959578207377</c:v>
                </c:pt>
                <c:pt idx="1">
                  <c:v>0.67128191856452724</c:v>
                </c:pt>
              </c:numCache>
            </c:numRef>
          </c:val>
          <c:extLst>
            <c:ext xmlns:c16="http://schemas.microsoft.com/office/drawing/2014/chart" uri="{C3380CC4-5D6E-409C-BE32-E72D297353CC}">
              <c16:uniqueId val="{00000000-C074-4941-A8A8-1E9F3E84C15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0.98956083513318938</c:v>
                </c:pt>
                <c:pt idx="1">
                  <c:v>0.40988399961652766</c:v>
                </c:pt>
              </c:numCache>
            </c:numRef>
          </c:val>
          <c:extLst>
            <c:ext xmlns:c16="http://schemas.microsoft.com/office/drawing/2014/chart" uri="{C3380CC4-5D6E-409C-BE32-E72D297353CC}">
              <c16:uniqueId val="{00000001-C074-4941-A8A8-1E9F3E84C15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0.99688958009331263</c:v>
                </c:pt>
                <c:pt idx="1">
                  <c:v>0.71286209631898045</c:v>
                </c:pt>
              </c:numCache>
            </c:numRef>
          </c:val>
          <c:extLst>
            <c:ext xmlns:c16="http://schemas.microsoft.com/office/drawing/2014/chart" uri="{C3380CC4-5D6E-409C-BE32-E72D297353CC}">
              <c16:uniqueId val="{00000002-C074-4941-A8A8-1E9F3E84C15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1</c:v>
                </c:pt>
                <c:pt idx="1">
                  <c:v>0.61538557836755137</c:v>
                </c:pt>
              </c:numCache>
            </c:numRef>
          </c:val>
          <c:extLst>
            <c:ext xmlns:c16="http://schemas.microsoft.com/office/drawing/2014/chart" uri="{C3380CC4-5D6E-409C-BE32-E72D297353CC}">
              <c16:uniqueId val="{00000003-C074-4941-A8A8-1E9F3E84C15A}"/>
            </c:ext>
          </c:extLst>
        </c:ser>
        <c:dLbls>
          <c:dLblPos val="outEnd"/>
          <c:showLegendKey val="0"/>
          <c:showVal val="1"/>
          <c:showCatName val="0"/>
          <c:showSerName val="0"/>
          <c:showPercent val="0"/>
          <c:showBubbleSize val="0"/>
        </c:dLbls>
        <c:gapWidth val="219"/>
        <c:overlap val="-27"/>
        <c:axId val="1468240800"/>
        <c:axId val="1468227904"/>
      </c:barChart>
      <c:catAx>
        <c:axId val="146824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904"/>
        <c:crosses val="autoZero"/>
        <c:auto val="1"/>
        <c:lblAlgn val="ctr"/>
        <c:lblOffset val="100"/>
        <c:noMultiLvlLbl val="0"/>
      </c:catAx>
      <c:valAx>
        <c:axId val="1468227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40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4</a:t>
            </a:r>
            <a:r>
              <a:rPr lang="en-US" altLang="zh-CN" sz="1200" b="0" i="0" u="none" strike="noStrike" baseline="30000" dirty="0">
                <a:effectLst/>
              </a:rPr>
              <a:t>th</a:t>
            </a:r>
            <a:r>
              <a:rPr lang="en-US" altLang="zh-CN" sz="1200" b="0" i="0" u="none" strike="noStrike" baseline="0" dirty="0">
                <a:effectLst/>
              </a:rPr>
              <a:t> grade Math Advanced</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2.0060422960725077E-2</c:v>
                </c:pt>
                <c:pt idx="1">
                  <c:v>2.181818181818182E-2</c:v>
                </c:pt>
              </c:numCache>
            </c:numRef>
          </c:val>
          <c:extLst>
            <c:ext xmlns:c16="http://schemas.microsoft.com/office/drawing/2014/chart" uri="{C3380CC4-5D6E-409C-BE32-E72D297353CC}">
              <c16:uniqueId val="{00000000-1B6E-4D38-A7B1-E4DEB74CDB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4.0030792917628948E-2</c:v>
                </c:pt>
                <c:pt idx="1">
                  <c:v>3.2352941176470591E-2</c:v>
                </c:pt>
              </c:numCache>
            </c:numRef>
          </c:val>
          <c:extLst>
            <c:ext xmlns:c16="http://schemas.microsoft.com/office/drawing/2014/chart" uri="{C3380CC4-5D6E-409C-BE32-E72D297353CC}">
              <c16:uniqueId val="{00000001-1B6E-4D38-A7B1-E4DEB74CDB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0.19992003198720512</c:v>
                </c:pt>
                <c:pt idx="1">
                  <c:v>0.13341568869672638</c:v>
                </c:pt>
              </c:numCache>
            </c:numRef>
          </c:val>
          <c:extLst>
            <c:ext xmlns:c16="http://schemas.microsoft.com/office/drawing/2014/chart" uri="{C3380CC4-5D6E-409C-BE32-E72D297353CC}">
              <c16:uniqueId val="{00000002-1B6E-4D38-A7B1-E4DEB74CDB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0.32011070110701106</c:v>
                </c:pt>
                <c:pt idx="1">
                  <c:v>0.29591836734693877</c:v>
                </c:pt>
              </c:numCache>
            </c:numRef>
          </c:val>
          <c:extLst>
            <c:ext xmlns:c16="http://schemas.microsoft.com/office/drawing/2014/chart" uri="{C3380CC4-5D6E-409C-BE32-E72D297353CC}">
              <c16:uniqueId val="{00000003-1B6E-4D38-A7B1-E4DEB74CDB2E}"/>
            </c:ext>
          </c:extLst>
        </c:ser>
        <c:dLbls>
          <c:dLblPos val="outEnd"/>
          <c:showLegendKey val="0"/>
          <c:showVal val="1"/>
          <c:showCatName val="0"/>
          <c:showSerName val="0"/>
          <c:showPercent val="0"/>
          <c:showBubbleSize val="0"/>
        </c:dLbls>
        <c:gapWidth val="219"/>
        <c:overlap val="-27"/>
        <c:axId val="1468217504"/>
        <c:axId val="1468227072"/>
      </c:barChart>
      <c:catAx>
        <c:axId val="1468217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072"/>
        <c:crosses val="autoZero"/>
        <c:auto val="1"/>
        <c:lblAlgn val="ctr"/>
        <c:lblOffset val="100"/>
        <c:noMultiLvlLbl val="0"/>
      </c:catAx>
      <c:valAx>
        <c:axId val="14682270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17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Advanced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2.0051194539249147E-2</c:v>
                </c:pt>
                <c:pt idx="1">
                  <c:v>1.9080068143100513E-2</c:v>
                </c:pt>
              </c:numCache>
            </c:numRef>
          </c:val>
          <c:extLst>
            <c:ext xmlns:c16="http://schemas.microsoft.com/office/drawing/2014/chart" uri="{C3380CC4-5D6E-409C-BE32-E72D297353CC}">
              <c16:uniqueId val="{00000000-9107-4CC6-94D4-2DD94FAC35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0.06</c:v>
                </c:pt>
                <c:pt idx="1">
                  <c:v>3.0136986301369864E-2</c:v>
                </c:pt>
              </c:numCache>
            </c:numRef>
          </c:val>
          <c:extLst>
            <c:ext xmlns:c16="http://schemas.microsoft.com/office/drawing/2014/chart" uri="{C3380CC4-5D6E-409C-BE32-E72D297353CC}">
              <c16:uniqueId val="{00000001-9107-4CC6-94D4-2DD94FAC35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0.22018706157443491</c:v>
                </c:pt>
                <c:pt idx="1">
                  <c:v>0.13079932923420906</c:v>
                </c:pt>
              </c:numCache>
            </c:numRef>
          </c:val>
          <c:extLst>
            <c:ext xmlns:c16="http://schemas.microsoft.com/office/drawing/2014/chart" uri="{C3380CC4-5D6E-409C-BE32-E72D297353CC}">
              <c16:uniqueId val="{00000002-9107-4CC6-94D4-2DD94FAC35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0.37047898338220919</c:v>
                </c:pt>
                <c:pt idx="1">
                  <c:v>0.3251231527093596</c:v>
                </c:pt>
              </c:numCache>
            </c:numRef>
          </c:val>
          <c:extLst>
            <c:ext xmlns:c16="http://schemas.microsoft.com/office/drawing/2014/chart" uri="{C3380CC4-5D6E-409C-BE32-E72D297353CC}">
              <c16:uniqueId val="{00000003-9107-4CC6-94D4-2DD94FAC354B}"/>
            </c:ext>
          </c:extLst>
        </c:ser>
        <c:dLbls>
          <c:dLblPos val="outEnd"/>
          <c:showLegendKey val="0"/>
          <c:showVal val="1"/>
          <c:showCatName val="0"/>
          <c:showSerName val="0"/>
          <c:showPercent val="0"/>
          <c:showBubbleSize val="0"/>
        </c:dLbls>
        <c:gapWidth val="219"/>
        <c:overlap val="-27"/>
        <c:axId val="1430788640"/>
        <c:axId val="1430791552"/>
      </c:barChart>
      <c:catAx>
        <c:axId val="143078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1552"/>
        <c:crosses val="autoZero"/>
        <c:auto val="1"/>
        <c:lblAlgn val="ctr"/>
        <c:lblOffset val="100"/>
        <c:noMultiLvlLbl val="0"/>
      </c:catAx>
      <c:valAx>
        <c:axId val="14307915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K-8 STEM Magnet School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0.13249561965532572</c:v>
                </c:pt>
              </c:numCache>
            </c:numRef>
          </c:val>
          <c:extLst>
            <c:ext xmlns:c16="http://schemas.microsoft.com/office/drawing/2014/chart" uri="{C3380CC4-5D6E-409C-BE32-E72D297353CC}">
              <c16:uniqueId val="{00000000-13E2-4872-AFAE-4035B1B8FD6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7.8687805947249209E-2</c:v>
                </c:pt>
              </c:numCache>
            </c:numRef>
          </c:val>
          <c:extLst>
            <c:ext xmlns:c16="http://schemas.microsoft.com/office/drawing/2014/chart" uri="{C3380CC4-5D6E-409C-BE32-E72D297353CC}">
              <c16:uniqueId val="{00000001-13E2-4872-AFAE-4035B1B8FD6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5.5288963071145419E-2</c:v>
                </c:pt>
              </c:numCache>
            </c:numRef>
          </c:val>
          <c:extLst>
            <c:ext xmlns:c16="http://schemas.microsoft.com/office/drawing/2014/chart" uri="{C3380CC4-5D6E-409C-BE32-E72D297353CC}">
              <c16:uniqueId val="{00000002-13E2-4872-AFAE-4035B1B8FD6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0.14401191235907254</c:v>
                </c:pt>
              </c:numCache>
            </c:numRef>
          </c:val>
          <c:extLst>
            <c:ext xmlns:c16="http://schemas.microsoft.com/office/drawing/2014/chart" uri="{C3380CC4-5D6E-409C-BE32-E72D297353CC}">
              <c16:uniqueId val="{00000006-13E2-4872-AFAE-4035B1B8FD65}"/>
            </c:ext>
          </c:extLst>
        </c:ser>
        <c:dLbls>
          <c:dLblPos val="outEnd"/>
          <c:showLegendKey val="0"/>
          <c:showVal val="1"/>
          <c:showCatName val="0"/>
          <c:showSerName val="0"/>
          <c:showPercent val="0"/>
          <c:showBubbleSize val="0"/>
        </c:dLbls>
        <c:gapWidth val="219"/>
        <c:overlap val="-27"/>
        <c:axId val="1430801952"/>
        <c:axId val="1430789056"/>
      </c:barChart>
      <c:catAx>
        <c:axId val="143080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9056"/>
        <c:crosses val="autoZero"/>
        <c:auto val="1"/>
        <c:lblAlgn val="ctr"/>
        <c:lblOffset val="100"/>
        <c:noMultiLvlLbl val="0"/>
      </c:catAx>
      <c:valAx>
        <c:axId val="14307890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0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sv-SE" altLang="zh-CN" sz="1200" b="0" i="0" u="none" strike="noStrike" baseline="0" dirty="0">
                <a:effectLst/>
              </a:rPr>
              <a:t>8</a:t>
            </a:r>
            <a:r>
              <a:rPr lang="sv-SE" altLang="zh-CN" sz="1200" b="0" i="0" u="none" strike="noStrike" baseline="30000" dirty="0">
                <a:effectLst/>
              </a:rPr>
              <a:t>th</a:t>
            </a:r>
            <a:r>
              <a:rPr lang="sv-SE" altLang="zh-CN" sz="1200" b="0" i="0" u="none" strike="noStrike" baseline="0" dirty="0">
                <a:effectLst/>
              </a:rPr>
              <a:t> grade algebra 1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0.12137372013651877</c:v>
                </c:pt>
                <c:pt idx="1">
                  <c:v>0.15798296422487224</c:v>
                </c:pt>
              </c:numCache>
            </c:numRef>
          </c:val>
          <c:extLst>
            <c:ext xmlns:c16="http://schemas.microsoft.com/office/drawing/2014/chart" uri="{C3380CC4-5D6E-409C-BE32-E72D297353CC}">
              <c16:uniqueId val="{00000000-7405-4D54-AA66-2873AEC7B4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0.22223999999999999</c:v>
                </c:pt>
                <c:pt idx="1">
                  <c:v>0.19052054794520548</c:v>
                </c:pt>
              </c:numCache>
            </c:numRef>
          </c:val>
          <c:extLst>
            <c:ext xmlns:c16="http://schemas.microsoft.com/office/drawing/2014/chart" uri="{C3380CC4-5D6E-409C-BE32-E72D297353CC}">
              <c16:uniqueId val="{00000001-7405-4D54-AA66-2873AEC7B4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0.50116913484021819</c:v>
                </c:pt>
                <c:pt idx="1">
                  <c:v>0.29807098937954163</c:v>
                </c:pt>
              </c:numCache>
            </c:numRef>
          </c:val>
          <c:extLst>
            <c:ext xmlns:c16="http://schemas.microsoft.com/office/drawing/2014/chart" uri="{C3380CC4-5D6E-409C-BE32-E72D297353CC}">
              <c16:uniqueId val="{00000002-7405-4D54-AA66-2873AEC7B4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0.53470185728250241</c:v>
                </c:pt>
                <c:pt idx="1">
                  <c:v>0.3934975369458128</c:v>
                </c:pt>
              </c:numCache>
            </c:numRef>
          </c:val>
          <c:extLst>
            <c:ext xmlns:c16="http://schemas.microsoft.com/office/drawing/2014/chart" uri="{C3380CC4-5D6E-409C-BE32-E72D297353CC}">
              <c16:uniqueId val="{00000003-7405-4D54-AA66-2873AEC7B484}"/>
            </c:ext>
          </c:extLst>
        </c:ser>
        <c:dLbls>
          <c:dLblPos val="outEnd"/>
          <c:showLegendKey val="0"/>
          <c:showVal val="1"/>
          <c:showCatName val="0"/>
          <c:showSerName val="0"/>
          <c:showPercent val="0"/>
          <c:showBubbleSize val="0"/>
        </c:dLbls>
        <c:gapWidth val="219"/>
        <c:overlap val="-27"/>
        <c:axId val="1468229984"/>
        <c:axId val="1468221248"/>
      </c:barChart>
      <c:catAx>
        <c:axId val="14682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1248"/>
        <c:crosses val="autoZero"/>
        <c:auto val="1"/>
        <c:lblAlgn val="ctr"/>
        <c:lblOffset val="100"/>
        <c:noMultiLvlLbl val="0"/>
      </c:catAx>
      <c:valAx>
        <c:axId val="14682212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9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Lack of Household Internet Access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0.24100058341178698</c:v>
                </c:pt>
                <c:pt idx="1">
                  <c:v>7.4999999999999997E-2</c:v>
                </c:pt>
              </c:numCache>
            </c:numRef>
          </c:val>
          <c:extLst>
            <c:ext xmlns:c16="http://schemas.microsoft.com/office/drawing/2014/chart" uri="{C3380CC4-5D6E-409C-BE32-E72D297353CC}">
              <c16:uniqueId val="{00000000-50D1-4D21-977B-5E2033A5E9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0.18699942412340584</c:v>
                </c:pt>
                <c:pt idx="1">
                  <c:v>6.9000000000000006E-2</c:v>
                </c:pt>
              </c:numCache>
            </c:numRef>
          </c:val>
          <c:extLst>
            <c:ext xmlns:c16="http://schemas.microsoft.com/office/drawing/2014/chart" uri="{C3380CC4-5D6E-409C-BE32-E72D297353CC}">
              <c16:uniqueId val="{00000001-50D1-4D21-977B-5E2033A5E9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0.11800030025521693</c:v>
                </c:pt>
                <c:pt idx="1">
                  <c:v>3.2000000000000001E-2</c:v>
                </c:pt>
              </c:numCache>
            </c:numRef>
          </c:val>
          <c:extLst>
            <c:ext xmlns:c16="http://schemas.microsoft.com/office/drawing/2014/chart" uri="{C3380CC4-5D6E-409C-BE32-E72D297353CC}">
              <c16:uniqueId val="{00000002-50D1-4D21-977B-5E2033A5E9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0.12700189899122952</c:v>
                </c:pt>
                <c:pt idx="1">
                  <c:v>1.4E-2</c:v>
                </c:pt>
              </c:numCache>
            </c:numRef>
          </c:val>
          <c:extLst>
            <c:ext xmlns:c16="http://schemas.microsoft.com/office/drawing/2014/chart" uri="{C3380CC4-5D6E-409C-BE32-E72D297353CC}">
              <c16:uniqueId val="{00000003-50D1-4D21-977B-5E2033A5E9C1}"/>
            </c:ext>
          </c:extLst>
        </c:ser>
        <c:dLbls>
          <c:dLblPos val="outEnd"/>
          <c:showLegendKey val="0"/>
          <c:showVal val="1"/>
          <c:showCatName val="0"/>
          <c:showSerName val="0"/>
          <c:showPercent val="0"/>
          <c:showBubbleSize val="0"/>
        </c:dLbls>
        <c:gapWidth val="219"/>
        <c:overlap val="-27"/>
        <c:axId val="1430793632"/>
        <c:axId val="1430811104"/>
      </c:barChart>
      <c:catAx>
        <c:axId val="143079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1104"/>
        <c:crosses val="autoZero"/>
        <c:auto val="1"/>
        <c:lblAlgn val="ctr"/>
        <c:lblOffset val="100"/>
        <c:noMultiLvlLbl val="0"/>
      </c:catAx>
      <c:valAx>
        <c:axId val="14308111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3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HS SAT Math Proficiency and Above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8.5960224630629023E-2"/>
          <c:y val="8.6191368835458707E-2"/>
          <c:w val="0.89111275625344222"/>
          <c:h val="0.7647949780805528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0.11312101910828025</c:v>
                </c:pt>
                <c:pt idx="1">
                  <c:v>0.22999750673774444</c:v>
                </c:pt>
              </c:numCache>
            </c:numRef>
          </c:val>
          <c:extLst>
            <c:ext xmlns:c16="http://schemas.microsoft.com/office/drawing/2014/chart" uri="{C3380CC4-5D6E-409C-BE32-E72D297353CC}">
              <c16:uniqueId val="{00000000-3763-4ABE-B7B7-C4868838D9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0.19005079698721317</c:v>
                </c:pt>
                <c:pt idx="1">
                  <c:v>0.29999943325757877</c:v>
                </c:pt>
              </c:numCache>
            </c:numRef>
          </c:val>
          <c:extLst>
            <c:ext xmlns:c16="http://schemas.microsoft.com/office/drawing/2014/chart" uri="{C3380CC4-5D6E-409C-BE32-E72D297353CC}">
              <c16:uniqueId val="{00000001-3763-4ABE-B7B7-C4868838D9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0.63608428446005272</c:v>
                </c:pt>
                <c:pt idx="1">
                  <c:v>0.59000040913568508</c:v>
                </c:pt>
              </c:numCache>
            </c:numRef>
          </c:val>
          <c:extLst>
            <c:ext xmlns:c16="http://schemas.microsoft.com/office/drawing/2014/chart" uri="{C3380CC4-5D6E-409C-BE32-E72D297353CC}">
              <c16:uniqueId val="{00000002-3763-4ABE-B7B7-C4868838D9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0.52660550458715594</c:v>
                </c:pt>
                <c:pt idx="1">
                  <c:v>0.83000215300703317</c:v>
                </c:pt>
              </c:numCache>
            </c:numRef>
          </c:val>
          <c:extLst>
            <c:ext xmlns:c16="http://schemas.microsoft.com/office/drawing/2014/chart" uri="{C3380CC4-5D6E-409C-BE32-E72D297353CC}">
              <c16:uniqueId val="{00000003-3763-4ABE-B7B7-C4868838D954}"/>
            </c:ext>
          </c:extLst>
        </c:ser>
        <c:dLbls>
          <c:dLblPos val="outEnd"/>
          <c:showLegendKey val="0"/>
          <c:showVal val="1"/>
          <c:showCatName val="0"/>
          <c:showSerName val="0"/>
          <c:showPercent val="0"/>
          <c:showBubbleSize val="0"/>
        </c:dLbls>
        <c:gapWidth val="219"/>
        <c:overlap val="-27"/>
        <c:axId val="1430819840"/>
        <c:axId val="1430817344"/>
      </c:barChart>
      <c:catAx>
        <c:axId val="1430819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7344"/>
        <c:crosses val="autoZero"/>
        <c:auto val="1"/>
        <c:lblAlgn val="ctr"/>
        <c:lblOffset val="100"/>
        <c:noMultiLvlLbl val="0"/>
      </c:catAx>
      <c:valAx>
        <c:axId val="1430817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9T01:21:24.355"/>
    </inkml:context>
    <inkml:brush xml:id="br0">
      <inkml:brushProperty name="width" value="0.2" units="cm"/>
      <inkml:brushProperty name="height" value="0.2" units="cm"/>
      <inkml:brushProperty name="color" value="#FFC114"/>
    </inkml:brush>
  </inkml:definitions>
  <inkml:trace contextRef="#ctx0" brushRef="#br0">2952 4219 15776 0 0,'-108'-46'289'0'0,"1"-5"1"0"0,3-5-1 0 0,3-4 1 0 0,-109-85-1 0 0,-673-584 1698 0 0,709 564-1497 0 0,7-6 0 0 0,-257-345-1 0 0,352 415-259 0 0,5-4 0 0 0,-93-197 0 0 0,130 233-109 0 0,-40-144 0 0 0,60 171-88 0 0,2-1-1 0 0,2 1 1 0 0,2-1 0 0 0,1 0 0 0 0,4-44-1 0 0,3 47-10 0 0,1-1 0 0 0,2 1 0 0 0,1 0 0 0 0,2 1 0 0 0,2 0 0 0 0,2 1-1 0 0,1 0 1 0 0,2 1 0 0 0,26-41 0 0 0,-13 32-4 0 0,1 1 1 0 0,3 2-1 0 0,2 1 0 0 0,1 2 1 0 0,2 1-1 0 0,2 3 1 0 0,1 1-1 0 0,64-41 0 0 0,-27 29 4 0 0,3 3 0 0 0,1 4 0 0 0,106-37 0 0 0,-67 38 12 0 0,223-43 0 0 0,-260 70-22 0 0,1 3-1 0 0,1 3 1 0 0,-1 5-1 0 0,97 10 1 0 0,-82 3 0 0 0,0 4 1 0 0,0 5 0 0 0,111 38-1 0 0,-103-18 2 0 0,-2 4 0 0 0,-3 5-1 0 0,164 105 1 0 0,11 46 6 0 0,-13 19 11 0 0,-131-106-18 0 0,413 390 42 0 0,-484-437-48 0 0,-3 3 0 0 0,-4 3 0 0 0,-3 2 1 0 0,-3 3-1 0 0,-3 2 0 0 0,42 97 0 0 0,-69-124-2 0 0,-1 0-1 0 0,-3 2 1 0 0,12 71-1 0 0,5 166 10 0 0,-31-193-13 0 0,-5 0 1 0 0,-4 0-1 0 0,-4-1 0 0 0,-4 0 0 0 0,-5-1 0 0 0,-54 165 0 0 0,40-169 0 0 0,-5-1 0 0 0,-4-2-1 0 0,-4-2 1 0 0,-3-2 0 0 0,-4-2 0 0 0,-4-3-1 0 0,-3-2 1 0 0,-4-3 0 0 0,-3-3 0 0 0,-113 97-1 0 0,94-101 0 0 0,-3-5 0 0 0,-3-3 0 0 0,-2-4 0 0 0,-3-4 0 0 0,-1-5 0 0 0,-3-4 0 0 0,-2-4 0 0 0,-1-5 0 0 0,-134 26 0 0 0,113-39-1 0 0,-1-6-1 0 0,-1-5 1 0 0,0-5-1 0 0,0-7 0 0 0,0-5 1 0 0,1-5-1 0 0,0-6 1 0 0,1-5-1 0 0,1-6 1 0 0,-232-84-1 0 0,206 50-1 0 0,2-5 0 0 0,-264-167 0 0 0,256 127-2 0 0,6-7 0 0 0,-170-165 0 0 0,105 68-2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21:05:20.189"/>
    </inkml:context>
    <inkml:brush xml:id="br0">
      <inkml:brushProperty name="width" value="0.2" units="cm"/>
      <inkml:brushProperty name="height" value="0.2" units="cm"/>
      <inkml:brushProperty name="color" value="#FFC114"/>
    </inkml:brush>
  </inkml:definitions>
  <inkml:trace contextRef="#ctx0" brushRef="#br0">203 1435 14368 0 0,'-26'-36'205'0'0,"2"-2"1"0"0,-20-42 0 0 0,-30-83 531 0 0,66 144-660 0 0,2-1-1 0 0,0 0 1 0 0,2 0-1 0 0,0 0 0 0 0,1-1 1 0 0,1 1-1 0 0,1-1 1 0 0,0 1-1 0 0,2-1 1 0 0,1 0-1 0 0,7-39 0 0 0,-1 33 55 0 0,0 1 0 0 0,2 0-1 0 0,1 1 1 0 0,1 0-1 0 0,1 1 1 0 0,1 0-1 0 0,1 1 1 0 0,1 1-1 0 0,21-23 1 0 0,2 3-34 0 0,2 2 1 0 0,2 1 0 0 0,62-43-1 0 0,-31 32-30 0 0,2 4 0 0 0,2 3 0 0 0,2 3 0 0 0,2 4-1 0 0,1 4 1 0 0,1 3 0 0 0,1 4 0 0 0,137-22 0 0 0,-164 39-36 0 0,1 3 0 0 0,0 2 0 0 0,83 6 0 0 0,-79 3-6 0 0,0 3 1 0 0,-1 3-1 0 0,-1 3 1 0 0,0 2 0 0 0,87 37-1 0 0,-115-39-13 0 0,0 2 0 0 0,-1 0-1 0 0,-1 3 1 0 0,-1 0 0 0 0,-1 2 0 0 0,45 43 0 0 0,-43-32-1 0 0,-2 0 1 0 0,-2 2-1 0 0,0 1 1 0 0,-3 0 0 0 0,23 47-1 0 0,2 18 24 0 0,-4 2-1 0 0,38 131 1 0 0,-63-170-20 0 0,-3 1-1 0 0,-3 0 1 0 0,7 79 0 0 0,-19-118-11 0 0,-1-1 1 0 0,-1 1-1 0 0,-2 0 1 0 0,0-1 0 0 0,-2 0-1 0 0,0 1 1 0 0,-2-1-1 0 0,-1-1 1 0 0,-1 1-1 0 0,-1-1 1 0 0,-18 34-1 0 0,18-44-1 0 0,0-1-1 0 0,-1 0 1 0 0,0 0-1 0 0,-1-1 1 0 0,0-1-1 0 0,-1 0 1 0 0,-1 0-1 0 0,0-1 1 0 0,-27 16-1 0 0,-5-2 10 0 0,-88 35-1 0 0,76-38-5 0 0,-1-2-1 0 0,-88 16 0 0 0,88-26 0 0 0,0-2 1 0 0,-1-3 0 0 0,0-2-1 0 0,1-3 1 0 0,-60-9 0 0 0,17-3 8 0 0,-147-40 1 0 0,199 39-12 0 0,0-2 1 0 0,1-3 0 0 0,1-2 0 0 0,-86-52 0 0 0,92 47 0 0 0,2-3 0 0 0,1-1 0 0 0,1-2 1 0 0,2-1-1 0 0,1-2 0 0 0,2-1 0 0 0,1-2 1 0 0,2-1-1 0 0,2-1 0 0 0,-28-54 0 0 0,24 28 4 0 0,2-1 0 0 0,-21-80 0 0 0,22 47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21:05:21.061"/>
    </inkml:context>
    <inkml:brush xml:id="br0">
      <inkml:brushProperty name="width" value="0.2" units="cm"/>
      <inkml:brushProperty name="height" value="0.2" units="cm"/>
      <inkml:brushProperty name="color" value="#FFC114"/>
    </inkml:brush>
  </inkml:definitions>
  <inkml:trace contextRef="#ctx0" brushRef="#br0">721 2377 10344 0 0,'-168'-76'103'0'0,"131"57"34"0"0,1-3 0 0 0,-47-35 0 0 0,48 29-23 0 0,0-2-1 0 0,3-1 0 0 0,0-2 1 0 0,2-1-1 0 0,1-2 0 0 0,2-1 1 0 0,2 0-1 0 0,1-2 0 0 0,-25-58 1 0 0,48 97-112 0 0,-13-30 142 0 0,1 1-1 0 0,2-1 1 0 0,1-1-1 0 0,-12-61 1 0 0,18 54-53 0 0,2 0 0 0 0,1 0 0 0 0,2 0 0 0 0,2 0 1 0 0,8-40-1 0 0,-1 28 91 0 0,3 2 0 0 0,1-1 1 0 0,28-60-1 0 0,-1 25 25 0 0,4 2 0 0 0,3 2 0 0 0,104-131 0 0 0,-98 149-143 0 0,3 3 0 0 0,2 2 0 0 0,3 3 1 0 0,78-53-1 0 0,-83 68-20 0 0,0 2 0 0 0,3 3 0 0 0,120-50 0 0 0,-135 67-23 0 0,0 3-1 0 0,1 2 1 0 0,1 1-1 0 0,0 3 1 0 0,1 2-1 0 0,65-1 1 0 0,-71 8-7 0 0,0 1 0 0 0,0 2 0 0 0,0 2 0 0 0,-1 2 0 0 0,0 1 0 0 0,0 3 0 0 0,-2 1 0 0 0,52 24 1 0 0,100 68 35 0 0,-153-80-32 0 0,0 2 0 0 0,61 59 0 0 0,-61-48-8 0 0,-2 1 0 0 0,-2 2 1 0 0,-2 2-1 0 0,-1 1 1 0 0,-3 1-1 0 0,-1 2 1 0 0,-3 0-1 0 0,-1 2 1 0 0,-3 0-1 0 0,-2 2 1 0 0,-2 0-1 0 0,9 58 1 0 0,-19-71-3 0 0,-1 0-1 0 0,-3 1 1 0 0,-2 52 0 0 0,-5-25 8 0 0,-17 77 1 0 0,13-100-10 0 0,-3 0 1 0 0,-1-1 0 0 0,-25 52-1 0 0,-72 116 24 0 0,45-108-13 0 0,-141 170 0 0 0,-105 73 16 0 0,299-332-32 0 0,-269 268 23 0 0,118-137-15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9T01:21:27.654"/>
    </inkml:context>
    <inkml:brush xml:id="br0">
      <inkml:brushProperty name="width" value="0.2" units="cm"/>
      <inkml:brushProperty name="height" value="0.2" units="cm"/>
      <inkml:brushProperty name="color" value="#FFC114"/>
    </inkml:brush>
  </inkml:definitions>
  <inkml:trace contextRef="#ctx0" brushRef="#br0">2952 4219 15776 0 0,'-108'-46'289'0'0,"1"-5"1"0"0,3-5-1 0 0,3-4 1 0 0,-109-85-1 0 0,-673-584 1698 0 0,709 564-1497 0 0,7-6 0 0 0,-257-345-1 0 0,352 415-259 0 0,5-4 0 0 0,-93-197 0 0 0,130 233-109 0 0,-40-144 0 0 0,60 171-88 0 0,2-1-1 0 0,2 1 1 0 0,2-1 0 0 0,1 0 0 0 0,4-44-1 0 0,3 47-10 0 0,1-1 0 0 0,2 1 0 0 0,1 0 0 0 0,2 1 0 0 0,2 0 0 0 0,2 1-1 0 0,1 0 1 0 0,2 1 0 0 0,26-41 0 0 0,-13 32-4 0 0,1 1 1 0 0,3 2-1 0 0,2 1 0 0 0,1 2 1 0 0,2 1-1 0 0,2 3 1 0 0,1 1-1 0 0,64-41 0 0 0,-27 29 4 0 0,3 3 0 0 0,1 4 0 0 0,106-37 0 0 0,-67 38 12 0 0,223-43 0 0 0,-260 70-22 0 0,1 3-1 0 0,1 3 1 0 0,-1 5-1 0 0,97 10 1 0 0,-82 3 0 0 0,0 4 1 0 0,0 5 0 0 0,111 38-1 0 0,-103-18 2 0 0,-2 4 0 0 0,-3 5-1 0 0,164 105 1 0 0,11 46 6 0 0,-13 19 11 0 0,-131-106-18 0 0,413 390 42 0 0,-484-437-48 0 0,-3 3 0 0 0,-4 3 0 0 0,-3 2 1 0 0,-3 3-1 0 0,-3 2 0 0 0,42 97 0 0 0,-69-124-2 0 0,-1 0-1 0 0,-3 2 1 0 0,12 71-1 0 0,5 166 10 0 0,-31-193-13 0 0,-5 0 1 0 0,-4 0-1 0 0,-4-1 0 0 0,-4 0 0 0 0,-5-1 0 0 0,-54 165 0 0 0,40-169 0 0 0,-5-1 0 0 0,-4-2-1 0 0,-4-2 1 0 0,-3-2 0 0 0,-4-2 0 0 0,-4-3-1 0 0,-3-2 1 0 0,-4-3 0 0 0,-3-3 0 0 0,-113 97-1 0 0,94-101 0 0 0,-3-5 0 0 0,-3-3 0 0 0,-2-4 0 0 0,-3-4 0 0 0,-1-5 0 0 0,-3-4 0 0 0,-2-4 0 0 0,-1-5 0 0 0,-134 26 0 0 0,113-39-1 0 0,-1-6-1 0 0,-1-5 1 0 0,0-5-1 0 0,0-7 0 0 0,0-5 1 0 0,1-5-1 0 0,0-6 1 0 0,1-5-1 0 0,1-6 1 0 0,-232-84-1 0 0,206 50-1 0 0,2-5 0 0 0,-264-167 0 0 0,256 127-2 0 0,6-7 0 0 0,-170-165 0 0 0,105 68-2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19:37:22.800"/>
    </inkml:context>
    <inkml:brush xml:id="br0">
      <inkml:brushProperty name="width" value="0.2" units="cm"/>
      <inkml:brushProperty name="height" value="0.2" units="cm"/>
      <inkml:brushProperty name="color" value="#FFC114"/>
    </inkml:brush>
  </inkml:definitions>
  <inkml:trace contextRef="#ctx0" brushRef="#br0">1357 2852 10248 0 0,'-134'-55'79'0'0,"49"21"268"0"0,-82-45 1 0 0,132 59-289 0 0,-31-16 65 0 0,1-2 0 0 0,-70-57 0 0 0,74 43 57 0 0,2-3 1 0 0,3-3-1 0 0,2-2 0 0 0,3-2 1 0 0,3-2-1 0 0,3-3 0 0 0,3-1 1 0 0,2-2-1 0 0,4-2 0 0 0,3-1 1 0 0,3-2-1 0 0,3-1 0 0 0,-24-114 1 0 0,38 126-48 0 0,3 1 0 0 0,-3-88 1 0 0,12 118-94 0 0,2-1-1 0 0,2 1 1 0 0,0 0 0 0 0,3 0 0 0 0,0 0 0 0 0,16-42 0 0 0,43-90 116 0 0,-52 140-136 0 0,1-1 0 0 0,1 2 0 0 0,1 0 1 0 0,22-25-1 0 0,8-2 32 0 0,3 3 1 0 0,1 1-1 0 0,99-68 1 0 0,-71 63 3 0 0,3 4 1 0 0,103-44-1 0 0,-124 67-30 0 0,1 2 0 0 0,2 3-1 0 0,0 3 1 0 0,84-11 0 0 0,-47 16 9 0 0,1 4 1 0 0,111 6 0 0 0,-146 5-19 0 0,-1 3-1 0 0,0 2 1 0 0,-1 4 0 0 0,108 33-1 0 0,-76-12 14 0 0,152 75-1 0 0,-195-79-19 0 0,-1 2 0 0 0,-1 2 0 0 0,-2 3 0 0 0,51 46 0 0 0,-29-12 6 0 0,-3 2-1 0 0,-3 4 1 0 0,-4 2-1 0 0,-3 3 0 0 0,48 90 1 0 0,-78-122-10 0 0,-4 1 0 0 0,-1 2 0 0 0,-2 0 0 0 0,-3 1 1 0 0,-2 1-1 0 0,-3 0 0 0 0,-2 1 0 0 0,-2 1 0 0 0,-3-1 0 0 0,-2 1 0 0 0,-3 0 1 0 0,-2 0-1 0 0,-12 83 0 0 0,1-71 4 0 0,-35 105 1 0 0,32-131-6 0 0,-1-1 0 0 0,-2-1 0 0 0,-39 63 0 0 0,3-25 4 0 0,-2-3 0 0 0,-4-3 0 0 0,-98 92 0 0 0,54-70 10 0 0,-193 133 0 0 0,-124 16 12 0 0,317-191-21 0 0,-2-5 1 0 0,-2-4 0 0 0,-170 42 0 0 0,187-64-4 0 0,1-5 1 0 0,-2-3-1 0 0,0-5 0 0 0,-177-6 1 0 0,142-13 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19:37:23.532"/>
    </inkml:context>
    <inkml:brush xml:id="br0">
      <inkml:brushProperty name="width" value="0.2" units="cm"/>
      <inkml:brushProperty name="height" value="0.2" units="cm"/>
      <inkml:brushProperty name="color" value="#FFC114"/>
    </inkml:brush>
  </inkml:definitions>
  <inkml:trace contextRef="#ctx0" brushRef="#br0">820 2999 11152 0 0,'-258'-197'582'0'0,"218"160"-365"0"0,1-1-1 0 0,2-1 0 0 0,-61-87 1 0 0,47 48 121 0 0,4-3 0 0 0,4-1 1 0 0,3-2-1 0 0,4-2 1 0 0,-42-151-1 0 0,61 171 0 0 0,-11-92 0 0 0,24 115-263 0 0,1 0 1 0 0,3 0-1 0 0,6-61 1 0 0,3 47 131 0 0,2-1 0 0 0,38-110 0 0 0,-19 89 170 0 0,59-110 0 0 0,-56 132-224 0 0,81-107 0 0 0,59-32 77 0 0,-126 150-148 0 0,1 3 0 0 0,3 2 0 0 0,90-57 0 0 0,-69 56 4 0 0,1 3-1 0 0,106-40 0 0 0,-113 56-47 0 0,0 3 0 0 0,2 3 0 0 0,0 3 0 0 0,0 3 0 0 0,1 2 0 0 0,1 4 0 0 0,-1 3-1 0 0,0 3 1 0 0,1 3 0 0 0,-1 3 0 0 0,0 3 0 0 0,-1 3 0 0 0,-1 3 0 0 0,106 39-1 0 0,-117-32-2 0 0,-1 3-1 0 0,99 62 0 0 0,79 88 33 0 0,-139-91-35 0 0,-5 4 0 0 0,102 129 0 0 0,-146-162-18 0 0,-2 1 0 0 0,-3 2 0 0 0,-3 2 0 0 0,37 81 1 0 0,-56-99-8 0 0,-1-1 0 0 0,-3 2 0 0 0,-1 0-1 0 0,-2 1 1 0 0,-3 0 0 0 0,-1 0 0 0 0,2 76 0 0 0,-10-84-2 0 0,-2-1-1 0 0,-1 0 1 0 0,-2 0 0 0 0,-16 54-1 0 0,1-27 5 0 0,-45 94 1 0 0,23-72-8 0 0,-5-1 1 0 0,-3-3 0 0 0,-4-2 0 0 0,-3-3-1 0 0,-71 73 1 0 0,-365 312 11 0 0,371-360-14 0 0,-267 171 0 0 0,-302 78 0 0 0,601-311 0 0 0,-2-3 0 0 0,-153 36 0 0 0,200-61 0 0 0,-153 29 0 0 0,154-33 0 0 0,-1-2 0 0 0,-66-2 0 0 0,67-5 0 0 0,-87-16 0 0 0,66-1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19:37:34.017"/>
    </inkml:context>
    <inkml:brush xml:id="br0">
      <inkml:brushProperty name="width" value="0.05" units="cm"/>
      <inkml:brushProperty name="height" value="0.05" units="cm"/>
      <inkml:brushProperty name="color" value="#E71224"/>
    </inkml:brush>
  </inkml:definitions>
  <inkml:trace contextRef="#ctx0" brushRef="#br0">598 3212 10752 0 0,'-47'-25'245'0'0,"1"-2"0"0"0,-82-64 0 0 0,102 68-99 0 0,0 0 0 0 0,2-2-1 0 0,1-1 1 0 0,1 0-1 0 0,-30-47 1 0 0,19 12-19 0 0,3 0 0 0 0,3-3 1 0 0,2 0-1 0 0,-27-109 0 0 0,39 104 140 0 0,2 0-1 0 0,4-1 1 0 0,2-92 0 0 0,6 83-73 0 0,4 1 0 0 0,21-120 0 0 0,63-147 130 0 0,-60 262-216 0 0,4 1 0 0 0,4 1-1 0 0,3 2 1 0 0,3 2 0 0 0,4 2 0 0 0,3 2-1 0 0,3 2 1 0 0,3 3 0 0 0,107-100 0 0 0,-100 107-21 0 0,3 4 1 0 0,2 2 0 0 0,89-54-1 0 0,-85 68 4 0 0,2 3-1 0 0,107-38 0 0 0,-124 56-50 0 0,1 3-1 0 0,1 3 0 0 0,0 2 0 0 0,67-5 0 0 0,-62 13-13 0 0,1 3 0 0 0,0 3 0 0 0,0 2 0 0 0,-1 4 0 0 0,1 2 0 0 0,-2 3 0 0 0,0 3 0 0 0,-1 3 0 0 0,0 2 0 0 0,-2 3 0 0 0,-1 2 0 0 0,-1 3 0 0 0,-1 3 0 0 0,72 53 0 0 0,-57-29-1 0 0,-3 4-1 0 0,-3 3 0 0 0,-3 2 0 0 0,-2 3 0 0 0,-4 3 0 0 0,-2 2 1 0 0,75 136-1 0 0,-63-81 4 0 0,-6 3 0 0 0,-6 2 1 0 0,-5 3-1 0 0,46 206 0 0 0,-71-224-1 0 0,-6 2 0 0 0,8 217 0 0 0,-28-237-9 0 0,-4 0 0 0 0,-4-1 0 0 0,-41 178 0 0 0,-61 89 34 0 0,79-283-30 0 0,-3-1 0 0 0,-58 96 0 0 0,-50 62 11 0 0,-99 164 43 0 0,21-49 31 0 0,25-36-20 0 0,153-247-64 0 0,9-11 48 0 0,-35 91-1 0 0,41-85-11 0 0,21-52-42 0 0,2 0 0 0 0,0-1 0 0 0,1 2-1 0 0,0-1 1 0 0,1 0 0 0 0,1 1 0 0 0,0-1-1 0 0,1 28 1 0 0,1-41-10 0 0,0 1 0 0 0,1-1 0 0 0,-1 0 1 0 0,1 1-1 0 0,-1-1 0 0 0,1 0 0 0 0,0 0 0 0 0,0 1 0 0 0,0-1 0 0 0,0 0 1 0 0,0 0-1 0 0,1 0 0 0 0,-1 0 0 0 0,0 0 0 0 0,1 0 0 0 0,0-1 0 0 0,2 3 0 0 0,0-1 5 0 0,0 0 0 0 0,0 0-1 0 0,0-1 1 0 0,1 0-1 0 0,-1 1 1 0 0,1-2-1 0 0,9 4 1 0 0,3-1 22 0 0,0-1 0 0 0,1-1-1 0 0,33 0 1 0 0,41-2 71 0 0,-48 0-41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19:37:34.379"/>
    </inkml:context>
    <inkml:brush xml:id="br0">
      <inkml:brushProperty name="width" value="0.05" units="cm"/>
      <inkml:brushProperty name="height" value="0.05" units="cm"/>
      <inkml:brushProperty name="color" value="#E71224"/>
    </inkml:brush>
  </inkml:definitions>
  <inkml:trace contextRef="#ctx0" brushRef="#br0">37 0 12360 0 0,'0'0'360'0'0,"-5"6"-2"0"0,-3 2-225 0 0,-13 17 416 0 0,21-25-500 0 0,0 1 1 0 0,-1 0 0 0 0,1-1 0 0 0,0 1-1 0 0,-1 0 1 0 0,1 0 0 0 0,0-1 0 0 0,0 1-1 0 0,0 0 1 0 0,0 0 0 0 0,-1 0 0 0 0,1-1-1 0 0,0 1 1 0 0,1 0 0 0 0,-1 0 0 0 0,0 0 0 0 0,0-1-1 0 0,0 1 1 0 0,0 0 0 0 0,1 0 0 0 0,-1 0-1 0 0,0-1 1 0 0,1 1 0 0 0,-1 0 0 0 0,0-1-1 0 0,1 1 1 0 0,-1 0 0 0 0,1-1 0 0 0,-1 1-1 0 0,1-1 1 0 0,-1 1 0 0 0,1 0 0 0 0,0-1-1 0 0,-1 1 1 0 0,1-1 0 0 0,0 0 0 0 0,-1 1 0 0 0,1-1-1 0 0,0 0 1 0 0,0 1 0 0 0,-1-1 0 0 0,1 0-1 0 0,1 1 1 0 0,-1-1-20 0 0,0 1-1 0 0,1 0 1 0 0,-1-1 0 0 0,1 0-1 0 0,-1 1 1 0 0,1-1-1 0 0,-1 0 1 0 0,1 1 0 0 0,-1-1-1 0 0,1 0 1 0 0,0 0 0 0 0,-1 0-1 0 0,1 0 1 0 0,-1-1-1 0 0,1 1 1 0 0,-1 0 0 0 0,1-1-1 0 0,-1 1 1 0 0,1-1 0 0 0,-1 1-1 0 0,2-2 1 0 0,4-5 160 0 0,0 1 10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20:51:12.885"/>
    </inkml:context>
    <inkml:brush xml:id="br0">
      <inkml:brushProperty name="width" value="0.2" units="cm"/>
      <inkml:brushProperty name="height" value="0.2" units="cm"/>
      <inkml:brushProperty name="color" value="#FFC114"/>
    </inkml:brush>
  </inkml:definitions>
  <inkml:trace contextRef="#ctx0" brushRef="#br0">2952 4219 15776 0 0,'-108'-46'289'0'0,"1"-5"1"0"0,3-5-1 0 0,3-4 1 0 0,-109-85-1 0 0,-673-584 1698 0 0,709 564-1497 0 0,7-6 0 0 0,-257-345-1 0 0,352 415-259 0 0,5-4 0 0 0,-93-197 0 0 0,130 233-109 0 0,-40-144 0 0 0,60 171-88 0 0,2-1-1 0 0,2 1 1 0 0,2-1 0 0 0,1 0 0 0 0,4-44-1 0 0,3 47-10 0 0,1-1 0 0 0,2 1 0 0 0,1 0 0 0 0,2 1 0 0 0,2 0 0 0 0,2 1-1 0 0,1 0 1 0 0,2 1 0 0 0,26-41 0 0 0,-13 32-4 0 0,1 1 1 0 0,3 2-1 0 0,2 1 0 0 0,1 2 1 0 0,2 1-1 0 0,2 3 1 0 0,1 1-1 0 0,64-41 0 0 0,-27 29 4 0 0,3 3 0 0 0,1 4 0 0 0,106-37 0 0 0,-67 38 12 0 0,223-43 0 0 0,-260 70-22 0 0,1 3-1 0 0,1 3 1 0 0,-1 5-1 0 0,97 10 1 0 0,-82 3 0 0 0,0 4 1 0 0,0 5 0 0 0,111 38-1 0 0,-103-18 2 0 0,-2 4 0 0 0,-3 5-1 0 0,164 105 1 0 0,11 46 6 0 0,-13 19 11 0 0,-131-106-18 0 0,413 390 42 0 0,-484-437-48 0 0,-3 3 0 0 0,-4 3 0 0 0,-3 2 1 0 0,-3 3-1 0 0,-3 2 0 0 0,42 97 0 0 0,-69-124-2 0 0,-1 0-1 0 0,-3 2 1 0 0,12 71-1 0 0,5 166 10 0 0,-31-193-13 0 0,-5 0 1 0 0,-4 0-1 0 0,-4-1 0 0 0,-4 0 0 0 0,-5-1 0 0 0,-54 165 0 0 0,40-169 0 0 0,-5-1 0 0 0,-4-2-1 0 0,-4-2 1 0 0,-3-2 0 0 0,-4-2 0 0 0,-4-3-1 0 0,-3-2 1 0 0,-4-3 0 0 0,-3-3 0 0 0,-113 97-1 0 0,94-101 0 0 0,-3-5 0 0 0,-3-3 0 0 0,-2-4 0 0 0,-3-4 0 0 0,-1-5 0 0 0,-3-4 0 0 0,-2-4 0 0 0,-1-5 0 0 0,-134 26 0 0 0,113-39-1 0 0,-1-6-1 0 0,-1-5 1 0 0,0-5-1 0 0,0-7 0 0 0,0-5 1 0 0,1-5-1 0 0,0-6 1 0 0,1-5-1 0 0,1-6 1 0 0,-232-84-1 0 0,206 50-1 0 0,2-5 0 0 0,-264-167 0 0 0,256 127-2 0 0,6-7 0 0 0,-170-165 0 0 0,105 68-2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20:52:02.125"/>
    </inkml:context>
    <inkml:brush xml:id="br0">
      <inkml:brushProperty name="width" value="0.2" units="cm"/>
      <inkml:brushProperty name="height" value="0.2" units="cm"/>
      <inkml:brushProperty name="color" value="#FFC114"/>
    </inkml:brush>
  </inkml:definitions>
  <inkml:trace contextRef="#ctx0" brushRef="#br0">2461 2877 14968 0 0,'-60'-9'35'0'0,"-217"-35"719"0"0,2-21-106 0 0,150 26-334 0 0,2-6 1 0 0,2-4 0 0 0,-193-111-1 0 0,203 90-110 0 0,4-5 0 0 0,3-5 0 0 0,-185-183 0 0 0,274 247-188 0 0,-147-159 160 0 0,121 126-88 0 0,-59-91 0 0 0,48 56 40 0 0,-67-149 0 0 0,106 202-108 0 0,1-1-1 0 0,2 0 1 0 0,1 0 0 0 0,2-1-1 0 0,1 0 1 0 0,1-1-1 0 0,2 1 1 0 0,3-57-1 0 0,3 56-7 0 0,1 1 0 0 0,2 0 0 0 0,2 0 0 0 0,1 0 0 0 0,1 1 0 0 0,2 0 0 0 0,1 1 0 0 0,25-43 0 0 0,-17 39-2 0 0,2 2 0 0 0,1 0 0 0 0,2 2 0 0 0,1 0 0 0 0,1 2 0 0 0,58-46 0 0 0,-34 37 0 0 0,2 3 1 0 0,1 1-1 0 0,2 4 1 0 0,1 1 0 0 0,1 3-1 0 0,72-20 1 0 0,-43 21 2 0 0,0 4-1 0 0,1 4 1 0 0,169-11 0 0 0,400 38 36 0 0,208 68 1 0 0,-219 24-12 0 0,-528-77-31 0 0,-1 6-1 0 0,148 59 0 0 0,-203-64-1 0 0,0 3 0 0 0,-2 3-1 0 0,-2 3 1 0 0,-1 2-1 0 0,87 72 1 0 0,-79-47 2 0 0,-2 2 1 0 0,-3 3-1 0 0,-3 3 1 0 0,56 88-1 0 0,-50-55 11 0 0,-4 3 0 0 0,72 178 0 0 0,-101-202-3 0 0,-3 2-1 0 0,33 172 1 0 0,-52-198 0 0 0,-2 1-1 0 0,-4 1 1 0 0,-1-1 0 0 0,-4 1-1 0 0,-11 77 1 0 0,5-92-4 0 0,-3-1 0 0 0,-1 0 1 0 0,-30 70-1 0 0,13-52 16 0 0,-62 100-1 0 0,51-102-8 0 0,-2-2 0 0 0,-3-1 0 0 0,-2-3 0 0 0,-3-1 0 0 0,-2-3 0 0 0,-2-2 0 0 0,-2-2 0 0 0,-2-3 0 0 0,-2-3 0 0 0,-1-2 0 0 0,-2-3 0 0 0,-81 32 0 0 0,18-17 12 0 0,-3-6-1 0 0,-2-5 1 0 0,-1-7 0 0 0,-211 26 0 0 0,152-43-5 0 0,0-8 1 0 0,-1-9-1 0 0,0-8 0 0 0,2-8 1 0 0,0-8-1 0 0,-265-73 0 0 0,319 59-1 0 0,3-7 0 0 0,1-5 0 0 0,-185-102 0 0 0,220 97-6 0 0,2-4 1 0 0,3-4-1 0 0,3-4 0 0 0,-148-149 0 0 0,97 62 19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21:05:19"/>
    </inkml:context>
    <inkml:brush xml:id="br0">
      <inkml:brushProperty name="width" value="0.2" units="cm"/>
      <inkml:brushProperty name="height" value="0.2" units="cm"/>
      <inkml:brushProperty name="color" value="#FFC114"/>
    </inkml:brush>
  </inkml:definitions>
  <inkml:trace contextRef="#ctx0" brushRef="#br0">2187 2555 13672 0 0,'-72'-17'177'0'0,"0"-4"1"0"0,-72-30 0 0 0,-60-18 193 0 0,-480-99 1487 0 0,350 63-1404 0 0,249 74-400 0 0,17 6 28 0 0,-91-47 0 0 0,123 52-49 0 0,1-1 1 0 0,1-2-1 0 0,-61-53 0 0 0,68 52-16 0 0,4 3 6 0 0,-42-47-1 0 0,59 61-14 0 0,0-1-1 0 0,1-1 1 0 0,0 1-1 0 0,0-1 1 0 0,1 0 0 0 0,0 0-1 0 0,0-1 1 0 0,1 1 0 0 0,0-1-1 0 0,-1-13 1 0 0,4 19-3 0 0,0 0-1 0 0,0 0 1 0 0,0 0 0 0 0,1 0 0 0 0,-1 0 0 0 0,1 0 0 0 0,0 0-1 0 0,0 0 1 0 0,1 0 0 0 0,-1 0 0 0 0,1 0 0 0 0,0 1 0 0 0,0-1 0 0 0,0 1-1 0 0,1 0 1 0 0,-1-1 0 0 0,1 1 0 0 0,-1 0 0 0 0,7-5 0 0 0,6-5 12 0 0,0 2 1 0 0,32-20 0 0 0,-41 27-15 0 0,50-25 27 0 0,2 1 1 0 0,100-32-1 0 0,-119 47-16 0 0,215-66 32 0 0,179-55 16 0 0,-219 70-34 0 0,79-21 2 0 0,-151 50-9 0 0,800-184 123 0 0,-860 202-135 0 0,344-60 58 0 0,-18 17 11 0 0,211-28 16 0 0,-95 29-6 0 0,503-55 86 0 0,-415 49-17 0 0,335-26 48 0 0,-395 58-77 0 0,622-28 99 0 0,-434 42-19 0 0,-345 6-120 0 0,-259 9-60 0 0,524-12 141 0 0,-185 1-70 0 0,79 0 5 0 0,672 34 168 0 0,-715-8-182 0 0,201 6 40 0 0,-371-7-81 0 0,100 3 22 0 0,-137 1-19 0 0,705 43 92 0 0,-794-41-111 0 0,267 24 43 0 0,314 67 37 0 0,-557-67-73 0 0,323 67 58 0 0,-226-15-30 0 0,-261-67-40 0 0,-2 3 0 0 0,102 55 0 0 0,-157-73-23 0 0,25 13 21 0 0,68 50 0 0 0,-99-63-19 0 0,-1-1 0 0 0,0 2-1 0 0,0 0 1 0 0,-1 0 0 0 0,0 1 0 0 0,-1 0 0 0 0,-1 0-1 0 0,0 1 1 0 0,12 25 0 0 0,-19-33-4 0 0,1 1-1 0 0,-1-1 1 0 0,0 1 0 0 0,0-1-1 0 0,0 1 1 0 0,-1 0 0 0 0,1-1-1 0 0,-2 1 1 0 0,1 0 0 0 0,0-1-1 0 0,-3 10 1 0 0,-2 4 14 0 0,-13 34-1 0 0,18-52-16 0 0,-4 7 4 0 0,0 0 0 0 0,0-1 1 0 0,-1 1-1 0 0,0-1 0 0 0,0 0 0 0 0,-1 0 0 0 0,0 0 0 0 0,0-1 0 0 0,0 0 0 0 0,-1 0 0 0 0,-14 9 0 0 0,-6 1 8 0 0,0 0-1 0 0,-29 10 1 0 0,45-21-9 0 0,-159 71 53 0 0,-208 62 0 0 0,314-119-48 0 0,-740 208 73 0 0,252-108-26 0 0,210-54-31 0 0,-370 62 23 0 0,-437 37 13 0 0,446-61-23 0 0,509-74-29 0 0,-331 43 12 0 0,315-50-4 0 0,-588 51 13 0 0,367-42-14 0 0,-1116 67 34 0 0,-144-10-9 0 0,-78-3 10 0 0,1069-53-29 0 0,419-17-10 0 0,-433 14 19 0 0,-20-10-3 0 0,2-27 26 0 0,-211-41 19 0 0,722 37-50 0 0,-44-4 11 0 0,-448-31 47 0 0,590 40-63 0 0,10-1-1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4AEAB-7AA8-4104-97D2-89D6EAA20643}" type="datetimeFigureOut">
              <a:rPr lang="zh-CN" altLang="en-US" smtClean="0"/>
              <a:t>2022/9/12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2085A-098C-444D-9DD8-A4BAF8271D63}" type="slidenum">
              <a:rPr lang="zh-CN" altLang="en-US" smtClean="0"/>
              <a:t>‹#›</a:t>
            </a:fld>
            <a:endParaRPr lang="zh-CN" altLang="en-US"/>
          </a:p>
        </p:txBody>
      </p:sp>
    </p:spTree>
    <p:extLst>
      <p:ext uri="{BB962C8B-B14F-4D97-AF65-F5344CB8AC3E}">
        <p14:creationId xmlns:p14="http://schemas.microsoft.com/office/powerpoint/2010/main" val="246230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FA2085A-098C-444D-9DD8-A4BAF8271D63}" type="slidenum">
              <a:rPr lang="zh-CN" altLang="en-US" smtClean="0"/>
              <a:t>10</a:t>
            </a:fld>
            <a:endParaRPr lang="zh-CN" altLang="en-US"/>
          </a:p>
        </p:txBody>
      </p:sp>
    </p:spTree>
    <p:extLst>
      <p:ext uri="{BB962C8B-B14F-4D97-AF65-F5344CB8AC3E}">
        <p14:creationId xmlns:p14="http://schemas.microsoft.com/office/powerpoint/2010/main" val="242549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0411-E0F1-4E98-96A2-B2D5432BDD84}"/>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3D5C5AF-BC18-4B73-B429-49BB7765E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BD277EA-938B-4FE6-85A3-649B5A50CDC7}"/>
              </a:ext>
            </a:extLst>
          </p:cNvPr>
          <p:cNvSpPr>
            <a:spLocks noGrp="1"/>
          </p:cNvSpPr>
          <p:nvPr>
            <p:ph type="dt" sz="half" idx="10"/>
          </p:nvPr>
        </p:nvSpPr>
        <p:spPr/>
        <p:txBody>
          <a:bodyPr/>
          <a:lstStyle/>
          <a:p>
            <a:fld id="{9F89E671-33B1-43C9-86CB-BB04ADBAB0E4}" type="datetimeFigureOut">
              <a:rPr lang="zh-CN" altLang="en-US" smtClean="0"/>
              <a:t>2022/9/12</a:t>
            </a:fld>
            <a:endParaRPr lang="zh-CN" altLang="en-US"/>
          </a:p>
        </p:txBody>
      </p:sp>
      <p:sp>
        <p:nvSpPr>
          <p:cNvPr id="5" name="Footer Placeholder 4">
            <a:extLst>
              <a:ext uri="{FF2B5EF4-FFF2-40B4-BE49-F238E27FC236}">
                <a16:creationId xmlns:a16="http://schemas.microsoft.com/office/drawing/2014/main" id="{86C5896A-92AF-4B6B-A5F2-6F63AB1BFD2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760A4DC-82B2-4CBF-94B3-185F022F282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7" name="Rectangle 6">
            <a:extLst>
              <a:ext uri="{FF2B5EF4-FFF2-40B4-BE49-F238E27FC236}">
                <a16:creationId xmlns:a16="http://schemas.microsoft.com/office/drawing/2014/main" id="{1A031F7F-E5BD-4859-96D3-48859C77A674}"/>
              </a:ext>
            </a:extLst>
          </p:cNvPr>
          <p:cNvSpPr/>
          <p:nvPr userDrawn="1"/>
        </p:nvSpPr>
        <p:spPr>
          <a:xfrm>
            <a:off x="-4572000" y="-3695700"/>
            <a:ext cx="22174200" cy="1415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664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32A1-CC95-46CB-B899-347D739EF1C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20C850C-7709-4E7D-B370-015508CA2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64E966B-74CB-4C6C-85E4-68E9896FC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240C91C-308B-4324-8091-FF3888B6A657}"/>
              </a:ext>
            </a:extLst>
          </p:cNvPr>
          <p:cNvSpPr>
            <a:spLocks noGrp="1"/>
          </p:cNvSpPr>
          <p:nvPr>
            <p:ph type="dt" sz="half" idx="10"/>
          </p:nvPr>
        </p:nvSpPr>
        <p:spPr/>
        <p:txBody>
          <a:bodyPr/>
          <a:lstStyle/>
          <a:p>
            <a:fld id="{9F89E671-33B1-43C9-86CB-BB04ADBAB0E4}" type="datetimeFigureOut">
              <a:rPr lang="zh-CN" altLang="en-US" smtClean="0"/>
              <a:t>2022/9/12</a:t>
            </a:fld>
            <a:endParaRPr lang="zh-CN" altLang="en-US"/>
          </a:p>
        </p:txBody>
      </p:sp>
      <p:sp>
        <p:nvSpPr>
          <p:cNvPr id="6" name="Footer Placeholder 5">
            <a:extLst>
              <a:ext uri="{FF2B5EF4-FFF2-40B4-BE49-F238E27FC236}">
                <a16:creationId xmlns:a16="http://schemas.microsoft.com/office/drawing/2014/main" id="{0E41BF20-2E60-48AB-AA29-35590EA2EA7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1F91B17-80EA-4DAA-8A1D-83949E7C6E0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07358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1B91-BA38-4A06-BF01-66160A479B5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C2F7912-545B-4DA8-806B-0C5653D5EB93}"/>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8F42B03-6C6D-4BA2-93F1-18C267096ADA}"/>
              </a:ext>
            </a:extLst>
          </p:cNvPr>
          <p:cNvSpPr>
            <a:spLocks noGrp="1"/>
          </p:cNvSpPr>
          <p:nvPr>
            <p:ph type="dt" sz="half" idx="10"/>
          </p:nvPr>
        </p:nvSpPr>
        <p:spPr/>
        <p:txBody>
          <a:bodyPr/>
          <a:lstStyle/>
          <a:p>
            <a:fld id="{9F89E671-33B1-43C9-86CB-BB04ADBAB0E4}" type="datetimeFigureOut">
              <a:rPr lang="zh-CN" altLang="en-US" smtClean="0"/>
              <a:t>2022/9/12</a:t>
            </a:fld>
            <a:endParaRPr lang="zh-CN" altLang="en-US"/>
          </a:p>
        </p:txBody>
      </p:sp>
      <p:sp>
        <p:nvSpPr>
          <p:cNvPr id="5" name="Footer Placeholder 4">
            <a:extLst>
              <a:ext uri="{FF2B5EF4-FFF2-40B4-BE49-F238E27FC236}">
                <a16:creationId xmlns:a16="http://schemas.microsoft.com/office/drawing/2014/main" id="{B77E2454-88E9-4C94-90DF-6112B8061DD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E2F6566-0240-4BA0-AF32-F2273C15C181}"/>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787267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39408-AF90-4B98-A026-07DB028EF46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23515D8-3D18-4CC3-8D8B-7C6E46DA2672}"/>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AD7DB2-B981-4F76-A1F4-1C93F973AFBB}"/>
              </a:ext>
            </a:extLst>
          </p:cNvPr>
          <p:cNvSpPr>
            <a:spLocks noGrp="1"/>
          </p:cNvSpPr>
          <p:nvPr>
            <p:ph type="dt" sz="half" idx="10"/>
          </p:nvPr>
        </p:nvSpPr>
        <p:spPr/>
        <p:txBody>
          <a:bodyPr/>
          <a:lstStyle/>
          <a:p>
            <a:fld id="{9F89E671-33B1-43C9-86CB-BB04ADBAB0E4}" type="datetimeFigureOut">
              <a:rPr lang="zh-CN" altLang="en-US" smtClean="0"/>
              <a:t>2022/9/12</a:t>
            </a:fld>
            <a:endParaRPr lang="zh-CN" altLang="en-US"/>
          </a:p>
        </p:txBody>
      </p:sp>
      <p:sp>
        <p:nvSpPr>
          <p:cNvPr id="5" name="Footer Placeholder 4">
            <a:extLst>
              <a:ext uri="{FF2B5EF4-FFF2-40B4-BE49-F238E27FC236}">
                <a16:creationId xmlns:a16="http://schemas.microsoft.com/office/drawing/2014/main" id="{7DF9E167-70F3-444D-90E1-52C7445D294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067276E-9486-48D1-9B84-8B63C3F7EB99}"/>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2640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29D79B-81E6-2454-4F4F-2F5957D71956}"/>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159039C2-B371-4119-DC4D-049461EE628A}"/>
              </a:ext>
            </a:extLst>
          </p:cNvPr>
          <p:cNvSpPr/>
          <p:nvPr userDrawn="1"/>
        </p:nvSpPr>
        <p:spPr>
          <a:xfrm>
            <a:off x="5124450" y="2190750"/>
            <a:ext cx="6111875" cy="42218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98517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56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44FA-9009-43A8-82A6-BE18673CE6D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CB85BA5-9412-4E33-BAE8-ADED3A553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5D19E9FB-F3DD-4B5A-8168-1DB38EDD2309}"/>
              </a:ext>
            </a:extLst>
          </p:cNvPr>
          <p:cNvSpPr>
            <a:spLocks noGrp="1"/>
          </p:cNvSpPr>
          <p:nvPr>
            <p:ph type="dt" sz="half" idx="10"/>
          </p:nvPr>
        </p:nvSpPr>
        <p:spPr/>
        <p:txBody>
          <a:bodyPr/>
          <a:lstStyle/>
          <a:p>
            <a:fld id="{9F89E671-33B1-43C9-86CB-BB04ADBAB0E4}" type="datetimeFigureOut">
              <a:rPr lang="zh-CN" altLang="en-US" smtClean="0"/>
              <a:t>2022/9/12</a:t>
            </a:fld>
            <a:endParaRPr lang="zh-CN" altLang="en-US"/>
          </a:p>
        </p:txBody>
      </p:sp>
      <p:sp>
        <p:nvSpPr>
          <p:cNvPr id="5" name="Footer Placeholder 4">
            <a:extLst>
              <a:ext uri="{FF2B5EF4-FFF2-40B4-BE49-F238E27FC236}">
                <a16:creationId xmlns:a16="http://schemas.microsoft.com/office/drawing/2014/main" id="{72450649-8E38-4CC9-B922-E0A9FD7F1C8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EA45A50-B3FE-446A-9C2E-B402C5C46A6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11979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6FC5-0BFD-4FC2-9064-88EC3FC59EA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6F12B7A-9EFF-428F-BBAA-7BDA10227FA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DCDF7A7-C5DF-4797-8049-1AF949B7FB5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53E2248-C33D-4A08-A924-901CAD0D4FF4}"/>
              </a:ext>
            </a:extLst>
          </p:cNvPr>
          <p:cNvSpPr>
            <a:spLocks noGrp="1"/>
          </p:cNvSpPr>
          <p:nvPr>
            <p:ph type="dt" sz="half" idx="10"/>
          </p:nvPr>
        </p:nvSpPr>
        <p:spPr/>
        <p:txBody>
          <a:bodyPr/>
          <a:lstStyle/>
          <a:p>
            <a:fld id="{9F89E671-33B1-43C9-86CB-BB04ADBAB0E4}" type="datetimeFigureOut">
              <a:rPr lang="zh-CN" altLang="en-US" smtClean="0"/>
              <a:t>2022/9/12</a:t>
            </a:fld>
            <a:endParaRPr lang="zh-CN" altLang="en-US"/>
          </a:p>
        </p:txBody>
      </p:sp>
      <p:sp>
        <p:nvSpPr>
          <p:cNvPr id="6" name="Footer Placeholder 5">
            <a:extLst>
              <a:ext uri="{FF2B5EF4-FFF2-40B4-BE49-F238E27FC236}">
                <a16:creationId xmlns:a16="http://schemas.microsoft.com/office/drawing/2014/main" id="{DD14124E-52C2-4104-AB44-006F1A8F165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EA48B29-6F5D-454C-BBFD-A9ED1AA113C4}"/>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28492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640A-D099-41C2-8B54-74565A23538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729F540-024F-4512-A248-C7217E638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E1AB620-3736-4599-83A1-9B38B436B22D}"/>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0B477904-DD34-43CD-8D5B-3610C5ABC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5BF10F4-AC19-4761-A019-77264C16E9EF}"/>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4E44C08-769F-4F9F-A172-D13ADAB2E8FE}"/>
              </a:ext>
            </a:extLst>
          </p:cNvPr>
          <p:cNvSpPr>
            <a:spLocks noGrp="1"/>
          </p:cNvSpPr>
          <p:nvPr>
            <p:ph type="dt" sz="half" idx="10"/>
          </p:nvPr>
        </p:nvSpPr>
        <p:spPr/>
        <p:txBody>
          <a:bodyPr/>
          <a:lstStyle/>
          <a:p>
            <a:fld id="{9F89E671-33B1-43C9-86CB-BB04ADBAB0E4}" type="datetimeFigureOut">
              <a:rPr lang="zh-CN" altLang="en-US" smtClean="0"/>
              <a:t>2022/9/12</a:t>
            </a:fld>
            <a:endParaRPr lang="zh-CN" altLang="en-US"/>
          </a:p>
        </p:txBody>
      </p:sp>
      <p:sp>
        <p:nvSpPr>
          <p:cNvPr id="8" name="Footer Placeholder 7">
            <a:extLst>
              <a:ext uri="{FF2B5EF4-FFF2-40B4-BE49-F238E27FC236}">
                <a16:creationId xmlns:a16="http://schemas.microsoft.com/office/drawing/2014/main" id="{9E1277A7-AEBB-48F1-AF7B-1188267CBB5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02678C5-8064-4675-9A41-5FAA61C1D8F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7617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0DE6-EB09-48E6-8E3B-909D257E07F6}"/>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5223518C-5086-49BE-8155-EF0E163102EC}"/>
              </a:ext>
            </a:extLst>
          </p:cNvPr>
          <p:cNvSpPr>
            <a:spLocks noGrp="1"/>
          </p:cNvSpPr>
          <p:nvPr>
            <p:ph type="dt" sz="half" idx="10"/>
          </p:nvPr>
        </p:nvSpPr>
        <p:spPr/>
        <p:txBody>
          <a:bodyPr/>
          <a:lstStyle/>
          <a:p>
            <a:fld id="{9F89E671-33B1-43C9-86CB-BB04ADBAB0E4}" type="datetimeFigureOut">
              <a:rPr lang="zh-CN" altLang="en-US" smtClean="0"/>
              <a:t>2022/9/12</a:t>
            </a:fld>
            <a:endParaRPr lang="zh-CN" altLang="en-US"/>
          </a:p>
        </p:txBody>
      </p:sp>
      <p:sp>
        <p:nvSpPr>
          <p:cNvPr id="4" name="Footer Placeholder 3">
            <a:extLst>
              <a:ext uri="{FF2B5EF4-FFF2-40B4-BE49-F238E27FC236}">
                <a16:creationId xmlns:a16="http://schemas.microsoft.com/office/drawing/2014/main" id="{C133D9C3-BCBE-4238-B755-97C8DFA885D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7EF9A52-C435-4BE2-B3A4-C7DBAED75A1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23601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43C1D-ACC2-4879-B1C7-085284D17180}"/>
              </a:ext>
            </a:extLst>
          </p:cNvPr>
          <p:cNvSpPr>
            <a:spLocks noGrp="1"/>
          </p:cNvSpPr>
          <p:nvPr>
            <p:ph type="dt" sz="half" idx="10"/>
          </p:nvPr>
        </p:nvSpPr>
        <p:spPr/>
        <p:txBody>
          <a:bodyPr/>
          <a:lstStyle/>
          <a:p>
            <a:fld id="{9F89E671-33B1-43C9-86CB-BB04ADBAB0E4}" type="datetimeFigureOut">
              <a:rPr lang="zh-CN" altLang="en-US" smtClean="0"/>
              <a:t>2022/9/12</a:t>
            </a:fld>
            <a:endParaRPr lang="zh-CN" altLang="en-US"/>
          </a:p>
        </p:txBody>
      </p:sp>
      <p:sp>
        <p:nvSpPr>
          <p:cNvPr id="3" name="Footer Placeholder 2">
            <a:extLst>
              <a:ext uri="{FF2B5EF4-FFF2-40B4-BE49-F238E27FC236}">
                <a16:creationId xmlns:a16="http://schemas.microsoft.com/office/drawing/2014/main" id="{591F1B02-549E-4D2B-BE40-7C694DB74F0E}"/>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E03432B3-021E-4439-AAE5-223FC80419F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6" name="Rectangle 5">
            <a:extLst>
              <a:ext uri="{FF2B5EF4-FFF2-40B4-BE49-F238E27FC236}">
                <a16:creationId xmlns:a16="http://schemas.microsoft.com/office/drawing/2014/main" id="{6C4777F7-5CE6-43C3-A3A6-D73BC97CCFE0}"/>
              </a:ext>
            </a:extLst>
          </p:cNvPr>
          <p:cNvSpPr/>
          <p:nvPr userDrawn="1"/>
        </p:nvSpPr>
        <p:spPr>
          <a:xfrm>
            <a:off x="0" y="0"/>
            <a:ext cx="12192000" cy="6858000"/>
          </a:xfrm>
          <a:prstGeom prst="rect">
            <a:avLst/>
          </a:prstGeom>
          <a:solidFill>
            <a:srgbClr val="FAFAF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02161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B019-44B9-4165-9208-FD5707696A6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0892CD7-BEBC-4FE9-A60E-1FA3BAABF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97FA3F7-983C-4880-B703-218C7AABA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14709D2-CD23-460D-91B0-4FF37A014606}"/>
              </a:ext>
            </a:extLst>
          </p:cNvPr>
          <p:cNvSpPr>
            <a:spLocks noGrp="1"/>
          </p:cNvSpPr>
          <p:nvPr>
            <p:ph type="dt" sz="half" idx="10"/>
          </p:nvPr>
        </p:nvSpPr>
        <p:spPr/>
        <p:txBody>
          <a:bodyPr/>
          <a:lstStyle/>
          <a:p>
            <a:fld id="{9F89E671-33B1-43C9-86CB-BB04ADBAB0E4}" type="datetimeFigureOut">
              <a:rPr lang="zh-CN" altLang="en-US" smtClean="0"/>
              <a:t>2022/9/12</a:t>
            </a:fld>
            <a:endParaRPr lang="zh-CN" altLang="en-US"/>
          </a:p>
        </p:txBody>
      </p:sp>
      <p:sp>
        <p:nvSpPr>
          <p:cNvPr id="6" name="Footer Placeholder 5">
            <a:extLst>
              <a:ext uri="{FF2B5EF4-FFF2-40B4-BE49-F238E27FC236}">
                <a16:creationId xmlns:a16="http://schemas.microsoft.com/office/drawing/2014/main" id="{A2A28C6E-CAC1-479A-ADAF-F434A5EFBFE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CCD3F21-4A37-45E9-8FCB-24D5CB6C86E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2710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CF242-6905-44D8-B610-07BB92A0C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2DB1C9D-7339-4B35-A469-256B5642E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E8CB686-B8E0-415A-A40F-2CE8584CA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9E671-33B1-43C9-86CB-BB04ADBAB0E4}" type="datetimeFigureOut">
              <a:rPr lang="zh-CN" altLang="en-US" smtClean="0"/>
              <a:t>2022/9/12</a:t>
            </a:fld>
            <a:endParaRPr lang="zh-CN" altLang="en-US"/>
          </a:p>
        </p:txBody>
      </p:sp>
      <p:sp>
        <p:nvSpPr>
          <p:cNvPr id="5" name="Footer Placeholder 4">
            <a:extLst>
              <a:ext uri="{FF2B5EF4-FFF2-40B4-BE49-F238E27FC236}">
                <a16:creationId xmlns:a16="http://schemas.microsoft.com/office/drawing/2014/main" id="{480D1933-A79B-4383-903B-F8DE475F0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554F712B-4B5B-4531-9197-BC48647E4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19129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chart" Target="../charts/chart16.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customXml" Target="../ink/ink4.xml"/><Relationship Id="rId10" Type="http://schemas.openxmlformats.org/officeDocument/2006/relationships/image" Target="../media/image4.png"/><Relationship Id="rId4" Type="http://schemas.openxmlformats.org/officeDocument/2006/relationships/image" Target="../media/image11.png"/><Relationship Id="rId9" Type="http://schemas.openxmlformats.org/officeDocument/2006/relationships/customXml" Target="../ink/ink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chart" Target="../charts/chart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chart" Target="../charts/chart1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9.xml"/><Relationship Id="rId7" Type="http://schemas.openxmlformats.org/officeDocument/2006/relationships/customXml" Target="../ink/ink11.xml"/><Relationship Id="rId2" Type="http://schemas.openxmlformats.org/officeDocument/2006/relationships/chart" Target="../charts/chart2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customXml" Target="../ink/ink10.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chart" Target="../charts/chart1.xml"/><Relationship Id="rId1" Type="http://schemas.openxmlformats.org/officeDocument/2006/relationships/slideLayout" Target="../slideLayouts/slideLayout3.xml"/><Relationship Id="rId5" Type="http://schemas.openxmlformats.org/officeDocument/2006/relationships/customXml" Target="../ink/ink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90525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Contents</a:t>
            </a:r>
          </a:p>
          <a:p>
            <a:r>
              <a:rPr lang="en-US" altLang="zh-CN" sz="4000" dirty="0">
                <a:solidFill>
                  <a:schemeClr val="tx2"/>
                </a:solidFill>
                <a:latin typeface="Times LT Std" panose="02020603050405020304" pitchFamily="18" charset="0"/>
              </a:rPr>
              <a:t>For 2</a:t>
            </a:r>
            <a:r>
              <a:rPr lang="en-US" altLang="zh-CN" sz="4000" baseline="30000" dirty="0">
                <a:solidFill>
                  <a:schemeClr val="tx2"/>
                </a:solidFill>
                <a:latin typeface="Times LT Std" panose="02020603050405020304" pitchFamily="18" charset="0"/>
              </a:rPr>
              <a:t>nd</a:t>
            </a:r>
            <a:r>
              <a:rPr lang="en-US" altLang="zh-CN" sz="4000" dirty="0">
                <a:solidFill>
                  <a:schemeClr val="tx2"/>
                </a:solidFill>
                <a:latin typeface="Times LT Std" panose="02020603050405020304" pitchFamily="18" charset="0"/>
              </a:rPr>
              <a:t> layer deep diving page</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DEI Dashboard</a:t>
            </a:r>
          </a:p>
          <a:p>
            <a:r>
              <a:rPr lang="en-US" altLang="zh-CN" sz="2900" dirty="0">
                <a:solidFill>
                  <a:schemeClr val="tx2"/>
                </a:solidFill>
                <a:latin typeface="Times LT Std" panose="02020603050405020304" pitchFamily="18" charset="0"/>
              </a:rPr>
              <a:t>Mark Zhang</a:t>
            </a:r>
          </a:p>
        </p:txBody>
      </p:sp>
    </p:spTree>
    <p:extLst>
      <p:ext uri="{BB962C8B-B14F-4D97-AF65-F5344CB8AC3E}">
        <p14:creationId xmlns:p14="http://schemas.microsoft.com/office/powerpoint/2010/main" val="1113780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Lack of Household Internet Access</a:t>
            </a:r>
          </a:p>
          <a:p>
            <a:r>
              <a:rPr lang="en-US" altLang="zh-CN" dirty="0">
                <a:solidFill>
                  <a:srgbClr val="4A4A4A"/>
                </a:solidFill>
                <a:latin typeface="ITC Officina Sans Std Book" panose="020B0506040203020204" pitchFamily="34" charset="0"/>
              </a:rPr>
              <a:t>The proportion of young residents lacking household internet access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Age 5-17 no internet CHI / Total population of 5-17 CHI</a:t>
            </a:r>
          </a:p>
          <a:p>
            <a:r>
              <a:rPr lang="en-US" altLang="zh-CN" sz="1800" dirty="0">
                <a:solidFill>
                  <a:srgbClr val="4A4A4A"/>
                </a:solidFill>
                <a:latin typeface="ITC Officina Sans Std Book" panose="020B0506040203020204" pitchFamily="34" charset="0"/>
              </a:rPr>
              <a:t>Vs. Age 5-17 no internet US / Total population of 5-17 US</a:t>
            </a:r>
          </a:p>
        </p:txBody>
      </p:sp>
      <p:graphicFrame>
        <p:nvGraphicFramePr>
          <p:cNvPr id="4" name="Chart 3">
            <a:extLst>
              <a:ext uri="{FF2B5EF4-FFF2-40B4-BE49-F238E27FC236}">
                <a16:creationId xmlns:a16="http://schemas.microsoft.com/office/drawing/2014/main" id="{AC8512C3-53CD-12F4-7211-8271ECA6CE2F}"/>
              </a:ext>
            </a:extLst>
          </p:cNvPr>
          <p:cNvGraphicFramePr/>
          <p:nvPr>
            <p:extLst>
              <p:ext uri="{D42A27DB-BD31-4B8C-83A1-F6EECF244321}">
                <p14:modId xmlns:p14="http://schemas.microsoft.com/office/powerpoint/2010/main" val="1696879444"/>
              </p:ext>
            </p:extLst>
          </p:nvPr>
        </p:nvGraphicFramePr>
        <p:xfrm>
          <a:off x="5132741" y="2188256"/>
          <a:ext cx="6106759" cy="418396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02F439C-C13C-5B91-CD36-2078B758FA64}"/>
              </a:ext>
            </a:extLst>
          </p:cNvPr>
          <p:cNvSpPr txBox="1"/>
          <p:nvPr/>
        </p:nvSpPr>
        <p:spPr>
          <a:xfrm>
            <a:off x="581025" y="2190749"/>
            <a:ext cx="3714750" cy="415498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2 out of 10 black and Hispanic populations aged from 5 to 17 don’t have household internet access, in comparison with 1 out of 10 white and Asian populations don’t have household internet access.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younger population in Chicago has a significantly lower (11.3% to 17.3%) household Internet access rate in comparison with the national average across all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children and teenagers who do not have household internet access is 9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children and teenagers who do not have household internet access is 2.7 times higher than the national average</a:t>
            </a:r>
          </a:p>
        </p:txBody>
      </p:sp>
      <p:graphicFrame>
        <p:nvGraphicFramePr>
          <p:cNvPr id="2" name="Table 1">
            <a:extLst>
              <a:ext uri="{FF2B5EF4-FFF2-40B4-BE49-F238E27FC236}">
                <a16:creationId xmlns:a16="http://schemas.microsoft.com/office/drawing/2014/main" id="{CA7F681A-9081-03D9-FF00-26A04AE176AF}"/>
              </a:ext>
            </a:extLst>
          </p:cNvPr>
          <p:cNvGraphicFramePr>
            <a:graphicFrameLocks noGrp="1"/>
          </p:cNvGraphicFramePr>
          <p:nvPr>
            <p:extLst>
              <p:ext uri="{D42A27DB-BD31-4B8C-83A1-F6EECF244321}">
                <p14:modId xmlns:p14="http://schemas.microsoft.com/office/powerpoint/2010/main" val="1766484578"/>
              </p:ext>
            </p:extLst>
          </p:nvPr>
        </p:nvGraphicFramePr>
        <p:xfrm>
          <a:off x="7293591" y="1019081"/>
          <a:ext cx="4470401" cy="1169175"/>
        </p:xfrm>
        <a:graphic>
          <a:graphicData uri="http://schemas.openxmlformats.org/drawingml/2006/table">
            <a:tbl>
              <a:tblPr>
                <a:tableStyleId>{5C22544A-7EE6-4342-B048-85BDC9FD1C3A}</a:tableStyleId>
              </a:tblPr>
              <a:tblGrid>
                <a:gridCol w="556262">
                  <a:extLst>
                    <a:ext uri="{9D8B030D-6E8A-4147-A177-3AD203B41FA5}">
                      <a16:colId xmlns:a16="http://schemas.microsoft.com/office/drawing/2014/main" val="3051522999"/>
                    </a:ext>
                  </a:extLst>
                </a:gridCol>
                <a:gridCol w="466936">
                  <a:extLst>
                    <a:ext uri="{9D8B030D-6E8A-4147-A177-3AD203B41FA5}">
                      <a16:colId xmlns:a16="http://schemas.microsoft.com/office/drawing/2014/main" val="2036092024"/>
                    </a:ext>
                  </a:extLst>
                </a:gridCol>
                <a:gridCol w="1595702">
                  <a:extLst>
                    <a:ext uri="{9D8B030D-6E8A-4147-A177-3AD203B41FA5}">
                      <a16:colId xmlns:a16="http://schemas.microsoft.com/office/drawing/2014/main" val="522333673"/>
                    </a:ext>
                  </a:extLst>
                </a:gridCol>
                <a:gridCol w="503479">
                  <a:extLst>
                    <a:ext uri="{9D8B030D-6E8A-4147-A177-3AD203B41FA5}">
                      <a16:colId xmlns:a16="http://schemas.microsoft.com/office/drawing/2014/main" val="105619592"/>
                    </a:ext>
                  </a:extLst>
                </a:gridCol>
                <a:gridCol w="674011">
                  <a:extLst>
                    <a:ext uri="{9D8B030D-6E8A-4147-A177-3AD203B41FA5}">
                      <a16:colId xmlns:a16="http://schemas.microsoft.com/office/drawing/2014/main" val="2846833185"/>
                    </a:ext>
                  </a:extLst>
                </a:gridCol>
                <a:gridCol w="674011">
                  <a:extLst>
                    <a:ext uri="{9D8B030D-6E8A-4147-A177-3AD203B41FA5}">
                      <a16:colId xmlns:a16="http://schemas.microsoft.com/office/drawing/2014/main" val="2356487826"/>
                    </a:ext>
                  </a:extLst>
                </a:gridCol>
              </a:tblGrid>
              <a:tr h="1892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Students with limited internet access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96482797"/>
                  </a:ext>
                </a:extLst>
              </a:tr>
              <a:tr h="189258">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with limited Internet Access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43887723"/>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18431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9063</a:t>
                      </a:r>
                    </a:p>
                  </a:txBody>
                  <a:tcPr marL="9525" marR="9525" marT="9525" marB="0" anchor="ctr"/>
                </a:tc>
                <a:extLst>
                  <a:ext uri="{0D108BD9-81ED-4DB2-BD59-A6C34878D82A}">
                    <a16:rowId xmlns:a16="http://schemas.microsoft.com/office/drawing/2014/main" val="1236534795"/>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17916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11737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6180</a:t>
                      </a:r>
                    </a:p>
                  </a:txBody>
                  <a:tcPr marL="9525" marR="9525" marT="9525" marB="0" anchor="ctr"/>
                </a:tc>
                <a:extLst>
                  <a:ext uri="{0D108BD9-81ED-4DB2-BD59-A6C34878D82A}">
                    <a16:rowId xmlns:a16="http://schemas.microsoft.com/office/drawing/2014/main" val="1733376982"/>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2828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049024287"/>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1194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91694746"/>
                  </a:ext>
                </a:extLst>
              </a:tr>
            </a:tbl>
          </a:graphicData>
        </a:graphic>
      </p:graphicFrame>
    </p:spTree>
    <p:extLst>
      <p:ext uri="{BB962C8B-B14F-4D97-AF65-F5344CB8AC3E}">
        <p14:creationId xmlns:p14="http://schemas.microsoft.com/office/powerpoint/2010/main" val="153325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High School</a:t>
            </a:r>
          </a:p>
        </p:txBody>
      </p:sp>
    </p:spTree>
    <p:extLst>
      <p:ext uri="{BB962C8B-B14F-4D97-AF65-F5344CB8AC3E}">
        <p14:creationId xmlns:p14="http://schemas.microsoft.com/office/powerpoint/2010/main" val="228099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Proficiency and Above </a:t>
            </a:r>
          </a:p>
          <a:p>
            <a:r>
              <a:rPr lang="en-US" altLang="zh-CN" dirty="0">
                <a:solidFill>
                  <a:srgbClr val="4A4A4A"/>
                </a:solidFill>
                <a:latin typeface="ITC Officina Sans Std Book" panose="020B0506040203020204" pitchFamily="34" charset="0"/>
              </a:rPr>
              <a:t>The proportion of CPS SAT takers at or above math standards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meet and above/ SAT takers CHI</a:t>
            </a:r>
          </a:p>
          <a:p>
            <a:r>
              <a:rPr lang="en-US" altLang="zh-CN" sz="1800" dirty="0">
                <a:solidFill>
                  <a:srgbClr val="4A4A4A"/>
                </a:solidFill>
                <a:latin typeface="ITC Officina Sans Std Book" panose="020B0506040203020204" pitchFamily="34" charset="0"/>
              </a:rPr>
              <a:t>Vs. SAT math meet and above/ SAT takers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D6BB894-869A-0227-6A65-8B1C0A550553}"/>
              </a:ext>
            </a:extLst>
          </p:cNvPr>
          <p:cNvGraphicFramePr/>
          <p:nvPr>
            <p:extLst>
              <p:ext uri="{D42A27DB-BD31-4B8C-83A1-F6EECF244321}">
                <p14:modId xmlns:p14="http://schemas.microsoft.com/office/powerpoint/2010/main" val="1638618681"/>
              </p:ext>
            </p:extLst>
          </p:nvPr>
        </p:nvGraphicFramePr>
        <p:xfrm>
          <a:off x="5140592" y="2197245"/>
          <a:ext cx="6089383" cy="420355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F80CCD0-ED5E-CFA8-9CA4-9DB7FD443017}"/>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 50% of White and Asian students meet SAT Math benchmark while no more than 20% of Black and Hispanic students meet SAT Math benchmark.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Only the White population in CPS high school perform slightly above the national average. Asian, Hispanic, and black students have the SAT math benchmark meeting rate 11% - 30%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math proficiency rate. The proportion of White and Asian students who meet sat math benchmark is 2.7 - 5.6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EFC51266-BD03-0FC7-C4A7-92BE2FCF0233}"/>
              </a:ext>
            </a:extLst>
          </p:cNvPr>
          <p:cNvGraphicFramePr>
            <a:graphicFrameLocks noGrp="1"/>
          </p:cNvGraphicFramePr>
          <p:nvPr>
            <p:extLst>
              <p:ext uri="{D42A27DB-BD31-4B8C-83A1-F6EECF244321}">
                <p14:modId xmlns:p14="http://schemas.microsoft.com/office/powerpoint/2010/main" val="3544021670"/>
              </p:ext>
            </p:extLst>
          </p:nvPr>
        </p:nvGraphicFramePr>
        <p:xfrm>
          <a:off x="8280399" y="613281"/>
          <a:ext cx="3714751" cy="1281220"/>
        </p:xfrm>
        <a:graphic>
          <a:graphicData uri="http://schemas.openxmlformats.org/drawingml/2006/table">
            <a:tbl>
              <a:tblPr>
                <a:tableStyleId>{5C22544A-7EE6-4342-B048-85BDC9FD1C3A}</a:tableStyleId>
              </a:tblPr>
              <a:tblGrid>
                <a:gridCol w="491236">
                  <a:extLst>
                    <a:ext uri="{9D8B030D-6E8A-4147-A177-3AD203B41FA5}">
                      <a16:colId xmlns:a16="http://schemas.microsoft.com/office/drawing/2014/main" val="2069072591"/>
                    </a:ext>
                  </a:extLst>
                </a:gridCol>
                <a:gridCol w="412352">
                  <a:extLst>
                    <a:ext uri="{9D8B030D-6E8A-4147-A177-3AD203B41FA5}">
                      <a16:colId xmlns:a16="http://schemas.microsoft.com/office/drawing/2014/main" val="3489203801"/>
                    </a:ext>
                  </a:extLst>
                </a:gridCol>
                <a:gridCol w="1505980">
                  <a:extLst>
                    <a:ext uri="{9D8B030D-6E8A-4147-A177-3AD203B41FA5}">
                      <a16:colId xmlns:a16="http://schemas.microsoft.com/office/drawing/2014/main" val="2646512129"/>
                    </a:ext>
                  </a:extLst>
                </a:gridCol>
                <a:gridCol w="444623">
                  <a:extLst>
                    <a:ext uri="{9D8B030D-6E8A-4147-A177-3AD203B41FA5}">
                      <a16:colId xmlns:a16="http://schemas.microsoft.com/office/drawing/2014/main" val="1911681139"/>
                    </a:ext>
                  </a:extLst>
                </a:gridCol>
                <a:gridCol w="595221">
                  <a:extLst>
                    <a:ext uri="{9D8B030D-6E8A-4147-A177-3AD203B41FA5}">
                      <a16:colId xmlns:a16="http://schemas.microsoft.com/office/drawing/2014/main" val="1649798287"/>
                    </a:ext>
                  </a:extLst>
                </a:gridCol>
                <a:gridCol w="265339">
                  <a:extLst>
                    <a:ext uri="{9D8B030D-6E8A-4147-A177-3AD203B41FA5}">
                      <a16:colId xmlns:a16="http://schemas.microsoft.com/office/drawing/2014/main" val="1690069286"/>
                    </a:ext>
                  </a:extLst>
                </a:gridCol>
              </a:tblGrid>
              <a:tr h="211667">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proficiency or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09889100"/>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866116942"/>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3678</a:t>
                      </a:r>
                    </a:p>
                  </a:txBody>
                  <a:tcPr marL="9525" marR="9525" marT="9525" marB="0" anchor="ctr"/>
                </a:tc>
                <a:extLst>
                  <a:ext uri="{0D108BD9-81ED-4DB2-BD59-A6C34878D82A}">
                    <a16:rowId xmlns:a16="http://schemas.microsoft.com/office/drawing/2014/main" val="3378785396"/>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6640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4470</a:t>
                      </a:r>
                    </a:p>
                  </a:txBody>
                  <a:tcPr marL="9525" marR="9525" marT="9525" marB="0" anchor="ctr"/>
                </a:tc>
                <a:extLst>
                  <a:ext uri="{0D108BD9-81ED-4DB2-BD59-A6C34878D82A}">
                    <a16:rowId xmlns:a16="http://schemas.microsoft.com/office/drawing/2014/main" val="830503414"/>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52728951"/>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84952673"/>
                  </a:ext>
                </a:extLst>
              </a:tr>
            </a:tbl>
          </a:graphicData>
        </a:graphic>
      </p:graphicFrame>
    </p:spTree>
    <p:extLst>
      <p:ext uri="{BB962C8B-B14F-4D97-AF65-F5344CB8AC3E}">
        <p14:creationId xmlns:p14="http://schemas.microsoft.com/office/powerpoint/2010/main" val="363665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scoring 3 or higher</a:t>
            </a:r>
          </a:p>
          <a:p>
            <a:r>
              <a:rPr lang="en-US" altLang="zh-CN" dirty="0">
                <a:solidFill>
                  <a:srgbClr val="4A4A4A"/>
                </a:solidFill>
                <a:latin typeface="ITC Officina Sans Std Book" panose="020B0506040203020204" pitchFamily="34" charset="0"/>
              </a:rPr>
              <a:t>The proportion of CPS AP CS students scoring a 3 or higher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3 or higher CHI / Total AP CS students CHI</a:t>
            </a:r>
          </a:p>
          <a:p>
            <a:r>
              <a:rPr lang="en-US" altLang="zh-CN" sz="1800" dirty="0">
                <a:solidFill>
                  <a:srgbClr val="4A4A4A"/>
                </a:solidFill>
                <a:latin typeface="ITC Officina Sans Std Book" panose="020B0506040203020204" pitchFamily="34" charset="0"/>
              </a:rPr>
              <a:t>Vs. AP CS scoring 3 or higher US / Total AP CS students US</a:t>
            </a:r>
          </a:p>
          <a:p>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27A58207-6E7F-9311-CCA6-46BAD837DFEA}"/>
              </a:ext>
            </a:extLst>
          </p:cNvPr>
          <p:cNvGraphicFramePr/>
          <p:nvPr>
            <p:extLst>
              <p:ext uri="{D42A27DB-BD31-4B8C-83A1-F6EECF244321}">
                <p14:modId xmlns:p14="http://schemas.microsoft.com/office/powerpoint/2010/main" val="3709899377"/>
              </p:ext>
            </p:extLst>
          </p:nvPr>
        </p:nvGraphicFramePr>
        <p:xfrm>
          <a:off x="5113529" y="2189788"/>
          <a:ext cx="6115304" cy="428181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C6D9235-1644-3806-4286-5FCA33C47ADF}"/>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White students in CPS high school score 3 or higher is nearly 70%, 1.1 times higher than Asians, and 2.1 times higher than Hispanic, and 4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their proportion of scoring 3 on AP CS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AP CS scoring. The proportion of White and Asian students who scores 3 or higher in AP CS is 1.9 - 4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55F1B56C-788B-8A10-5618-B3C75FF5C15C}"/>
              </a:ext>
            </a:extLst>
          </p:cNvPr>
          <p:cNvGraphicFramePr>
            <a:graphicFrameLocks noGrp="1"/>
          </p:cNvGraphicFramePr>
          <p:nvPr>
            <p:extLst>
              <p:ext uri="{D42A27DB-BD31-4B8C-83A1-F6EECF244321}">
                <p14:modId xmlns:p14="http://schemas.microsoft.com/office/powerpoint/2010/main" val="3976211436"/>
              </p:ext>
            </p:extLst>
          </p:nvPr>
        </p:nvGraphicFramePr>
        <p:xfrm>
          <a:off x="7859269" y="512725"/>
          <a:ext cx="4256531" cy="1159928"/>
        </p:xfrm>
        <a:graphic>
          <a:graphicData uri="http://schemas.openxmlformats.org/drawingml/2006/table">
            <a:tbl>
              <a:tblPr>
                <a:tableStyleId>{5C22544A-7EE6-4342-B048-85BDC9FD1C3A}</a:tableStyleId>
              </a:tblPr>
              <a:tblGrid>
                <a:gridCol w="562881">
                  <a:extLst>
                    <a:ext uri="{9D8B030D-6E8A-4147-A177-3AD203B41FA5}">
                      <a16:colId xmlns:a16="http://schemas.microsoft.com/office/drawing/2014/main" val="2952049483"/>
                    </a:ext>
                  </a:extLst>
                </a:gridCol>
                <a:gridCol w="472492">
                  <a:extLst>
                    <a:ext uri="{9D8B030D-6E8A-4147-A177-3AD203B41FA5}">
                      <a16:colId xmlns:a16="http://schemas.microsoft.com/office/drawing/2014/main" val="2179363834"/>
                    </a:ext>
                  </a:extLst>
                </a:gridCol>
                <a:gridCol w="1725621">
                  <a:extLst>
                    <a:ext uri="{9D8B030D-6E8A-4147-A177-3AD203B41FA5}">
                      <a16:colId xmlns:a16="http://schemas.microsoft.com/office/drawing/2014/main" val="3125690320"/>
                    </a:ext>
                  </a:extLst>
                </a:gridCol>
                <a:gridCol w="509469">
                  <a:extLst>
                    <a:ext uri="{9D8B030D-6E8A-4147-A177-3AD203B41FA5}">
                      <a16:colId xmlns:a16="http://schemas.microsoft.com/office/drawing/2014/main" val="3641199084"/>
                    </a:ext>
                  </a:extLst>
                </a:gridCol>
                <a:gridCol w="682031">
                  <a:extLst>
                    <a:ext uri="{9D8B030D-6E8A-4147-A177-3AD203B41FA5}">
                      <a16:colId xmlns:a16="http://schemas.microsoft.com/office/drawing/2014/main" val="1659369585"/>
                    </a:ext>
                  </a:extLst>
                </a:gridCol>
                <a:gridCol w="304037">
                  <a:extLst>
                    <a:ext uri="{9D8B030D-6E8A-4147-A177-3AD203B41FA5}">
                      <a16:colId xmlns:a16="http://schemas.microsoft.com/office/drawing/2014/main" val="2415255976"/>
                    </a:ext>
                  </a:extLst>
                </a:gridCol>
              </a:tblGrid>
              <a:tr h="18077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3 or higher</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80601752"/>
                  </a:ext>
                </a:extLst>
              </a:tr>
              <a:tr h="2560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3 or higher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5076586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199</a:t>
                      </a:r>
                    </a:p>
                  </a:txBody>
                  <a:tcPr marL="9525" marR="9525" marT="9525" marB="0" anchor="ctr"/>
                </a:tc>
                <a:extLst>
                  <a:ext uri="{0D108BD9-81ED-4DB2-BD59-A6C34878D82A}">
                    <a16:rowId xmlns:a16="http://schemas.microsoft.com/office/drawing/2014/main" val="4077965995"/>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a:t>
                      </a:r>
                    </a:p>
                  </a:txBody>
                  <a:tcPr marL="9525" marR="9525" marT="9525" marB="0" anchor="ctr"/>
                </a:tc>
                <a:extLst>
                  <a:ext uri="{0D108BD9-81ED-4DB2-BD59-A6C34878D82A}">
                    <a16:rowId xmlns:a16="http://schemas.microsoft.com/office/drawing/2014/main" val="53713007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18456916"/>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800203359"/>
                  </a:ext>
                </a:extLst>
              </a:tr>
            </a:tbl>
          </a:graphicData>
        </a:graphic>
      </p:graphicFrame>
    </p:spTree>
    <p:extLst>
      <p:ext uri="{BB962C8B-B14F-4D97-AF65-F5344CB8AC3E}">
        <p14:creationId xmlns:p14="http://schemas.microsoft.com/office/powerpoint/2010/main" val="105150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Advanced</a:t>
            </a:r>
          </a:p>
          <a:p>
            <a:r>
              <a:rPr lang="en-US" altLang="zh-CN" dirty="0">
                <a:solidFill>
                  <a:srgbClr val="4A4A4A"/>
                </a:solidFill>
                <a:latin typeface="ITC Officina Sans Std Book" panose="020B0506040203020204" pitchFamily="34" charset="0"/>
              </a:rPr>
              <a:t>The proportion of CPS SAT takers advancing math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advanced / SAT takers CHI</a:t>
            </a:r>
          </a:p>
          <a:p>
            <a:r>
              <a:rPr lang="en-US" altLang="zh-CN" sz="1800" dirty="0">
                <a:solidFill>
                  <a:srgbClr val="4A4A4A"/>
                </a:solidFill>
                <a:latin typeface="ITC Officina Sans Std Book" panose="020B0506040203020204" pitchFamily="34" charset="0"/>
              </a:rPr>
              <a:t>Vs. SAT math advanced / SAT takers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55CAE41-081A-694A-2953-EC9C1581E223}"/>
              </a:ext>
            </a:extLst>
          </p:cNvPr>
          <p:cNvGraphicFramePr/>
          <p:nvPr>
            <p:extLst>
              <p:ext uri="{D42A27DB-BD31-4B8C-83A1-F6EECF244321}">
                <p14:modId xmlns:p14="http://schemas.microsoft.com/office/powerpoint/2010/main" val="2916166455"/>
              </p:ext>
            </p:extLst>
          </p:nvPr>
        </p:nvGraphicFramePr>
        <p:xfrm>
          <a:off x="5101336" y="2189565"/>
          <a:ext cx="6118207" cy="428203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06A553A-2B5B-92B1-6D0F-A4D5921C8941}"/>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2% of Hispanic students and 1% of Black students advance in SAT math tests.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a proportion of SAT math advanced students significantly lower than the national average across all ethnic groups.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sat math advance rate. The proportion of White and Asian students who advance SAT math is 12.3 - 34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F6A980C2-1926-CDF6-6B55-FE1D6A74AD3E}"/>
              </a:ext>
            </a:extLst>
          </p:cNvPr>
          <p:cNvGraphicFramePr>
            <a:graphicFrameLocks noGrp="1"/>
          </p:cNvGraphicFramePr>
          <p:nvPr>
            <p:extLst>
              <p:ext uri="{D42A27DB-BD31-4B8C-83A1-F6EECF244321}">
                <p14:modId xmlns:p14="http://schemas.microsoft.com/office/powerpoint/2010/main" val="459447958"/>
              </p:ext>
            </p:extLst>
          </p:nvPr>
        </p:nvGraphicFramePr>
        <p:xfrm>
          <a:off x="8160439" y="367147"/>
          <a:ext cx="3521003" cy="1270635"/>
        </p:xfrm>
        <a:graphic>
          <a:graphicData uri="http://schemas.openxmlformats.org/drawingml/2006/table">
            <a:tbl>
              <a:tblPr>
                <a:tableStyleId>{5C22544A-7EE6-4342-B048-85BDC9FD1C3A}</a:tableStyleId>
              </a:tblPr>
              <a:tblGrid>
                <a:gridCol w="465316">
                  <a:extLst>
                    <a:ext uri="{9D8B030D-6E8A-4147-A177-3AD203B41FA5}">
                      <a16:colId xmlns:a16="http://schemas.microsoft.com/office/drawing/2014/main" val="2681318883"/>
                    </a:ext>
                  </a:extLst>
                </a:gridCol>
                <a:gridCol w="390593">
                  <a:extLst>
                    <a:ext uri="{9D8B030D-6E8A-4147-A177-3AD203B41FA5}">
                      <a16:colId xmlns:a16="http://schemas.microsoft.com/office/drawing/2014/main" val="3528155668"/>
                    </a:ext>
                  </a:extLst>
                </a:gridCol>
                <a:gridCol w="1426516">
                  <a:extLst>
                    <a:ext uri="{9D8B030D-6E8A-4147-A177-3AD203B41FA5}">
                      <a16:colId xmlns:a16="http://schemas.microsoft.com/office/drawing/2014/main" val="756726131"/>
                    </a:ext>
                  </a:extLst>
                </a:gridCol>
                <a:gridCol w="421162">
                  <a:extLst>
                    <a:ext uri="{9D8B030D-6E8A-4147-A177-3AD203B41FA5}">
                      <a16:colId xmlns:a16="http://schemas.microsoft.com/office/drawing/2014/main" val="2547648989"/>
                    </a:ext>
                  </a:extLst>
                </a:gridCol>
                <a:gridCol w="563813">
                  <a:extLst>
                    <a:ext uri="{9D8B030D-6E8A-4147-A177-3AD203B41FA5}">
                      <a16:colId xmlns:a16="http://schemas.microsoft.com/office/drawing/2014/main" val="1206526554"/>
                    </a:ext>
                  </a:extLst>
                </a:gridCol>
                <a:gridCol w="253603">
                  <a:extLst>
                    <a:ext uri="{9D8B030D-6E8A-4147-A177-3AD203B41FA5}">
                      <a16:colId xmlns:a16="http://schemas.microsoft.com/office/drawing/2014/main" val="4154221007"/>
                    </a:ext>
                  </a:extLst>
                </a:gridCol>
              </a:tblGrid>
              <a:tr h="209550">
                <a:tc gridSpan="5">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7304544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4715388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1743</a:t>
                      </a:r>
                    </a:p>
                  </a:txBody>
                  <a:tcPr marL="9525" marR="9525" marT="9525" marB="0" anchor="ctr"/>
                </a:tc>
                <a:extLst>
                  <a:ext uri="{0D108BD9-81ED-4DB2-BD59-A6C34878D82A}">
                    <a16:rowId xmlns:a16="http://schemas.microsoft.com/office/drawing/2014/main" val="24786761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2409</a:t>
                      </a:r>
                    </a:p>
                  </a:txBody>
                  <a:tcPr marL="9525" marR="9525" marT="9525" marB="0" anchor="ctr"/>
                </a:tc>
                <a:extLst>
                  <a:ext uri="{0D108BD9-81ED-4DB2-BD59-A6C34878D82A}">
                    <a16:rowId xmlns:a16="http://schemas.microsoft.com/office/drawing/2014/main" val="410756839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960287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104935979"/>
                  </a:ext>
                </a:extLst>
              </a:tr>
            </a:tbl>
          </a:graphicData>
        </a:graphic>
      </p:graphicFrame>
    </p:spTree>
    <p:extLst>
      <p:ext uri="{BB962C8B-B14F-4D97-AF65-F5344CB8AC3E}">
        <p14:creationId xmlns:p14="http://schemas.microsoft.com/office/powerpoint/2010/main" val="322133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AP CS scored 5</a:t>
            </a:r>
          </a:p>
          <a:p>
            <a:r>
              <a:rPr lang="en-US" altLang="zh-CN" dirty="0">
                <a:solidFill>
                  <a:srgbClr val="4A4A4A"/>
                </a:solidFill>
                <a:latin typeface="ITC Officina Sans Std Book" panose="020B0506040203020204" pitchFamily="34" charset="0"/>
              </a:rPr>
              <a:t>The proportion of CPS AP CS students scoring a 5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5 CHI / Total AP CS students CHI</a:t>
            </a:r>
          </a:p>
          <a:p>
            <a:r>
              <a:rPr lang="en-US" altLang="zh-CN" sz="1800" dirty="0">
                <a:solidFill>
                  <a:srgbClr val="4A4A4A"/>
                </a:solidFill>
                <a:latin typeface="ITC Officina Sans Std Book" panose="020B0506040203020204" pitchFamily="34" charset="0"/>
              </a:rPr>
              <a:t>Vs. AP CS scoring 5 US / Total AP CS students US</a:t>
            </a:r>
          </a:p>
        </p:txBody>
      </p:sp>
      <p:graphicFrame>
        <p:nvGraphicFramePr>
          <p:cNvPr id="6" name="Chart 5">
            <a:extLst>
              <a:ext uri="{FF2B5EF4-FFF2-40B4-BE49-F238E27FC236}">
                <a16:creationId xmlns:a16="http://schemas.microsoft.com/office/drawing/2014/main" id="{38EDF5C0-C8F4-8A63-1723-55284CAC557A}"/>
              </a:ext>
            </a:extLst>
          </p:cNvPr>
          <p:cNvGraphicFramePr/>
          <p:nvPr>
            <p:extLst>
              <p:ext uri="{D42A27DB-BD31-4B8C-83A1-F6EECF244321}">
                <p14:modId xmlns:p14="http://schemas.microsoft.com/office/powerpoint/2010/main" val="3065801865"/>
              </p:ext>
            </p:extLst>
          </p:nvPr>
        </p:nvGraphicFramePr>
        <p:xfrm>
          <a:off x="5122862" y="2196041"/>
          <a:ext cx="6107113" cy="420475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EDA74BE-BC2B-BCAA-A27B-D5267A2CF4E4}"/>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3% of Hispanic students and 2% of Black students scored 5 on AP CS.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White students in CPS high school perform noticeably better than the national average. However, Asian, Hispanic, and black students all have a high AP CS scoring rate below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AP CS high scoring rate. The proportion of White and Asian students who score 5 on AP CS is 6 - 17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0B60CF68-A8C4-FBDE-224C-BCA73210F9DD}"/>
              </a:ext>
            </a:extLst>
          </p:cNvPr>
          <p:cNvGraphicFramePr>
            <a:graphicFrameLocks noGrp="1"/>
          </p:cNvGraphicFramePr>
          <p:nvPr>
            <p:extLst>
              <p:ext uri="{D42A27DB-BD31-4B8C-83A1-F6EECF244321}">
                <p14:modId xmlns:p14="http://schemas.microsoft.com/office/powerpoint/2010/main" val="3045527795"/>
              </p:ext>
            </p:extLst>
          </p:nvPr>
        </p:nvGraphicFramePr>
        <p:xfrm>
          <a:off x="7315199" y="386396"/>
          <a:ext cx="4216398" cy="1270635"/>
        </p:xfrm>
        <a:graphic>
          <a:graphicData uri="http://schemas.openxmlformats.org/drawingml/2006/table">
            <a:tbl>
              <a:tblPr>
                <a:tableStyleId>{5C22544A-7EE6-4342-B048-85BDC9FD1C3A}</a:tableStyleId>
              </a:tblPr>
              <a:tblGrid>
                <a:gridCol w="557215">
                  <a:extLst>
                    <a:ext uri="{9D8B030D-6E8A-4147-A177-3AD203B41FA5}">
                      <a16:colId xmlns:a16="http://schemas.microsoft.com/office/drawing/2014/main" val="1256908794"/>
                    </a:ext>
                  </a:extLst>
                </a:gridCol>
                <a:gridCol w="467735">
                  <a:extLst>
                    <a:ext uri="{9D8B030D-6E8A-4147-A177-3AD203B41FA5}">
                      <a16:colId xmlns:a16="http://schemas.microsoft.com/office/drawing/2014/main" val="691791863"/>
                    </a:ext>
                  </a:extLst>
                </a:gridCol>
                <a:gridCol w="1708252">
                  <a:extLst>
                    <a:ext uri="{9D8B030D-6E8A-4147-A177-3AD203B41FA5}">
                      <a16:colId xmlns:a16="http://schemas.microsoft.com/office/drawing/2014/main" val="2690979240"/>
                    </a:ext>
                  </a:extLst>
                </a:gridCol>
                <a:gridCol w="504341">
                  <a:extLst>
                    <a:ext uri="{9D8B030D-6E8A-4147-A177-3AD203B41FA5}">
                      <a16:colId xmlns:a16="http://schemas.microsoft.com/office/drawing/2014/main" val="1285924133"/>
                    </a:ext>
                  </a:extLst>
                </a:gridCol>
                <a:gridCol w="675166">
                  <a:extLst>
                    <a:ext uri="{9D8B030D-6E8A-4147-A177-3AD203B41FA5}">
                      <a16:colId xmlns:a16="http://schemas.microsoft.com/office/drawing/2014/main" val="10978501"/>
                    </a:ext>
                  </a:extLst>
                </a:gridCol>
                <a:gridCol w="303689">
                  <a:extLst>
                    <a:ext uri="{9D8B030D-6E8A-4147-A177-3AD203B41FA5}">
                      <a16:colId xmlns:a16="http://schemas.microsoft.com/office/drawing/2014/main" val="3551973493"/>
                    </a:ext>
                  </a:extLst>
                </a:gridCol>
              </a:tblGrid>
              <a:tr h="209550">
                <a:tc gridSpan="5">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5</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3802101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5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3357052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525" marR="9525" marT="9525" marB="0" anchor="ctr"/>
                </a:tc>
                <a:extLst>
                  <a:ext uri="{0D108BD9-81ED-4DB2-BD59-A6C34878D82A}">
                    <a16:rowId xmlns:a16="http://schemas.microsoft.com/office/drawing/2014/main" val="269287402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extLst>
                  <a:ext uri="{0D108BD9-81ED-4DB2-BD59-A6C34878D82A}">
                    <a16:rowId xmlns:a16="http://schemas.microsoft.com/office/drawing/2014/main" val="16005607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6096103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33140001"/>
                  </a:ext>
                </a:extLst>
              </a:tr>
            </a:tbl>
          </a:graphicData>
        </a:graphic>
      </p:graphicFrame>
    </p:spTree>
    <p:extLst>
      <p:ext uri="{BB962C8B-B14F-4D97-AF65-F5344CB8AC3E}">
        <p14:creationId xmlns:p14="http://schemas.microsoft.com/office/powerpoint/2010/main" val="2822855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Enrollment</a:t>
            </a:r>
          </a:p>
          <a:p>
            <a:r>
              <a:rPr lang="en-US" altLang="zh-CN" dirty="0">
                <a:solidFill>
                  <a:srgbClr val="4A4A4A"/>
                </a:solidFill>
                <a:latin typeface="ITC Officina Sans Std Book" panose="020B0506040203020204" pitchFamily="34" charset="0"/>
              </a:rPr>
              <a:t>The proportion of CPS HS students enrolled in AP CS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enrollment CHI / Total HS students CHI</a:t>
            </a:r>
          </a:p>
          <a:p>
            <a:r>
              <a:rPr lang="en-US" altLang="zh-CN" sz="1800" dirty="0">
                <a:solidFill>
                  <a:srgbClr val="4A4A4A"/>
                </a:solidFill>
                <a:latin typeface="ITC Officina Sans Std Book" panose="020B0506040203020204" pitchFamily="34" charset="0"/>
              </a:rPr>
              <a:t>Vs. AP CS enrollment US / Total HS students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6E48EFC0-73CE-D26C-9903-3329A0AE7325}"/>
              </a:ext>
            </a:extLst>
          </p:cNvPr>
          <p:cNvGraphicFramePr/>
          <p:nvPr>
            <p:extLst>
              <p:ext uri="{D42A27DB-BD31-4B8C-83A1-F6EECF244321}">
                <p14:modId xmlns:p14="http://schemas.microsoft.com/office/powerpoint/2010/main" val="1819517061"/>
              </p:ext>
            </p:extLst>
          </p:nvPr>
        </p:nvGraphicFramePr>
        <p:xfrm>
          <a:off x="5114925" y="2188470"/>
          <a:ext cx="6134100" cy="41932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EA130BA-2917-063D-31C5-7AFA117A9B72}"/>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 students have the highest AP CS enrollment rate of 8%. 1.2 times higher than White, 4 times higher than Hispanics, and 7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AP CS enrollment rate of students in CPS is significantly higher than the national average. The proportion of White students enroll to AP CS is 6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has an overall much higher AP CS enrolment rate in comparison with the national average across all ethnic groups. However, the disparity is enormous, White and Asian students have an enrollment rate 3-7 times higher than Black and Hispanic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C68B05A-F50F-3406-FD20-BC6F7035A437}"/>
              </a:ext>
            </a:extLst>
          </p:cNvPr>
          <p:cNvGraphicFramePr>
            <a:graphicFrameLocks noGrp="1"/>
          </p:cNvGraphicFramePr>
          <p:nvPr>
            <p:extLst>
              <p:ext uri="{D42A27DB-BD31-4B8C-83A1-F6EECF244321}">
                <p14:modId xmlns:p14="http://schemas.microsoft.com/office/powerpoint/2010/main" val="3030939"/>
              </p:ext>
            </p:extLst>
          </p:nvPr>
        </p:nvGraphicFramePr>
        <p:xfrm>
          <a:off x="6095999" y="367147"/>
          <a:ext cx="4647176" cy="1270635"/>
        </p:xfrm>
        <a:graphic>
          <a:graphicData uri="http://schemas.openxmlformats.org/drawingml/2006/table">
            <a:tbl>
              <a:tblPr>
                <a:tableStyleId>{5C22544A-7EE6-4342-B048-85BDC9FD1C3A}</a:tableStyleId>
              </a:tblPr>
              <a:tblGrid>
                <a:gridCol w="614539">
                  <a:extLst>
                    <a:ext uri="{9D8B030D-6E8A-4147-A177-3AD203B41FA5}">
                      <a16:colId xmlns:a16="http://schemas.microsoft.com/office/drawing/2014/main" val="3641465719"/>
                    </a:ext>
                  </a:extLst>
                </a:gridCol>
                <a:gridCol w="515855">
                  <a:extLst>
                    <a:ext uri="{9D8B030D-6E8A-4147-A177-3AD203B41FA5}">
                      <a16:colId xmlns:a16="http://schemas.microsoft.com/office/drawing/2014/main" val="3394824805"/>
                    </a:ext>
                  </a:extLst>
                </a:gridCol>
                <a:gridCol w="1883990">
                  <a:extLst>
                    <a:ext uri="{9D8B030D-6E8A-4147-A177-3AD203B41FA5}">
                      <a16:colId xmlns:a16="http://schemas.microsoft.com/office/drawing/2014/main" val="3723595723"/>
                    </a:ext>
                  </a:extLst>
                </a:gridCol>
                <a:gridCol w="556226">
                  <a:extLst>
                    <a:ext uri="{9D8B030D-6E8A-4147-A177-3AD203B41FA5}">
                      <a16:colId xmlns:a16="http://schemas.microsoft.com/office/drawing/2014/main" val="993263781"/>
                    </a:ext>
                  </a:extLst>
                </a:gridCol>
                <a:gridCol w="744625">
                  <a:extLst>
                    <a:ext uri="{9D8B030D-6E8A-4147-A177-3AD203B41FA5}">
                      <a16:colId xmlns:a16="http://schemas.microsoft.com/office/drawing/2014/main" val="2588163576"/>
                    </a:ext>
                  </a:extLst>
                </a:gridCol>
                <a:gridCol w="331941">
                  <a:extLst>
                    <a:ext uri="{9D8B030D-6E8A-4147-A177-3AD203B41FA5}">
                      <a16:colId xmlns:a16="http://schemas.microsoft.com/office/drawing/2014/main" val="3736865257"/>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987397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21462286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2660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2251</a:t>
                      </a:r>
                    </a:p>
                  </a:txBody>
                  <a:tcPr marL="9525" marR="9525" marT="9525" marB="0" anchor="ctr"/>
                </a:tc>
                <a:extLst>
                  <a:ext uri="{0D108BD9-81ED-4DB2-BD59-A6C34878D82A}">
                    <a16:rowId xmlns:a16="http://schemas.microsoft.com/office/drawing/2014/main" val="244207454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3663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2638</a:t>
                      </a:r>
                    </a:p>
                  </a:txBody>
                  <a:tcPr marL="9525" marR="9525" marT="9525" marB="0" anchor="ctr"/>
                </a:tc>
                <a:extLst>
                  <a:ext uri="{0D108BD9-81ED-4DB2-BD59-A6C34878D82A}">
                    <a16:rowId xmlns:a16="http://schemas.microsoft.com/office/drawing/2014/main" val="34926163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33572693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282328244"/>
                  </a:ext>
                </a:extLst>
              </a:tr>
            </a:tbl>
          </a:graphicData>
        </a:graphic>
      </p:graphicFrame>
    </p:spTree>
    <p:extLst>
      <p:ext uri="{BB962C8B-B14F-4D97-AF65-F5344CB8AC3E}">
        <p14:creationId xmlns:p14="http://schemas.microsoft.com/office/powerpoint/2010/main" val="1659686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HS STEM Magnet School Enrollment</a:t>
            </a:r>
          </a:p>
          <a:p>
            <a:r>
              <a:rPr lang="en-US" altLang="zh-CN" dirty="0">
                <a:solidFill>
                  <a:srgbClr val="4A4A4A"/>
                </a:solidFill>
                <a:latin typeface="ITC Officina Sans Std Book" panose="020B0506040203020204" pitchFamily="34" charset="0"/>
              </a:rPr>
              <a:t>The proportion of CPS HS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school IL / Total CPS HS Student IL</a:t>
            </a:r>
          </a:p>
        </p:txBody>
      </p:sp>
      <p:graphicFrame>
        <p:nvGraphicFramePr>
          <p:cNvPr id="4" name="Chart 3">
            <a:extLst>
              <a:ext uri="{FF2B5EF4-FFF2-40B4-BE49-F238E27FC236}">
                <a16:creationId xmlns:a16="http://schemas.microsoft.com/office/drawing/2014/main" id="{B9EFCECE-0858-EF93-EAEA-BAABDB147B9D}"/>
              </a:ext>
            </a:extLst>
          </p:cNvPr>
          <p:cNvGraphicFramePr/>
          <p:nvPr>
            <p:extLst>
              <p:ext uri="{D42A27DB-BD31-4B8C-83A1-F6EECF244321}">
                <p14:modId xmlns:p14="http://schemas.microsoft.com/office/powerpoint/2010/main" val="2634363812"/>
              </p:ext>
            </p:extLst>
          </p:nvPr>
        </p:nvGraphicFramePr>
        <p:xfrm>
          <a:off x="5125450" y="2197854"/>
          <a:ext cx="6104525" cy="420294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548B34D-D107-F7EE-8A74-39A96E0CA2A4}"/>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Hispanic students have the highest STEM Magnet school enrollment rate. 1.4 times higher than white, and 2.2 times higher than Hispanic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13.25% of Black students enrolled in STEM Magnet elementary schools while only 8.82% enrolled in STEM Magnet high school.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7.87% of Hispanic students enrolled in STEM Magnet elementary schools while 19.66% enrolled in STEM Magnet high school. </a:t>
            </a:r>
          </a:p>
        </p:txBody>
      </p:sp>
      <p:graphicFrame>
        <p:nvGraphicFramePr>
          <p:cNvPr id="2" name="Table 1">
            <a:extLst>
              <a:ext uri="{FF2B5EF4-FFF2-40B4-BE49-F238E27FC236}">
                <a16:creationId xmlns:a16="http://schemas.microsoft.com/office/drawing/2014/main" id="{196CF388-15FE-27E3-03FD-F4B1CEB14546}"/>
              </a:ext>
            </a:extLst>
          </p:cNvPr>
          <p:cNvGraphicFramePr>
            <a:graphicFrameLocks noGrp="1"/>
          </p:cNvGraphicFramePr>
          <p:nvPr>
            <p:extLst>
              <p:ext uri="{D42A27DB-BD31-4B8C-83A1-F6EECF244321}">
                <p14:modId xmlns:p14="http://schemas.microsoft.com/office/powerpoint/2010/main" val="1197659631"/>
              </p:ext>
            </p:extLst>
          </p:nvPr>
        </p:nvGraphicFramePr>
        <p:xfrm>
          <a:off x="8782049" y="386396"/>
          <a:ext cx="3057525" cy="1270635"/>
        </p:xfrm>
        <a:graphic>
          <a:graphicData uri="http://schemas.openxmlformats.org/drawingml/2006/table">
            <a:tbl>
              <a:tblPr>
                <a:tableStyleId>{5C22544A-7EE6-4342-B048-85BDC9FD1C3A}</a:tableStyleId>
              </a:tblPr>
              <a:tblGrid>
                <a:gridCol w="404325">
                  <a:extLst>
                    <a:ext uri="{9D8B030D-6E8A-4147-A177-3AD203B41FA5}">
                      <a16:colId xmlns:a16="http://schemas.microsoft.com/office/drawing/2014/main" val="3877042243"/>
                    </a:ext>
                  </a:extLst>
                </a:gridCol>
                <a:gridCol w="339397">
                  <a:extLst>
                    <a:ext uri="{9D8B030D-6E8A-4147-A177-3AD203B41FA5}">
                      <a16:colId xmlns:a16="http://schemas.microsoft.com/office/drawing/2014/main" val="2294708703"/>
                    </a:ext>
                  </a:extLst>
                </a:gridCol>
                <a:gridCol w="1239537">
                  <a:extLst>
                    <a:ext uri="{9D8B030D-6E8A-4147-A177-3AD203B41FA5}">
                      <a16:colId xmlns:a16="http://schemas.microsoft.com/office/drawing/2014/main" val="1292561931"/>
                    </a:ext>
                  </a:extLst>
                </a:gridCol>
                <a:gridCol w="365959">
                  <a:extLst>
                    <a:ext uri="{9D8B030D-6E8A-4147-A177-3AD203B41FA5}">
                      <a16:colId xmlns:a16="http://schemas.microsoft.com/office/drawing/2014/main" val="3466867063"/>
                    </a:ext>
                  </a:extLst>
                </a:gridCol>
                <a:gridCol w="489912">
                  <a:extLst>
                    <a:ext uri="{9D8B030D-6E8A-4147-A177-3AD203B41FA5}">
                      <a16:colId xmlns:a16="http://schemas.microsoft.com/office/drawing/2014/main" val="1894277226"/>
                    </a:ext>
                  </a:extLst>
                </a:gridCol>
                <a:gridCol w="218395">
                  <a:extLst>
                    <a:ext uri="{9D8B030D-6E8A-4147-A177-3AD203B41FA5}">
                      <a16:colId xmlns:a16="http://schemas.microsoft.com/office/drawing/2014/main" val="2338739725"/>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7418724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0062653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2939</a:t>
                      </a:r>
                    </a:p>
                  </a:txBody>
                  <a:tcPr marL="9525" marR="9525" marT="9525" marB="0" anchor="ctr"/>
                </a:tc>
                <a:extLst>
                  <a:ext uri="{0D108BD9-81ED-4DB2-BD59-A6C34878D82A}">
                    <a16:rowId xmlns:a16="http://schemas.microsoft.com/office/drawing/2014/main" val="34475343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26932199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85591956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844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0243700"/>
                  </a:ext>
                </a:extLst>
              </a:tr>
            </a:tbl>
          </a:graphicData>
        </a:graphic>
      </p:graphicFrame>
    </p:spTree>
    <p:extLst>
      <p:ext uri="{BB962C8B-B14F-4D97-AF65-F5344CB8AC3E}">
        <p14:creationId xmlns:p14="http://schemas.microsoft.com/office/powerpoint/2010/main" val="2631363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CS Interest</a:t>
            </a:r>
          </a:p>
          <a:p>
            <a:r>
              <a:rPr lang="en-US" altLang="zh-CN" dirty="0">
                <a:solidFill>
                  <a:srgbClr val="4A4A4A"/>
                </a:solidFill>
                <a:latin typeface="ITC Officina Sans Std Book" panose="020B0506040203020204" pitchFamily="34" charset="0"/>
              </a:rPr>
              <a:t>The proportion of CPS HS students indicating interest in an CS/IT career</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interested HS students CHI / Total HS Student CHI</a:t>
            </a:r>
          </a:p>
        </p:txBody>
      </p:sp>
      <p:graphicFrame>
        <p:nvGraphicFramePr>
          <p:cNvPr id="4" name="Chart 3">
            <a:extLst>
              <a:ext uri="{FF2B5EF4-FFF2-40B4-BE49-F238E27FC236}">
                <a16:creationId xmlns:a16="http://schemas.microsoft.com/office/drawing/2014/main" id="{682CE78E-64D2-9240-4615-CBE2240C8F52}"/>
              </a:ext>
            </a:extLst>
          </p:cNvPr>
          <p:cNvGraphicFramePr/>
          <p:nvPr>
            <p:extLst>
              <p:ext uri="{D42A27DB-BD31-4B8C-83A1-F6EECF244321}">
                <p14:modId xmlns:p14="http://schemas.microsoft.com/office/powerpoint/2010/main" val="348514991"/>
              </p:ext>
            </p:extLst>
          </p:nvPr>
        </p:nvGraphicFramePr>
        <p:xfrm>
          <a:off x="5114925" y="2184823"/>
          <a:ext cx="6143625" cy="428678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40FBA8C-3396-2C1A-660E-DFD4C02A20CE}"/>
              </a:ext>
            </a:extLst>
          </p:cNvPr>
          <p:cNvSpPr txBox="1"/>
          <p:nvPr/>
        </p:nvSpPr>
        <p:spPr>
          <a:xfrm>
            <a:off x="581025" y="2190749"/>
            <a:ext cx="3714750" cy="1200329"/>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4 Asian students express an interest in Computer Science, in comparison with 1 out of 5 white students, 1 out of 10 Hispanic students, and 1 out of 20 black students expressing the same interest. </a:t>
            </a:r>
          </a:p>
        </p:txBody>
      </p:sp>
      <p:graphicFrame>
        <p:nvGraphicFramePr>
          <p:cNvPr id="2" name="Table 1">
            <a:extLst>
              <a:ext uri="{FF2B5EF4-FFF2-40B4-BE49-F238E27FC236}">
                <a16:creationId xmlns:a16="http://schemas.microsoft.com/office/drawing/2014/main" id="{F671C13E-0BD5-294F-FE16-4306513F67E7}"/>
              </a:ext>
            </a:extLst>
          </p:cNvPr>
          <p:cNvGraphicFramePr>
            <a:graphicFrameLocks noGrp="1"/>
          </p:cNvGraphicFramePr>
          <p:nvPr>
            <p:extLst>
              <p:ext uri="{D42A27DB-BD31-4B8C-83A1-F6EECF244321}">
                <p14:modId xmlns:p14="http://schemas.microsoft.com/office/powerpoint/2010/main" val="3720959739"/>
              </p:ext>
            </p:extLst>
          </p:nvPr>
        </p:nvGraphicFramePr>
        <p:xfrm>
          <a:off x="669924" y="3731962"/>
          <a:ext cx="3625851" cy="2421186"/>
        </p:xfrm>
        <a:graphic>
          <a:graphicData uri="http://schemas.openxmlformats.org/drawingml/2006/table">
            <a:tbl>
              <a:tblPr>
                <a:tableStyleId>{5C22544A-7EE6-4342-B048-85BDC9FD1C3A}</a:tableStyleId>
              </a:tblPr>
              <a:tblGrid>
                <a:gridCol w="479480">
                  <a:extLst>
                    <a:ext uri="{9D8B030D-6E8A-4147-A177-3AD203B41FA5}">
                      <a16:colId xmlns:a16="http://schemas.microsoft.com/office/drawing/2014/main" val="3938665739"/>
                    </a:ext>
                  </a:extLst>
                </a:gridCol>
                <a:gridCol w="402484">
                  <a:extLst>
                    <a:ext uri="{9D8B030D-6E8A-4147-A177-3AD203B41FA5}">
                      <a16:colId xmlns:a16="http://schemas.microsoft.com/office/drawing/2014/main" val="1139316950"/>
                    </a:ext>
                  </a:extLst>
                </a:gridCol>
                <a:gridCol w="1469940">
                  <a:extLst>
                    <a:ext uri="{9D8B030D-6E8A-4147-A177-3AD203B41FA5}">
                      <a16:colId xmlns:a16="http://schemas.microsoft.com/office/drawing/2014/main" val="2770771148"/>
                    </a:ext>
                  </a:extLst>
                </a:gridCol>
                <a:gridCol w="433982">
                  <a:extLst>
                    <a:ext uri="{9D8B030D-6E8A-4147-A177-3AD203B41FA5}">
                      <a16:colId xmlns:a16="http://schemas.microsoft.com/office/drawing/2014/main" val="208079667"/>
                    </a:ext>
                  </a:extLst>
                </a:gridCol>
                <a:gridCol w="580976">
                  <a:extLst>
                    <a:ext uri="{9D8B030D-6E8A-4147-A177-3AD203B41FA5}">
                      <a16:colId xmlns:a16="http://schemas.microsoft.com/office/drawing/2014/main" val="1264648359"/>
                    </a:ext>
                  </a:extLst>
                </a:gridCol>
                <a:gridCol w="258989">
                  <a:extLst>
                    <a:ext uri="{9D8B030D-6E8A-4147-A177-3AD203B41FA5}">
                      <a16:colId xmlns:a16="http://schemas.microsoft.com/office/drawing/2014/main" val="967417057"/>
                    </a:ext>
                  </a:extLst>
                </a:gridCol>
              </a:tblGrid>
              <a:tr h="40353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interested in Computer Science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0462812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interested in Computer Science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34355588"/>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2046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8371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6325</a:t>
                      </a:r>
                    </a:p>
                  </a:txBody>
                  <a:tcPr marL="9525" marR="9525" marT="9525" marB="0" anchor="ctr"/>
                </a:tc>
                <a:extLst>
                  <a:ext uri="{0D108BD9-81ED-4DB2-BD59-A6C34878D82A}">
                    <a16:rowId xmlns:a16="http://schemas.microsoft.com/office/drawing/2014/main" val="451903631"/>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4764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11526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6762</a:t>
                      </a:r>
                    </a:p>
                  </a:txBody>
                  <a:tcPr marL="9525" marR="9525" marT="9525" marB="0" anchor="ctr"/>
                </a:tc>
                <a:extLst>
                  <a:ext uri="{0D108BD9-81ED-4DB2-BD59-A6C34878D82A}">
                    <a16:rowId xmlns:a16="http://schemas.microsoft.com/office/drawing/2014/main" val="73970153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1906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77061062"/>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6616334"/>
                  </a:ext>
                </a:extLst>
              </a:tr>
            </a:tbl>
          </a:graphicData>
        </a:graphic>
      </p:graphicFrame>
    </p:spTree>
    <p:extLst>
      <p:ext uri="{BB962C8B-B14F-4D97-AF65-F5344CB8AC3E}">
        <p14:creationId xmlns:p14="http://schemas.microsoft.com/office/powerpoint/2010/main" val="249811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Advanced Math Enrollment</a:t>
            </a:r>
          </a:p>
          <a:p>
            <a:r>
              <a:rPr lang="en-US" altLang="zh-CN" dirty="0">
                <a:solidFill>
                  <a:srgbClr val="4A4A4A"/>
                </a:solidFill>
                <a:latin typeface="ITC Officina Sans Std Book" panose="020B0506040203020204" pitchFamily="34" charset="0"/>
              </a:rPr>
              <a:t>The proportion of CPS SAT takers exceeding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Adv. Math enrollment CHI 2017 / Total HS students CHI 2022</a:t>
            </a:r>
          </a:p>
          <a:p>
            <a:r>
              <a:rPr lang="en-US" altLang="zh-CN" sz="1800" dirty="0">
                <a:solidFill>
                  <a:srgbClr val="4A4A4A"/>
                </a:solidFill>
                <a:latin typeface="ITC Officina Sans Std Book" panose="020B0506040203020204" pitchFamily="34" charset="0"/>
              </a:rPr>
              <a:t>Vs. Adv. Math enrollment US 2017 / Total HS students US 2020</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A1C0F42-6E32-6728-D13D-4BD30BBD2914}"/>
              </a:ext>
            </a:extLst>
          </p:cNvPr>
          <p:cNvGraphicFramePr/>
          <p:nvPr>
            <p:extLst>
              <p:ext uri="{D42A27DB-BD31-4B8C-83A1-F6EECF244321}">
                <p14:modId xmlns:p14="http://schemas.microsoft.com/office/powerpoint/2010/main" val="697330640"/>
              </p:ext>
            </p:extLst>
          </p:nvPr>
        </p:nvGraphicFramePr>
        <p:xfrm>
          <a:off x="5115184" y="2190550"/>
          <a:ext cx="6124316" cy="42102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1E53610-219D-F6A0-90BE-3BADD1BA7335}"/>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4 out of 10 White and Asian students in CPS enrolled in advanced math class, 3 out of 10 Black and Hispanic students enrolled in advanced math class.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proportion of students who enrolled in advanced math classes in CPS is twice the proportion in the national average.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racial disparity detected in advanced math enrollment rate. Superior performances of CPS in related to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874B70A7-AF50-F5DE-11F7-3E2CBA36EA43}"/>
              </a:ext>
            </a:extLst>
          </p:cNvPr>
          <p:cNvGraphicFramePr>
            <a:graphicFrameLocks noGrp="1"/>
          </p:cNvGraphicFramePr>
          <p:nvPr>
            <p:extLst>
              <p:ext uri="{D42A27DB-BD31-4B8C-83A1-F6EECF244321}">
                <p14:modId xmlns:p14="http://schemas.microsoft.com/office/powerpoint/2010/main" val="4161768771"/>
              </p:ext>
            </p:extLst>
          </p:nvPr>
        </p:nvGraphicFramePr>
        <p:xfrm>
          <a:off x="7743825" y="457200"/>
          <a:ext cx="3867150" cy="1466850"/>
        </p:xfrm>
        <a:graphic>
          <a:graphicData uri="http://schemas.openxmlformats.org/drawingml/2006/table">
            <a:tbl>
              <a:tblPr>
                <a:tableStyleId>{5C22544A-7EE6-4342-B048-85BDC9FD1C3A}</a:tableStyleId>
              </a:tblPr>
              <a:tblGrid>
                <a:gridCol w="511389">
                  <a:extLst>
                    <a:ext uri="{9D8B030D-6E8A-4147-A177-3AD203B41FA5}">
                      <a16:colId xmlns:a16="http://schemas.microsoft.com/office/drawing/2014/main" val="3901727842"/>
                    </a:ext>
                  </a:extLst>
                </a:gridCol>
                <a:gridCol w="429269">
                  <a:extLst>
                    <a:ext uri="{9D8B030D-6E8A-4147-A177-3AD203B41FA5}">
                      <a16:colId xmlns:a16="http://schemas.microsoft.com/office/drawing/2014/main" val="3285870567"/>
                    </a:ext>
                  </a:extLst>
                </a:gridCol>
                <a:gridCol w="1567764">
                  <a:extLst>
                    <a:ext uri="{9D8B030D-6E8A-4147-A177-3AD203B41FA5}">
                      <a16:colId xmlns:a16="http://schemas.microsoft.com/office/drawing/2014/main" val="989287129"/>
                    </a:ext>
                  </a:extLst>
                </a:gridCol>
                <a:gridCol w="462863">
                  <a:extLst>
                    <a:ext uri="{9D8B030D-6E8A-4147-A177-3AD203B41FA5}">
                      <a16:colId xmlns:a16="http://schemas.microsoft.com/office/drawing/2014/main" val="3332423529"/>
                    </a:ext>
                  </a:extLst>
                </a:gridCol>
                <a:gridCol w="619640">
                  <a:extLst>
                    <a:ext uri="{9D8B030D-6E8A-4147-A177-3AD203B41FA5}">
                      <a16:colId xmlns:a16="http://schemas.microsoft.com/office/drawing/2014/main" val="3026267333"/>
                    </a:ext>
                  </a:extLst>
                </a:gridCol>
                <a:gridCol w="276225">
                  <a:extLst>
                    <a:ext uri="{9D8B030D-6E8A-4147-A177-3AD203B41FA5}">
                      <a16:colId xmlns:a16="http://schemas.microsoft.com/office/drawing/2014/main" val="190113881"/>
                    </a:ext>
                  </a:extLst>
                </a:gridCol>
              </a:tblGrid>
              <a:tr h="244475">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enrolled into an advanced math course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3686836"/>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an Advanced Math Course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19471953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15179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4241</a:t>
                      </a:r>
                    </a:p>
                  </a:txBody>
                  <a:tcPr marL="9525" marR="9525" marT="9525" marB="0" anchor="ctr"/>
                </a:tc>
                <a:extLst>
                  <a:ext uri="{0D108BD9-81ED-4DB2-BD59-A6C34878D82A}">
                    <a16:rowId xmlns:a16="http://schemas.microsoft.com/office/drawing/2014/main" val="8662529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5635</a:t>
                      </a:r>
                    </a:p>
                  </a:txBody>
                  <a:tcPr marL="9525" marR="9525" marT="9525" marB="0" anchor="ctr"/>
                </a:tc>
                <a:extLst>
                  <a:ext uri="{0D108BD9-81ED-4DB2-BD59-A6C34878D82A}">
                    <a16:rowId xmlns:a16="http://schemas.microsoft.com/office/drawing/2014/main" val="171655116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2983073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1913506"/>
                  </a:ext>
                </a:extLst>
              </a:tr>
            </a:tbl>
          </a:graphicData>
        </a:graphic>
      </p:graphicFrame>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DA8F8261-0F3B-1BA5-9A63-1B242E2D4BE8}"/>
                  </a:ext>
                </a:extLst>
              </p14:cNvPr>
              <p14:cNvContentPartPr/>
              <p14:nvPr/>
            </p14:nvContentPartPr>
            <p14:xfrm>
              <a:off x="5523810" y="946310"/>
              <a:ext cx="1199160" cy="1266840"/>
            </p14:xfrm>
          </p:contentPart>
        </mc:Choice>
        <mc:Fallback xmlns="">
          <p:pic>
            <p:nvPicPr>
              <p:cNvPr id="7" name="Ink 6">
                <a:extLst>
                  <a:ext uri="{FF2B5EF4-FFF2-40B4-BE49-F238E27FC236}">
                    <a16:creationId xmlns:a16="http://schemas.microsoft.com/office/drawing/2014/main" id="{DA8F8261-0F3B-1BA5-9A63-1B242E2D4BE8}"/>
                  </a:ext>
                </a:extLst>
              </p:cNvPr>
              <p:cNvPicPr/>
              <p:nvPr/>
            </p:nvPicPr>
            <p:blipFill>
              <a:blip r:embed="rId4"/>
              <a:stretch>
                <a:fillRect/>
              </a:stretch>
            </p:blipFill>
            <p:spPr>
              <a:xfrm>
                <a:off x="5487810" y="910310"/>
                <a:ext cx="1270800" cy="1338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20FFE1CE-74EA-6D7E-2931-DD82E8AB558C}"/>
                  </a:ext>
                </a:extLst>
              </p14:cNvPr>
              <p14:cNvContentPartPr/>
              <p14:nvPr/>
            </p14:nvContentPartPr>
            <p14:xfrm>
              <a:off x="2854050" y="856670"/>
              <a:ext cx="1246680" cy="1447920"/>
            </p14:xfrm>
          </p:contentPart>
        </mc:Choice>
        <mc:Fallback xmlns="">
          <p:pic>
            <p:nvPicPr>
              <p:cNvPr id="8" name="Ink 7">
                <a:extLst>
                  <a:ext uri="{FF2B5EF4-FFF2-40B4-BE49-F238E27FC236}">
                    <a16:creationId xmlns:a16="http://schemas.microsoft.com/office/drawing/2014/main" id="{20FFE1CE-74EA-6D7E-2931-DD82E8AB558C}"/>
                  </a:ext>
                </a:extLst>
              </p:cNvPr>
              <p:cNvPicPr/>
              <p:nvPr/>
            </p:nvPicPr>
            <p:blipFill>
              <a:blip r:embed="rId6"/>
              <a:stretch>
                <a:fillRect/>
              </a:stretch>
            </p:blipFill>
            <p:spPr>
              <a:xfrm>
                <a:off x="2818410" y="820670"/>
                <a:ext cx="1318320" cy="1519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B714207-0FA7-6172-EFEA-5C467C6FC1BF}"/>
                  </a:ext>
                </a:extLst>
              </p14:cNvPr>
              <p14:cNvContentPartPr/>
              <p14:nvPr/>
            </p14:nvContentPartPr>
            <p14:xfrm>
              <a:off x="8159730" y="1928030"/>
              <a:ext cx="1327320" cy="2013120"/>
            </p14:xfrm>
          </p:contentPart>
        </mc:Choice>
        <mc:Fallback xmlns="">
          <p:pic>
            <p:nvPicPr>
              <p:cNvPr id="9" name="Ink 8">
                <a:extLst>
                  <a:ext uri="{FF2B5EF4-FFF2-40B4-BE49-F238E27FC236}">
                    <a16:creationId xmlns:a16="http://schemas.microsoft.com/office/drawing/2014/main" id="{7B714207-0FA7-6172-EFEA-5C467C6FC1BF}"/>
                  </a:ext>
                </a:extLst>
              </p:cNvPr>
              <p:cNvPicPr/>
              <p:nvPr/>
            </p:nvPicPr>
            <p:blipFill>
              <a:blip r:embed="rId8"/>
              <a:stretch>
                <a:fillRect/>
              </a:stretch>
            </p:blipFill>
            <p:spPr>
              <a:xfrm>
                <a:off x="8151090" y="1919390"/>
                <a:ext cx="1344960" cy="2030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EEF04E0C-BCCD-4A76-9E00-B4987971A799}"/>
                  </a:ext>
                </a:extLst>
              </p14:cNvPr>
              <p14:cNvContentPartPr/>
              <p14:nvPr/>
            </p14:nvContentPartPr>
            <p14:xfrm>
              <a:off x="8936610" y="4738190"/>
              <a:ext cx="23040" cy="25560"/>
            </p14:xfrm>
          </p:contentPart>
        </mc:Choice>
        <mc:Fallback xmlns="">
          <p:pic>
            <p:nvPicPr>
              <p:cNvPr id="10" name="Ink 9">
                <a:extLst>
                  <a:ext uri="{FF2B5EF4-FFF2-40B4-BE49-F238E27FC236}">
                    <a16:creationId xmlns:a16="http://schemas.microsoft.com/office/drawing/2014/main" id="{EEF04E0C-BCCD-4A76-9E00-B4987971A799}"/>
                  </a:ext>
                </a:extLst>
              </p:cNvPr>
              <p:cNvPicPr/>
              <p:nvPr/>
            </p:nvPicPr>
            <p:blipFill>
              <a:blip r:embed="rId10"/>
              <a:stretch>
                <a:fillRect/>
              </a:stretch>
            </p:blipFill>
            <p:spPr>
              <a:xfrm>
                <a:off x="8927610" y="4729190"/>
                <a:ext cx="40680" cy="43200"/>
              </a:xfrm>
              <a:prstGeom prst="rect">
                <a:avLst/>
              </a:prstGeom>
            </p:spPr>
          </p:pic>
        </mc:Fallback>
      </mc:AlternateContent>
    </p:spTree>
    <p:extLst>
      <p:ext uri="{BB962C8B-B14F-4D97-AF65-F5344CB8AC3E}">
        <p14:creationId xmlns:p14="http://schemas.microsoft.com/office/powerpoint/2010/main" val="322747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K8</a:t>
            </a:r>
          </a:p>
        </p:txBody>
      </p:sp>
    </p:spTree>
    <p:extLst>
      <p:ext uri="{BB962C8B-B14F-4D97-AF65-F5344CB8AC3E}">
        <p14:creationId xmlns:p14="http://schemas.microsoft.com/office/powerpoint/2010/main" val="4012270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2776686"/>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endParaRPr lang="en-US" altLang="zh-CN" sz="4000" dirty="0">
              <a:solidFill>
                <a:schemeClr val="tx2"/>
              </a:solidFill>
              <a:latin typeface="Times LT Std" panose="02020603050405020304" pitchFamily="18" charset="0"/>
            </a:endParaRPr>
          </a:p>
        </p:txBody>
      </p:sp>
      <p:sp>
        <p:nvSpPr>
          <p:cNvPr id="4" name="Title 1">
            <a:extLst>
              <a:ext uri="{FF2B5EF4-FFF2-40B4-BE49-F238E27FC236}">
                <a16:creationId xmlns:a16="http://schemas.microsoft.com/office/drawing/2014/main" id="{84839D76-5CFC-C38D-EAD4-52951CC4BF31}"/>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College</a:t>
            </a:r>
          </a:p>
        </p:txBody>
      </p:sp>
    </p:spTree>
    <p:extLst>
      <p:ext uri="{BB962C8B-B14F-4D97-AF65-F5344CB8AC3E}">
        <p14:creationId xmlns:p14="http://schemas.microsoft.com/office/powerpoint/2010/main" val="4156882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a:t>
            </a:r>
          </a:p>
          <a:p>
            <a:r>
              <a:rPr lang="en-US" altLang="zh-CN" dirty="0">
                <a:solidFill>
                  <a:srgbClr val="4A4A4A"/>
                </a:solidFill>
                <a:latin typeface="ITC Officina Sans Std Book" panose="020B0506040203020204" pitchFamily="34" charset="0"/>
              </a:rPr>
              <a:t>The proportion of Illinois college students that enrolled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2021/ Total CS Enrollment IL 2021</a:t>
            </a:r>
          </a:p>
          <a:p>
            <a:r>
              <a:rPr lang="en-US" altLang="zh-CN" sz="1800" dirty="0">
                <a:solidFill>
                  <a:srgbClr val="4A4A4A"/>
                </a:solidFill>
                <a:latin typeface="ITC Officina Sans Std Book" panose="020B0506040203020204" pitchFamily="34" charset="0"/>
              </a:rPr>
              <a:t>Vs. CS Conferral US 2021/ Total CS Enrollment US 2021</a:t>
            </a:r>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67DE69A8-DEAD-4D7D-F765-D69BAADC5792}"/>
              </a:ext>
            </a:extLst>
          </p:cNvPr>
          <p:cNvGraphicFramePr/>
          <p:nvPr>
            <p:extLst>
              <p:ext uri="{D42A27DB-BD31-4B8C-83A1-F6EECF244321}">
                <p14:modId xmlns:p14="http://schemas.microsoft.com/office/powerpoint/2010/main" val="955919650"/>
              </p:ext>
            </p:extLst>
          </p:nvPr>
        </p:nvGraphicFramePr>
        <p:xfrm>
          <a:off x="5120116" y="2176020"/>
          <a:ext cx="6137656" cy="422478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F50373-2A46-E062-0546-9CEFD277D0BA}"/>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in Illinois, the number of students who obtain a diploma in CS is less than 1/3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number of Hispanic and Black students who obtain a diploma in CS is around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Around 1 out of 5 Black and Hispanic students at the universities of Illinois who enrolled in the CS program drop off.</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DBA9A8E-745D-2726-3C68-D4EA8CCE0074}"/>
              </a:ext>
            </a:extLst>
          </p:cNvPr>
          <p:cNvGraphicFramePr>
            <a:graphicFrameLocks noGrp="1"/>
          </p:cNvGraphicFramePr>
          <p:nvPr>
            <p:extLst>
              <p:ext uri="{D42A27DB-BD31-4B8C-83A1-F6EECF244321}">
                <p14:modId xmlns:p14="http://schemas.microsoft.com/office/powerpoint/2010/main" val="2877264289"/>
              </p:ext>
            </p:extLst>
          </p:nvPr>
        </p:nvGraphicFramePr>
        <p:xfrm>
          <a:off x="581026" y="5258809"/>
          <a:ext cx="3714749" cy="1154116"/>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410228742"/>
                    </a:ext>
                  </a:extLst>
                </a:gridCol>
                <a:gridCol w="386253">
                  <a:extLst>
                    <a:ext uri="{9D8B030D-6E8A-4147-A177-3AD203B41FA5}">
                      <a16:colId xmlns:a16="http://schemas.microsoft.com/office/drawing/2014/main" val="1879069959"/>
                    </a:ext>
                  </a:extLst>
                </a:gridCol>
                <a:gridCol w="1645775">
                  <a:extLst>
                    <a:ext uri="{9D8B030D-6E8A-4147-A177-3AD203B41FA5}">
                      <a16:colId xmlns:a16="http://schemas.microsoft.com/office/drawing/2014/main" val="2663385910"/>
                    </a:ext>
                  </a:extLst>
                </a:gridCol>
                <a:gridCol w="416482">
                  <a:extLst>
                    <a:ext uri="{9D8B030D-6E8A-4147-A177-3AD203B41FA5}">
                      <a16:colId xmlns:a16="http://schemas.microsoft.com/office/drawing/2014/main" val="3073228117"/>
                    </a:ext>
                  </a:extLst>
                </a:gridCol>
                <a:gridCol w="557548">
                  <a:extLst>
                    <a:ext uri="{9D8B030D-6E8A-4147-A177-3AD203B41FA5}">
                      <a16:colId xmlns:a16="http://schemas.microsoft.com/office/drawing/2014/main" val="1908709351"/>
                    </a:ext>
                  </a:extLst>
                </a:gridCol>
                <a:gridCol w="248546">
                  <a:extLst>
                    <a:ext uri="{9D8B030D-6E8A-4147-A177-3AD203B41FA5}">
                      <a16:colId xmlns:a16="http://schemas.microsoft.com/office/drawing/2014/main" val="1457850216"/>
                    </a:ext>
                  </a:extLst>
                </a:gridCol>
              </a:tblGrid>
              <a:tr h="186253">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84527128"/>
                  </a:ext>
                </a:extLst>
              </a:tr>
              <a:tr h="21072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154868375"/>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a:t>
                      </a:r>
                    </a:p>
                  </a:txBody>
                  <a:tcPr marL="9491" marR="9491" marT="9491" marB="0" anchor="ctr"/>
                </a:tc>
                <a:extLst>
                  <a:ext uri="{0D108BD9-81ED-4DB2-BD59-A6C34878D82A}">
                    <a16:rowId xmlns:a16="http://schemas.microsoft.com/office/drawing/2014/main" val="3530559983"/>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2134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126</a:t>
                      </a:r>
                    </a:p>
                  </a:txBody>
                  <a:tcPr marL="9491" marR="9491" marT="9491" marB="0" anchor="ctr"/>
                </a:tc>
                <a:extLst>
                  <a:ext uri="{0D108BD9-81ED-4DB2-BD59-A6C34878D82A}">
                    <a16:rowId xmlns:a16="http://schemas.microsoft.com/office/drawing/2014/main" val="638774432"/>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4752976"/>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1663413686"/>
                  </a:ext>
                </a:extLst>
              </a:tr>
            </a:tbl>
          </a:graphicData>
        </a:graphic>
      </p:graphicFrame>
    </p:spTree>
    <p:extLst>
      <p:ext uri="{BB962C8B-B14F-4D97-AF65-F5344CB8AC3E}">
        <p14:creationId xmlns:p14="http://schemas.microsoft.com/office/powerpoint/2010/main" val="105023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a:t>
            </a:r>
          </a:p>
          <a:p>
            <a:r>
              <a:rPr lang="en-US" altLang="zh-CN" dirty="0">
                <a:solidFill>
                  <a:srgbClr val="4A4A4A"/>
                </a:solidFill>
                <a:latin typeface="ITC Officina Sans Std Book" panose="020B0506040203020204" pitchFamily="34" charset="0"/>
              </a:rPr>
              <a:t>The proportion of Illinois degrees conferred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2021 / Total Degree Conferral IL 2020</a:t>
            </a:r>
          </a:p>
          <a:p>
            <a:r>
              <a:rPr lang="en-US" altLang="zh-CN" sz="1800" dirty="0">
                <a:solidFill>
                  <a:srgbClr val="4A4A4A"/>
                </a:solidFill>
                <a:latin typeface="ITC Officina Sans Std Book" panose="020B0506040203020204" pitchFamily="34" charset="0"/>
              </a:rPr>
              <a:t>Vs. CS Conferral US 2021 / Total Degree Conferral US 2021</a:t>
            </a:r>
          </a:p>
        </p:txBody>
      </p:sp>
      <p:graphicFrame>
        <p:nvGraphicFramePr>
          <p:cNvPr id="4" name="Chart 3">
            <a:extLst>
              <a:ext uri="{FF2B5EF4-FFF2-40B4-BE49-F238E27FC236}">
                <a16:creationId xmlns:a16="http://schemas.microsoft.com/office/drawing/2014/main" id="{CF10A85A-6352-74E3-A66F-36E7B908A41A}"/>
              </a:ext>
            </a:extLst>
          </p:cNvPr>
          <p:cNvGraphicFramePr/>
          <p:nvPr>
            <p:extLst>
              <p:ext uri="{D42A27DB-BD31-4B8C-83A1-F6EECF244321}">
                <p14:modId xmlns:p14="http://schemas.microsoft.com/office/powerpoint/2010/main" val="1747211405"/>
              </p:ext>
            </p:extLst>
          </p:nvPr>
        </p:nvGraphicFramePr>
        <p:xfrm>
          <a:off x="5120895" y="2186180"/>
          <a:ext cx="6109079" cy="421462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CB3E4FA-2B9A-DA19-EF50-20AD7645CC1E}"/>
              </a:ext>
            </a:extLst>
          </p:cNvPr>
          <p:cNvSpPr txBox="1"/>
          <p:nvPr/>
        </p:nvSpPr>
        <p:spPr>
          <a:xfrm>
            <a:off x="581025" y="2190749"/>
            <a:ext cx="3714750" cy="267765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13 out of 100 Asian graduates are CS majors, the ratio is 3 out of 100 for other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Hispanic and Black students who obtained a CS diploma is similar to that of White students but massively lower than Asian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A9891937-6D37-E1A3-E156-2823AF80EA6F}"/>
              </a:ext>
            </a:extLst>
          </p:cNvPr>
          <p:cNvGraphicFramePr>
            <a:graphicFrameLocks noGrp="1"/>
          </p:cNvGraphicFramePr>
          <p:nvPr>
            <p:extLst>
              <p:ext uri="{D42A27DB-BD31-4B8C-83A1-F6EECF244321}">
                <p14:modId xmlns:p14="http://schemas.microsoft.com/office/powerpoint/2010/main" val="1530044792"/>
              </p:ext>
            </p:extLst>
          </p:nvPr>
        </p:nvGraphicFramePr>
        <p:xfrm>
          <a:off x="581025" y="4868405"/>
          <a:ext cx="3952874" cy="1214096"/>
        </p:xfrm>
        <a:graphic>
          <a:graphicData uri="http://schemas.openxmlformats.org/drawingml/2006/table">
            <a:tbl>
              <a:tblPr>
                <a:tableStyleId>{5C22544A-7EE6-4342-B048-85BDC9FD1C3A}</a:tableStyleId>
              </a:tblPr>
              <a:tblGrid>
                <a:gridCol w="489642">
                  <a:extLst>
                    <a:ext uri="{9D8B030D-6E8A-4147-A177-3AD203B41FA5}">
                      <a16:colId xmlns:a16="http://schemas.microsoft.com/office/drawing/2014/main" val="285331353"/>
                    </a:ext>
                  </a:extLst>
                </a:gridCol>
                <a:gridCol w="411013">
                  <a:extLst>
                    <a:ext uri="{9D8B030D-6E8A-4147-A177-3AD203B41FA5}">
                      <a16:colId xmlns:a16="http://schemas.microsoft.com/office/drawing/2014/main" val="2225279576"/>
                    </a:ext>
                  </a:extLst>
                </a:gridCol>
                <a:gridCol w="1751274">
                  <a:extLst>
                    <a:ext uri="{9D8B030D-6E8A-4147-A177-3AD203B41FA5}">
                      <a16:colId xmlns:a16="http://schemas.microsoft.com/office/drawing/2014/main" val="997220152"/>
                    </a:ext>
                  </a:extLst>
                </a:gridCol>
                <a:gridCol w="443179">
                  <a:extLst>
                    <a:ext uri="{9D8B030D-6E8A-4147-A177-3AD203B41FA5}">
                      <a16:colId xmlns:a16="http://schemas.microsoft.com/office/drawing/2014/main" val="113210314"/>
                    </a:ext>
                  </a:extLst>
                </a:gridCol>
                <a:gridCol w="593288">
                  <a:extLst>
                    <a:ext uri="{9D8B030D-6E8A-4147-A177-3AD203B41FA5}">
                      <a16:colId xmlns:a16="http://schemas.microsoft.com/office/drawing/2014/main" val="2066308062"/>
                    </a:ext>
                  </a:extLst>
                </a:gridCol>
                <a:gridCol w="264478">
                  <a:extLst>
                    <a:ext uri="{9D8B030D-6E8A-4147-A177-3AD203B41FA5}">
                      <a16:colId xmlns:a16="http://schemas.microsoft.com/office/drawing/2014/main" val="1099483423"/>
                    </a:ext>
                  </a:extLst>
                </a:gridCol>
              </a:tblGrid>
              <a:tr h="198249">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1029803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2779322863"/>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6102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320</a:t>
                      </a:r>
                    </a:p>
                  </a:txBody>
                  <a:tcPr marL="9491" marR="9491" marT="9491" marB="0" anchor="ctr"/>
                </a:tc>
                <a:extLst>
                  <a:ext uri="{0D108BD9-81ED-4DB2-BD59-A6C34878D82A}">
                    <a16:rowId xmlns:a16="http://schemas.microsoft.com/office/drawing/2014/main" val="1668554568"/>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11594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528</a:t>
                      </a:r>
                    </a:p>
                  </a:txBody>
                  <a:tcPr marL="9491" marR="9491" marT="9491" marB="0" anchor="ctr"/>
                </a:tc>
                <a:extLst>
                  <a:ext uri="{0D108BD9-81ED-4DB2-BD59-A6C34878D82A}">
                    <a16:rowId xmlns:a16="http://schemas.microsoft.com/office/drawing/2014/main" val="258125862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920778341"/>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23594692"/>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2DD231D2-5F63-F780-F3A8-65A093018090}"/>
                  </a:ext>
                </a:extLst>
              </p14:cNvPr>
              <p14:cNvContentPartPr/>
              <p14:nvPr/>
            </p14:nvContentPartPr>
            <p14:xfrm>
              <a:off x="4672987" y="771032"/>
              <a:ext cx="1829880" cy="1835280"/>
            </p14:xfrm>
          </p:contentPart>
        </mc:Choice>
        <mc:Fallback xmlns="">
          <p:pic>
            <p:nvPicPr>
              <p:cNvPr id="5" name="Ink 4">
                <a:extLst>
                  <a:ext uri="{FF2B5EF4-FFF2-40B4-BE49-F238E27FC236}">
                    <a16:creationId xmlns:a16="http://schemas.microsoft.com/office/drawing/2014/main" id="{2DD231D2-5F63-F780-F3A8-65A093018090}"/>
                  </a:ext>
                </a:extLst>
              </p:cNvPr>
              <p:cNvPicPr/>
              <p:nvPr/>
            </p:nvPicPr>
            <p:blipFill>
              <a:blip r:embed="rId4"/>
              <a:stretch>
                <a:fillRect/>
              </a:stretch>
            </p:blipFill>
            <p:spPr>
              <a:xfrm>
                <a:off x="4637347" y="735392"/>
                <a:ext cx="1901520" cy="1906920"/>
              </a:xfrm>
              <a:prstGeom prst="rect">
                <a:avLst/>
              </a:prstGeom>
            </p:spPr>
          </p:pic>
        </mc:Fallback>
      </mc:AlternateContent>
    </p:spTree>
    <p:extLst>
      <p:ext uri="{BB962C8B-B14F-4D97-AF65-F5344CB8AC3E}">
        <p14:creationId xmlns:p14="http://schemas.microsoft.com/office/powerpoint/2010/main" val="4089553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532092"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for Top 3 </a:t>
            </a:r>
          </a:p>
          <a:p>
            <a:r>
              <a:rPr lang="en-US" altLang="zh-CN" dirty="0">
                <a:solidFill>
                  <a:srgbClr val="4A4A4A"/>
                </a:solidFill>
                <a:latin typeface="ITC Officina Sans Std Book" panose="020B0506040203020204" pitchFamily="34" charset="0"/>
              </a:rPr>
              <a:t>The proportion of college students enrolled into a CS/Computing degree at a top 3 Illinois university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 IL 2021/ Total Enroll IL 2022</a:t>
            </a:r>
          </a:p>
          <a:p>
            <a:r>
              <a:rPr lang="en-US" altLang="zh-CN" sz="1800" dirty="0">
                <a:solidFill>
                  <a:srgbClr val="4A4A4A"/>
                </a:solidFill>
                <a:latin typeface="ITC Officina Sans Std Book" panose="020B0506040203020204" pitchFamily="34" charset="0"/>
              </a:rPr>
              <a:t>Vs. CS Enroll US 2021/ Total Enroll US 2021</a:t>
            </a:r>
          </a:p>
        </p:txBody>
      </p:sp>
      <p:graphicFrame>
        <p:nvGraphicFramePr>
          <p:cNvPr id="4" name="Chart 3">
            <a:extLst>
              <a:ext uri="{FF2B5EF4-FFF2-40B4-BE49-F238E27FC236}">
                <a16:creationId xmlns:a16="http://schemas.microsoft.com/office/drawing/2014/main" id="{2F0D4F58-6A3C-FA7F-1B76-A342D6DA4FA4}"/>
              </a:ext>
            </a:extLst>
          </p:cNvPr>
          <p:cNvGraphicFramePr/>
          <p:nvPr>
            <p:extLst>
              <p:ext uri="{D42A27DB-BD31-4B8C-83A1-F6EECF244321}">
                <p14:modId xmlns:p14="http://schemas.microsoft.com/office/powerpoint/2010/main" val="991916957"/>
              </p:ext>
            </p:extLst>
          </p:nvPr>
        </p:nvGraphicFramePr>
        <p:xfrm>
          <a:off x="5108575" y="2196979"/>
          <a:ext cx="6111875" cy="419429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927598-C879-276F-AEA5-309CB022D1B7}"/>
              </a:ext>
            </a:extLst>
          </p:cNvPr>
          <p:cNvSpPr txBox="1"/>
          <p:nvPr/>
        </p:nvSpPr>
        <p:spPr>
          <a:xfrm>
            <a:off x="581025" y="2190749"/>
            <a:ext cx="3714750" cy="249299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17 out of 100 Asian enroll in a CS program, the ratio is 5 out of 100 for White students, 4 out of 100 for Hispanic students, and 3 out of 100 for black students.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program enrolment rate conferral rates in</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9D14166-398C-F0D9-EB59-EF7AFC4AFF4E}"/>
              </a:ext>
            </a:extLst>
          </p:cNvPr>
          <p:cNvGraphicFramePr>
            <a:graphicFrameLocks noGrp="1"/>
          </p:cNvGraphicFramePr>
          <p:nvPr>
            <p:extLst>
              <p:ext uri="{D42A27DB-BD31-4B8C-83A1-F6EECF244321}">
                <p14:modId xmlns:p14="http://schemas.microsoft.com/office/powerpoint/2010/main" val="626237080"/>
              </p:ext>
            </p:extLst>
          </p:nvPr>
        </p:nvGraphicFramePr>
        <p:xfrm>
          <a:off x="581025" y="4683738"/>
          <a:ext cx="4048124" cy="1508106"/>
        </p:xfrm>
        <a:graphic>
          <a:graphicData uri="http://schemas.openxmlformats.org/drawingml/2006/table">
            <a:tbl>
              <a:tblPr>
                <a:tableStyleId>{5C22544A-7EE6-4342-B048-85BDC9FD1C3A}</a:tableStyleId>
              </a:tblPr>
              <a:tblGrid>
                <a:gridCol w="501440">
                  <a:extLst>
                    <a:ext uri="{9D8B030D-6E8A-4147-A177-3AD203B41FA5}">
                      <a16:colId xmlns:a16="http://schemas.microsoft.com/office/drawing/2014/main" val="3505300978"/>
                    </a:ext>
                  </a:extLst>
                </a:gridCol>
                <a:gridCol w="420917">
                  <a:extLst>
                    <a:ext uri="{9D8B030D-6E8A-4147-A177-3AD203B41FA5}">
                      <a16:colId xmlns:a16="http://schemas.microsoft.com/office/drawing/2014/main" val="3393362545"/>
                    </a:ext>
                  </a:extLst>
                </a:gridCol>
                <a:gridCol w="1793473">
                  <a:extLst>
                    <a:ext uri="{9D8B030D-6E8A-4147-A177-3AD203B41FA5}">
                      <a16:colId xmlns:a16="http://schemas.microsoft.com/office/drawing/2014/main" val="1730791517"/>
                    </a:ext>
                  </a:extLst>
                </a:gridCol>
                <a:gridCol w="453858">
                  <a:extLst>
                    <a:ext uri="{9D8B030D-6E8A-4147-A177-3AD203B41FA5}">
                      <a16:colId xmlns:a16="http://schemas.microsoft.com/office/drawing/2014/main" val="3862831272"/>
                    </a:ext>
                  </a:extLst>
                </a:gridCol>
                <a:gridCol w="607585">
                  <a:extLst>
                    <a:ext uri="{9D8B030D-6E8A-4147-A177-3AD203B41FA5}">
                      <a16:colId xmlns:a16="http://schemas.microsoft.com/office/drawing/2014/main" val="2976705139"/>
                    </a:ext>
                  </a:extLst>
                </a:gridCol>
                <a:gridCol w="270851">
                  <a:extLst>
                    <a:ext uri="{9D8B030D-6E8A-4147-A177-3AD203B41FA5}">
                      <a16:colId xmlns:a16="http://schemas.microsoft.com/office/drawing/2014/main" val="2474169216"/>
                    </a:ext>
                  </a:extLst>
                </a:gridCol>
              </a:tblGrid>
              <a:tr h="25135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7288999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86309445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a:t>
                      </a:r>
                    </a:p>
                  </a:txBody>
                  <a:tcPr marL="9491" marR="9491" marT="9491" marB="0" anchor="ctr"/>
                </a:tc>
                <a:extLst>
                  <a:ext uri="{0D108BD9-81ED-4DB2-BD59-A6C34878D82A}">
                    <a16:rowId xmlns:a16="http://schemas.microsoft.com/office/drawing/2014/main" val="3245535241"/>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506</a:t>
                      </a:r>
                    </a:p>
                  </a:txBody>
                  <a:tcPr marL="9491" marR="9491" marT="9491" marB="0" anchor="ctr"/>
                </a:tc>
                <a:extLst>
                  <a:ext uri="{0D108BD9-81ED-4DB2-BD59-A6C34878D82A}">
                    <a16:rowId xmlns:a16="http://schemas.microsoft.com/office/drawing/2014/main" val="783757976"/>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93597235"/>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1838</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80531016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5E6B7E6F-A4CD-448A-7799-1F0F3961BFA2}"/>
                  </a:ext>
                </a:extLst>
              </p14:cNvPr>
              <p14:cNvContentPartPr/>
              <p14:nvPr/>
            </p14:nvContentPartPr>
            <p14:xfrm>
              <a:off x="3221107" y="1032752"/>
              <a:ext cx="1875960" cy="1346040"/>
            </p14:xfrm>
          </p:contentPart>
        </mc:Choice>
        <mc:Fallback xmlns="">
          <p:pic>
            <p:nvPicPr>
              <p:cNvPr id="6" name="Ink 5">
                <a:extLst>
                  <a:ext uri="{FF2B5EF4-FFF2-40B4-BE49-F238E27FC236}">
                    <a16:creationId xmlns:a16="http://schemas.microsoft.com/office/drawing/2014/main" id="{5E6B7E6F-A4CD-448A-7799-1F0F3961BFA2}"/>
                  </a:ext>
                </a:extLst>
              </p:cNvPr>
              <p:cNvPicPr/>
              <p:nvPr/>
            </p:nvPicPr>
            <p:blipFill>
              <a:blip r:embed="rId4"/>
              <a:stretch>
                <a:fillRect/>
              </a:stretch>
            </p:blipFill>
            <p:spPr>
              <a:xfrm>
                <a:off x="3185467" y="996752"/>
                <a:ext cx="1947600" cy="1417680"/>
              </a:xfrm>
              <a:prstGeom prst="rect">
                <a:avLst/>
              </a:prstGeom>
            </p:spPr>
          </p:pic>
        </mc:Fallback>
      </mc:AlternateContent>
    </p:spTree>
    <p:extLst>
      <p:ext uri="{BB962C8B-B14F-4D97-AF65-F5344CB8AC3E}">
        <p14:creationId xmlns:p14="http://schemas.microsoft.com/office/powerpoint/2010/main" val="3406159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7" y="395921"/>
            <a:ext cx="11170886" cy="2062103"/>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 for Top 3 </a:t>
            </a:r>
          </a:p>
          <a:p>
            <a:r>
              <a:rPr lang="en-US" altLang="zh-CN" dirty="0">
                <a:solidFill>
                  <a:srgbClr val="4A4A4A"/>
                </a:solidFill>
                <a:latin typeface="ITC Officina Sans Std Book" panose="020B0506040203020204" pitchFamily="34" charset="0"/>
              </a:rPr>
              <a:t>The proportion of college students that enrolled in a top 3 Illinois university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CS Enrollment IL </a:t>
            </a:r>
          </a:p>
          <a:p>
            <a:r>
              <a:rPr lang="en-US" altLang="zh-CN" sz="1800" dirty="0">
                <a:solidFill>
                  <a:srgbClr val="4A4A4A"/>
                </a:solidFill>
                <a:latin typeface="ITC Officina Sans Std Book" panose="020B0506040203020204" pitchFamily="34" charset="0"/>
              </a:rPr>
              <a:t>Vs. Top 3 CS Conferral US / Top 3 Total CS Enrollment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87B8D90C-4A7F-179D-5275-72AC17EDCE38}"/>
              </a:ext>
            </a:extLst>
          </p:cNvPr>
          <p:cNvGraphicFramePr/>
          <p:nvPr>
            <p:extLst>
              <p:ext uri="{D42A27DB-BD31-4B8C-83A1-F6EECF244321}">
                <p14:modId xmlns:p14="http://schemas.microsoft.com/office/powerpoint/2010/main" val="630067732"/>
              </p:ext>
            </p:extLst>
          </p:nvPr>
        </p:nvGraphicFramePr>
        <p:xfrm>
          <a:off x="5127625" y="2197577"/>
          <a:ext cx="6111875" cy="426450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C33762A-38F1-ABBD-AA83-C182ABEF6DB6}"/>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the number of Black and Hispanic students who obtain a diploma in CS is only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three top universities in Illinois have a noticeably lower percentage of CS students who persist and obtain a CS diploma.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averaging 1 out of 5 Black and Hispanic students who enrolled in the CS program drop off.</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913F02FD-815A-7C44-244B-C61A982FF396}"/>
              </a:ext>
            </a:extLst>
          </p:cNvPr>
          <p:cNvGraphicFramePr>
            <a:graphicFrameLocks noGrp="1"/>
          </p:cNvGraphicFramePr>
          <p:nvPr>
            <p:extLst>
              <p:ext uri="{D42A27DB-BD31-4B8C-83A1-F6EECF244321}">
                <p14:modId xmlns:p14="http://schemas.microsoft.com/office/powerpoint/2010/main" val="3624420090"/>
              </p:ext>
            </p:extLst>
          </p:nvPr>
        </p:nvGraphicFramePr>
        <p:xfrm>
          <a:off x="510557" y="5547752"/>
          <a:ext cx="3966192" cy="984791"/>
        </p:xfrm>
        <a:graphic>
          <a:graphicData uri="http://schemas.openxmlformats.org/drawingml/2006/table">
            <a:tbl>
              <a:tblPr>
                <a:tableStyleId>{5C22544A-7EE6-4342-B048-85BDC9FD1C3A}</a:tableStyleId>
              </a:tblPr>
              <a:tblGrid>
                <a:gridCol w="491291">
                  <a:extLst>
                    <a:ext uri="{9D8B030D-6E8A-4147-A177-3AD203B41FA5}">
                      <a16:colId xmlns:a16="http://schemas.microsoft.com/office/drawing/2014/main" val="261380122"/>
                    </a:ext>
                  </a:extLst>
                </a:gridCol>
                <a:gridCol w="412398">
                  <a:extLst>
                    <a:ext uri="{9D8B030D-6E8A-4147-A177-3AD203B41FA5}">
                      <a16:colId xmlns:a16="http://schemas.microsoft.com/office/drawing/2014/main" val="4030981318"/>
                    </a:ext>
                  </a:extLst>
                </a:gridCol>
                <a:gridCol w="1757174">
                  <a:extLst>
                    <a:ext uri="{9D8B030D-6E8A-4147-A177-3AD203B41FA5}">
                      <a16:colId xmlns:a16="http://schemas.microsoft.com/office/drawing/2014/main" val="1185193320"/>
                    </a:ext>
                  </a:extLst>
                </a:gridCol>
                <a:gridCol w="444673">
                  <a:extLst>
                    <a:ext uri="{9D8B030D-6E8A-4147-A177-3AD203B41FA5}">
                      <a16:colId xmlns:a16="http://schemas.microsoft.com/office/drawing/2014/main" val="2041125550"/>
                    </a:ext>
                  </a:extLst>
                </a:gridCol>
                <a:gridCol w="595287">
                  <a:extLst>
                    <a:ext uri="{9D8B030D-6E8A-4147-A177-3AD203B41FA5}">
                      <a16:colId xmlns:a16="http://schemas.microsoft.com/office/drawing/2014/main" val="1531457321"/>
                    </a:ext>
                  </a:extLst>
                </a:gridCol>
                <a:gridCol w="265369">
                  <a:extLst>
                    <a:ext uri="{9D8B030D-6E8A-4147-A177-3AD203B41FA5}">
                      <a16:colId xmlns:a16="http://schemas.microsoft.com/office/drawing/2014/main" val="920863538"/>
                    </a:ext>
                  </a:extLst>
                </a:gridCol>
              </a:tblGrid>
              <a:tr h="1523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460726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83550094"/>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extLst>
                  <a:ext uri="{0D108BD9-81ED-4DB2-BD59-A6C34878D82A}">
                    <a16:rowId xmlns:a16="http://schemas.microsoft.com/office/drawing/2014/main" val="341037942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a:t>
                      </a:r>
                    </a:p>
                  </a:txBody>
                  <a:tcPr marL="9491" marR="9491" marT="9491" marB="0" anchor="ctr"/>
                </a:tc>
                <a:extLst>
                  <a:ext uri="{0D108BD9-81ED-4DB2-BD59-A6C34878D82A}">
                    <a16:rowId xmlns:a16="http://schemas.microsoft.com/office/drawing/2014/main" val="2246452456"/>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23666203"/>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144534832"/>
                  </a:ext>
                </a:extLst>
              </a:tr>
            </a:tbl>
          </a:graphicData>
        </a:graphic>
      </p:graphicFrame>
    </p:spTree>
    <p:extLst>
      <p:ext uri="{BB962C8B-B14F-4D97-AF65-F5344CB8AC3E}">
        <p14:creationId xmlns:p14="http://schemas.microsoft.com/office/powerpoint/2010/main" val="4206913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for Top 3 </a:t>
            </a:r>
          </a:p>
          <a:p>
            <a:r>
              <a:rPr lang="en-US" altLang="zh-CN" dirty="0">
                <a:solidFill>
                  <a:srgbClr val="4A4A4A"/>
                </a:solidFill>
                <a:latin typeface="ITC Officina Sans Std Book" panose="020B0506040203020204" pitchFamily="34" charset="0"/>
              </a:rPr>
              <a:t>The proportion of degrees conferred by top 3 Illinois institutions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Degree Conferral IL</a:t>
            </a:r>
          </a:p>
          <a:p>
            <a:r>
              <a:rPr lang="en-US" altLang="zh-CN" sz="1800" dirty="0">
                <a:solidFill>
                  <a:srgbClr val="4A4A4A"/>
                </a:solidFill>
                <a:latin typeface="ITC Officina Sans Std Book" panose="020B0506040203020204" pitchFamily="34" charset="0"/>
              </a:rPr>
              <a:t>Vs. Top 3 CS Conferral US / Top 3 Total Degree Conferral US</a:t>
            </a:r>
          </a:p>
        </p:txBody>
      </p:sp>
      <p:graphicFrame>
        <p:nvGraphicFramePr>
          <p:cNvPr id="4" name="Chart 3">
            <a:extLst>
              <a:ext uri="{FF2B5EF4-FFF2-40B4-BE49-F238E27FC236}">
                <a16:creationId xmlns:a16="http://schemas.microsoft.com/office/drawing/2014/main" id="{53844D48-F5F4-0005-0553-1DC246C199C1}"/>
              </a:ext>
            </a:extLst>
          </p:cNvPr>
          <p:cNvGraphicFramePr/>
          <p:nvPr>
            <p:extLst>
              <p:ext uri="{D42A27DB-BD31-4B8C-83A1-F6EECF244321}">
                <p14:modId xmlns:p14="http://schemas.microsoft.com/office/powerpoint/2010/main" val="736527744"/>
              </p:ext>
            </p:extLst>
          </p:nvPr>
        </p:nvGraphicFramePr>
        <p:xfrm>
          <a:off x="5118988" y="2190326"/>
          <a:ext cx="6101461" cy="419142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61793D5-FCA5-49DA-B6E5-08328CBF7152}"/>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16 out of 100 Asian graduates are CS majors, the ratio is 5 out of 100 for Hispanic and white graduates, and 3 out of 100 for black graduates.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degree conferral.</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Black students who obtained a CS diploma is remarkably lower than that of Hispanic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6" name="Table 5">
            <a:extLst>
              <a:ext uri="{FF2B5EF4-FFF2-40B4-BE49-F238E27FC236}">
                <a16:creationId xmlns:a16="http://schemas.microsoft.com/office/drawing/2014/main" id="{F008CC20-F123-A404-153C-1B43ABEBAD11}"/>
              </a:ext>
            </a:extLst>
          </p:cNvPr>
          <p:cNvGraphicFramePr>
            <a:graphicFrameLocks noGrp="1"/>
          </p:cNvGraphicFramePr>
          <p:nvPr>
            <p:extLst>
              <p:ext uri="{D42A27DB-BD31-4B8C-83A1-F6EECF244321}">
                <p14:modId xmlns:p14="http://schemas.microsoft.com/office/powerpoint/2010/main" val="2373571963"/>
              </p:ext>
            </p:extLst>
          </p:nvPr>
        </p:nvGraphicFramePr>
        <p:xfrm>
          <a:off x="581025" y="5276938"/>
          <a:ext cx="3895726" cy="1218406"/>
        </p:xfrm>
        <a:graphic>
          <a:graphicData uri="http://schemas.openxmlformats.org/drawingml/2006/table">
            <a:tbl>
              <a:tblPr>
                <a:tableStyleId>{5C22544A-7EE6-4342-B048-85BDC9FD1C3A}</a:tableStyleId>
              </a:tblPr>
              <a:tblGrid>
                <a:gridCol w="482563">
                  <a:extLst>
                    <a:ext uri="{9D8B030D-6E8A-4147-A177-3AD203B41FA5}">
                      <a16:colId xmlns:a16="http://schemas.microsoft.com/office/drawing/2014/main" val="1291877194"/>
                    </a:ext>
                  </a:extLst>
                </a:gridCol>
                <a:gridCol w="405071">
                  <a:extLst>
                    <a:ext uri="{9D8B030D-6E8A-4147-A177-3AD203B41FA5}">
                      <a16:colId xmlns:a16="http://schemas.microsoft.com/office/drawing/2014/main" val="2687272557"/>
                    </a:ext>
                  </a:extLst>
                </a:gridCol>
                <a:gridCol w="1725954">
                  <a:extLst>
                    <a:ext uri="{9D8B030D-6E8A-4147-A177-3AD203B41FA5}">
                      <a16:colId xmlns:a16="http://schemas.microsoft.com/office/drawing/2014/main" val="511695492"/>
                    </a:ext>
                  </a:extLst>
                </a:gridCol>
                <a:gridCol w="436772">
                  <a:extLst>
                    <a:ext uri="{9D8B030D-6E8A-4147-A177-3AD203B41FA5}">
                      <a16:colId xmlns:a16="http://schemas.microsoft.com/office/drawing/2014/main" val="3790866796"/>
                    </a:ext>
                  </a:extLst>
                </a:gridCol>
                <a:gridCol w="584711">
                  <a:extLst>
                    <a:ext uri="{9D8B030D-6E8A-4147-A177-3AD203B41FA5}">
                      <a16:colId xmlns:a16="http://schemas.microsoft.com/office/drawing/2014/main" val="3726744765"/>
                    </a:ext>
                  </a:extLst>
                </a:gridCol>
                <a:gridCol w="260655">
                  <a:extLst>
                    <a:ext uri="{9D8B030D-6E8A-4147-A177-3AD203B41FA5}">
                      <a16:colId xmlns:a16="http://schemas.microsoft.com/office/drawing/2014/main" val="4266731495"/>
                    </a:ext>
                  </a:extLst>
                </a:gridCol>
              </a:tblGrid>
              <a:tr h="19911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93306868"/>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403327467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111</a:t>
                      </a:r>
                    </a:p>
                  </a:txBody>
                  <a:tcPr marL="9491" marR="9491" marT="9491" marB="0" anchor="ctr"/>
                </a:tc>
                <a:extLst>
                  <a:ext uri="{0D108BD9-81ED-4DB2-BD59-A6C34878D82A}">
                    <a16:rowId xmlns:a16="http://schemas.microsoft.com/office/drawing/2014/main" val="3673961121"/>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491" marR="9491" marT="9491" marB="0" anchor="ctr"/>
                </a:tc>
                <a:extLst>
                  <a:ext uri="{0D108BD9-81ED-4DB2-BD59-A6C34878D82A}">
                    <a16:rowId xmlns:a16="http://schemas.microsoft.com/office/drawing/2014/main" val="113974846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991670433"/>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401787002"/>
                  </a:ext>
                </a:extLst>
              </a:tr>
            </a:tbl>
          </a:graphicData>
        </a:graphic>
      </p:graphicFrame>
    </p:spTree>
    <p:extLst>
      <p:ext uri="{BB962C8B-B14F-4D97-AF65-F5344CB8AC3E}">
        <p14:creationId xmlns:p14="http://schemas.microsoft.com/office/powerpoint/2010/main" val="293532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a:t>
            </a:r>
          </a:p>
          <a:p>
            <a:r>
              <a:rPr lang="en-US" altLang="zh-CN" dirty="0">
                <a:solidFill>
                  <a:srgbClr val="4A4A4A"/>
                </a:solidFill>
                <a:latin typeface="ITC Officina Sans Std Book" panose="020B0506040203020204" pitchFamily="34" charset="0"/>
              </a:rPr>
              <a:t>The proportion of Illinois college students enrolled into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Enrollment IL 2021 / Total Enrollment IL 2022</a:t>
            </a:r>
          </a:p>
          <a:p>
            <a:r>
              <a:rPr lang="en-US" altLang="zh-CN" sz="1800" dirty="0">
                <a:solidFill>
                  <a:srgbClr val="4A4A4A"/>
                </a:solidFill>
                <a:latin typeface="ITC Officina Sans Std Book" panose="020B0506040203020204" pitchFamily="34" charset="0"/>
              </a:rPr>
              <a:t>Vs. CS Enrollment US 2021 / Total Enrollment US 2021</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3C57B84-5B43-F24E-5A70-A2CD973C66B7}"/>
              </a:ext>
            </a:extLst>
          </p:cNvPr>
          <p:cNvGraphicFramePr/>
          <p:nvPr>
            <p:extLst>
              <p:ext uri="{D42A27DB-BD31-4B8C-83A1-F6EECF244321}">
                <p14:modId xmlns:p14="http://schemas.microsoft.com/office/powerpoint/2010/main" val="4017977802"/>
              </p:ext>
            </p:extLst>
          </p:nvPr>
        </p:nvGraphicFramePr>
        <p:xfrm>
          <a:off x="5118100" y="2183819"/>
          <a:ext cx="6111875" cy="419793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DE11B40-962B-A0FC-BE21-36A63836C68F}"/>
              </a:ext>
            </a:extLst>
          </p:cNvPr>
          <p:cNvSpPr txBox="1"/>
          <p:nvPr/>
        </p:nvSpPr>
        <p:spPr>
          <a:xfrm>
            <a:off x="581025" y="2190749"/>
            <a:ext cx="3714750" cy="230832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67 out of 100 Asian high school graduates chose CS major, the ratio is 15 out of 100 for white graduates, 21 out of 100 for Hispanic students, and 13 out of 100 for black graduates.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B5E9C84-EB07-465F-90A4-2917E9D138CC}"/>
              </a:ext>
            </a:extLst>
          </p:cNvPr>
          <p:cNvGraphicFramePr>
            <a:graphicFrameLocks noGrp="1"/>
          </p:cNvGraphicFramePr>
          <p:nvPr>
            <p:extLst>
              <p:ext uri="{D42A27DB-BD31-4B8C-83A1-F6EECF244321}">
                <p14:modId xmlns:p14="http://schemas.microsoft.com/office/powerpoint/2010/main" val="479379380"/>
              </p:ext>
            </p:extLst>
          </p:nvPr>
        </p:nvGraphicFramePr>
        <p:xfrm>
          <a:off x="581026" y="4468760"/>
          <a:ext cx="3714749" cy="1912992"/>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240953006"/>
                    </a:ext>
                  </a:extLst>
                </a:gridCol>
                <a:gridCol w="386253">
                  <a:extLst>
                    <a:ext uri="{9D8B030D-6E8A-4147-A177-3AD203B41FA5}">
                      <a16:colId xmlns:a16="http://schemas.microsoft.com/office/drawing/2014/main" val="1975493792"/>
                    </a:ext>
                  </a:extLst>
                </a:gridCol>
                <a:gridCol w="1645775">
                  <a:extLst>
                    <a:ext uri="{9D8B030D-6E8A-4147-A177-3AD203B41FA5}">
                      <a16:colId xmlns:a16="http://schemas.microsoft.com/office/drawing/2014/main" val="2193060626"/>
                    </a:ext>
                  </a:extLst>
                </a:gridCol>
                <a:gridCol w="416482">
                  <a:extLst>
                    <a:ext uri="{9D8B030D-6E8A-4147-A177-3AD203B41FA5}">
                      <a16:colId xmlns:a16="http://schemas.microsoft.com/office/drawing/2014/main" val="1536647272"/>
                    </a:ext>
                  </a:extLst>
                </a:gridCol>
                <a:gridCol w="557548">
                  <a:extLst>
                    <a:ext uri="{9D8B030D-6E8A-4147-A177-3AD203B41FA5}">
                      <a16:colId xmlns:a16="http://schemas.microsoft.com/office/drawing/2014/main" val="2394784194"/>
                    </a:ext>
                  </a:extLst>
                </a:gridCol>
                <a:gridCol w="248546">
                  <a:extLst>
                    <a:ext uri="{9D8B030D-6E8A-4147-A177-3AD203B41FA5}">
                      <a16:colId xmlns:a16="http://schemas.microsoft.com/office/drawing/2014/main" val="1782884576"/>
                    </a:ext>
                  </a:extLst>
                </a:gridCol>
              </a:tblGrid>
              <a:tr h="318832">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26627120"/>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51320322"/>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27966</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1468</a:t>
                      </a:r>
                    </a:p>
                  </a:txBody>
                  <a:tcPr marL="9491" marR="9491" marT="9491" marB="0" anchor="ctr"/>
                </a:tc>
                <a:extLst>
                  <a:ext uri="{0D108BD9-81ED-4DB2-BD59-A6C34878D82A}">
                    <a16:rowId xmlns:a16="http://schemas.microsoft.com/office/drawing/2014/main" val="2996905056"/>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51271</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4640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2487</a:t>
                      </a:r>
                    </a:p>
                  </a:txBody>
                  <a:tcPr marL="9491" marR="9491" marT="9491" marB="0" anchor="ctr"/>
                </a:tc>
                <a:extLst>
                  <a:ext uri="{0D108BD9-81ED-4DB2-BD59-A6C34878D82A}">
                    <a16:rowId xmlns:a16="http://schemas.microsoft.com/office/drawing/2014/main" val="442812637"/>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130509</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5220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16406769"/>
                  </a:ext>
                </a:extLst>
              </a:tr>
              <a:tr h="318832">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23305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3286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58557893"/>
                  </a:ext>
                </a:extLst>
              </a:tr>
            </a:tbl>
          </a:graphicData>
        </a:graphic>
      </p:graphicFrame>
    </p:spTree>
    <p:extLst>
      <p:ext uri="{BB962C8B-B14F-4D97-AF65-F5344CB8AC3E}">
        <p14:creationId xmlns:p14="http://schemas.microsoft.com/office/powerpoint/2010/main" val="804852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Immediate College Enrollment Rates </a:t>
            </a:r>
          </a:p>
          <a:p>
            <a:r>
              <a:rPr lang="en-US" altLang="zh-CN" dirty="0">
                <a:solidFill>
                  <a:srgbClr val="4A4A4A"/>
                </a:solidFill>
                <a:latin typeface="ITC Officina Sans Std Book" panose="020B0506040203020204" pitchFamily="34" charset="0"/>
              </a:rPr>
              <a:t>The proportion of Illinois High School graduates that immediately enroll in college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2022 Total Enrollment IL / High School Graduates IL 2021</a:t>
            </a:r>
          </a:p>
          <a:p>
            <a:r>
              <a:rPr lang="en-US" altLang="zh-CN" sz="1800" dirty="0">
                <a:solidFill>
                  <a:srgbClr val="4A4A4A"/>
                </a:solidFill>
                <a:latin typeface="ITC Officina Sans Std Book" panose="020B0506040203020204" pitchFamily="34" charset="0"/>
              </a:rPr>
              <a:t>Vs. 2021 Total Enrollment us / High School Graduates US 2022</a:t>
            </a:r>
          </a:p>
        </p:txBody>
      </p:sp>
      <p:graphicFrame>
        <p:nvGraphicFramePr>
          <p:cNvPr id="4" name="Chart 3">
            <a:extLst>
              <a:ext uri="{FF2B5EF4-FFF2-40B4-BE49-F238E27FC236}">
                <a16:creationId xmlns:a16="http://schemas.microsoft.com/office/drawing/2014/main" id="{52444434-BFBC-0AB6-055A-864377ABF0CE}"/>
              </a:ext>
            </a:extLst>
          </p:cNvPr>
          <p:cNvGraphicFramePr/>
          <p:nvPr>
            <p:extLst>
              <p:ext uri="{D42A27DB-BD31-4B8C-83A1-F6EECF244321}">
                <p14:modId xmlns:p14="http://schemas.microsoft.com/office/powerpoint/2010/main" val="3222041828"/>
              </p:ext>
            </p:extLst>
          </p:nvPr>
        </p:nvGraphicFramePr>
        <p:xfrm>
          <a:off x="5106167" y="2190749"/>
          <a:ext cx="6114283" cy="42005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a:extLst>
              <a:ext uri="{FF2B5EF4-FFF2-40B4-BE49-F238E27FC236}">
                <a16:creationId xmlns:a16="http://schemas.microsoft.com/office/drawing/2014/main" id="{1B22F0A1-4FF3-F9B9-6C69-0496C0D55991}"/>
              </a:ext>
            </a:extLst>
          </p:cNvPr>
          <p:cNvGraphicFramePr>
            <a:graphicFrameLocks noGrp="1"/>
          </p:cNvGraphicFramePr>
          <p:nvPr>
            <p:extLst>
              <p:ext uri="{D42A27DB-BD31-4B8C-83A1-F6EECF244321}">
                <p14:modId xmlns:p14="http://schemas.microsoft.com/office/powerpoint/2010/main" val="1586668278"/>
              </p:ext>
            </p:extLst>
          </p:nvPr>
        </p:nvGraphicFramePr>
        <p:xfrm>
          <a:off x="510557" y="3969432"/>
          <a:ext cx="3966194" cy="2240868"/>
        </p:xfrm>
        <a:graphic>
          <a:graphicData uri="http://schemas.openxmlformats.org/drawingml/2006/table">
            <a:tbl>
              <a:tblPr>
                <a:tableStyleId>{5C22544A-7EE6-4342-B048-85BDC9FD1C3A}</a:tableStyleId>
              </a:tblPr>
              <a:tblGrid>
                <a:gridCol w="491292">
                  <a:extLst>
                    <a:ext uri="{9D8B030D-6E8A-4147-A177-3AD203B41FA5}">
                      <a16:colId xmlns:a16="http://schemas.microsoft.com/office/drawing/2014/main" val="4090292215"/>
                    </a:ext>
                  </a:extLst>
                </a:gridCol>
                <a:gridCol w="412398">
                  <a:extLst>
                    <a:ext uri="{9D8B030D-6E8A-4147-A177-3AD203B41FA5}">
                      <a16:colId xmlns:a16="http://schemas.microsoft.com/office/drawing/2014/main" val="2347825034"/>
                    </a:ext>
                  </a:extLst>
                </a:gridCol>
                <a:gridCol w="1757175">
                  <a:extLst>
                    <a:ext uri="{9D8B030D-6E8A-4147-A177-3AD203B41FA5}">
                      <a16:colId xmlns:a16="http://schemas.microsoft.com/office/drawing/2014/main" val="1472293396"/>
                    </a:ext>
                  </a:extLst>
                </a:gridCol>
                <a:gridCol w="444673">
                  <a:extLst>
                    <a:ext uri="{9D8B030D-6E8A-4147-A177-3AD203B41FA5}">
                      <a16:colId xmlns:a16="http://schemas.microsoft.com/office/drawing/2014/main" val="3914689295"/>
                    </a:ext>
                  </a:extLst>
                </a:gridCol>
                <a:gridCol w="595287">
                  <a:extLst>
                    <a:ext uri="{9D8B030D-6E8A-4147-A177-3AD203B41FA5}">
                      <a16:colId xmlns:a16="http://schemas.microsoft.com/office/drawing/2014/main" val="2108708373"/>
                    </a:ext>
                  </a:extLst>
                </a:gridCol>
                <a:gridCol w="265369">
                  <a:extLst>
                    <a:ext uri="{9D8B030D-6E8A-4147-A177-3AD203B41FA5}">
                      <a16:colId xmlns:a16="http://schemas.microsoft.com/office/drawing/2014/main" val="1545034911"/>
                    </a:ext>
                  </a:extLst>
                </a:gridCol>
              </a:tblGrid>
              <a:tr h="37347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Immediate College Enrollment Rates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75424792"/>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immediately enrolled into college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719278073"/>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24399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8003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12931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4929</a:t>
                      </a:r>
                    </a:p>
                  </a:txBody>
                  <a:tcPr marL="9491" marR="9491" marT="9491" marB="0" anchor="ctr"/>
                </a:tc>
                <a:extLst>
                  <a:ext uri="{0D108BD9-81ED-4DB2-BD59-A6C34878D82A}">
                    <a16:rowId xmlns:a16="http://schemas.microsoft.com/office/drawing/2014/main" val="336874970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37382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9981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19812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9831</a:t>
                      </a:r>
                    </a:p>
                  </a:txBody>
                  <a:tcPr marL="9491" marR="9491" marT="9491" marB="0" anchor="ctr"/>
                </a:tc>
                <a:extLst>
                  <a:ext uri="{0D108BD9-81ED-4DB2-BD59-A6C34878D82A}">
                    <a16:rowId xmlns:a16="http://schemas.microsoft.com/office/drawing/2014/main" val="936561014"/>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76460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33489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45879768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4860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46747105"/>
                  </a:ext>
                </a:extLst>
              </a:tr>
            </a:tbl>
          </a:graphicData>
        </a:graphic>
      </p:graphicFrame>
      <p:grpSp>
        <p:nvGrpSpPr>
          <p:cNvPr id="7" name="Group 6">
            <a:extLst>
              <a:ext uri="{FF2B5EF4-FFF2-40B4-BE49-F238E27FC236}">
                <a16:creationId xmlns:a16="http://schemas.microsoft.com/office/drawing/2014/main" id="{A91D9C9F-E363-193D-DCC4-855CEE0F4C8E}"/>
              </a:ext>
            </a:extLst>
          </p:cNvPr>
          <p:cNvGrpSpPr/>
          <p:nvPr/>
        </p:nvGrpSpPr>
        <p:grpSpPr>
          <a:xfrm>
            <a:off x="219606" y="1237369"/>
            <a:ext cx="7137000" cy="1077120"/>
            <a:chOff x="219606" y="1237369"/>
            <a:chExt cx="7137000" cy="107712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842DE78-CC60-E606-D450-05CE07ED5FF9}"/>
                    </a:ext>
                  </a:extLst>
                </p14:cNvPr>
                <p14:cNvContentPartPr/>
                <p14:nvPr/>
              </p14:nvContentPartPr>
              <p14:xfrm>
                <a:off x="219606" y="1264009"/>
                <a:ext cx="7137000" cy="1029600"/>
              </p14:xfrm>
            </p:contentPart>
          </mc:Choice>
          <mc:Fallback xmlns="">
            <p:pic>
              <p:nvPicPr>
                <p:cNvPr id="3" name="Ink 2">
                  <a:extLst>
                    <a:ext uri="{FF2B5EF4-FFF2-40B4-BE49-F238E27FC236}">
                      <a16:creationId xmlns:a16="http://schemas.microsoft.com/office/drawing/2014/main" id="{9842DE78-CC60-E606-D450-05CE07ED5FF9}"/>
                    </a:ext>
                  </a:extLst>
                </p:cNvPr>
                <p:cNvPicPr/>
                <p:nvPr/>
              </p:nvPicPr>
              <p:blipFill>
                <a:blip r:embed="rId4"/>
                <a:stretch>
                  <a:fillRect/>
                </a:stretch>
              </p:blipFill>
              <p:spPr>
                <a:xfrm>
                  <a:off x="183966" y="1228369"/>
                  <a:ext cx="7208640" cy="1101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4F5B365-63EF-41EF-15D3-2D91138BA625}"/>
                    </a:ext>
                  </a:extLst>
                </p14:cNvPr>
                <p14:cNvContentPartPr/>
                <p14:nvPr/>
              </p14:nvContentPartPr>
              <p14:xfrm>
                <a:off x="5564886" y="1425649"/>
                <a:ext cx="980640" cy="710640"/>
              </p14:xfrm>
            </p:contentPart>
          </mc:Choice>
          <mc:Fallback xmlns="">
            <p:pic>
              <p:nvPicPr>
                <p:cNvPr id="5" name="Ink 4">
                  <a:extLst>
                    <a:ext uri="{FF2B5EF4-FFF2-40B4-BE49-F238E27FC236}">
                      <a16:creationId xmlns:a16="http://schemas.microsoft.com/office/drawing/2014/main" id="{A4F5B365-63EF-41EF-15D3-2D91138BA625}"/>
                    </a:ext>
                  </a:extLst>
                </p:cNvPr>
                <p:cNvPicPr/>
                <p:nvPr/>
              </p:nvPicPr>
              <p:blipFill>
                <a:blip r:embed="rId6"/>
                <a:stretch>
                  <a:fillRect/>
                </a:stretch>
              </p:blipFill>
              <p:spPr>
                <a:xfrm>
                  <a:off x="5528886" y="1390009"/>
                  <a:ext cx="1052280" cy="782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3064D520-01FE-1D4B-4B3A-A2F46B36E493}"/>
                    </a:ext>
                  </a:extLst>
                </p14:cNvPr>
                <p14:cNvContentPartPr/>
                <p14:nvPr/>
              </p14:nvContentPartPr>
              <p14:xfrm>
                <a:off x="615966" y="1237369"/>
                <a:ext cx="954000" cy="1077120"/>
              </p14:xfrm>
            </p:contentPart>
          </mc:Choice>
          <mc:Fallback xmlns="">
            <p:pic>
              <p:nvPicPr>
                <p:cNvPr id="6" name="Ink 5">
                  <a:extLst>
                    <a:ext uri="{FF2B5EF4-FFF2-40B4-BE49-F238E27FC236}">
                      <a16:creationId xmlns:a16="http://schemas.microsoft.com/office/drawing/2014/main" id="{3064D520-01FE-1D4B-4B3A-A2F46B36E493}"/>
                    </a:ext>
                  </a:extLst>
                </p:cNvPr>
                <p:cNvPicPr/>
                <p:nvPr/>
              </p:nvPicPr>
              <p:blipFill>
                <a:blip r:embed="rId8"/>
                <a:stretch>
                  <a:fillRect/>
                </a:stretch>
              </p:blipFill>
              <p:spPr>
                <a:xfrm>
                  <a:off x="580326" y="1201369"/>
                  <a:ext cx="1025640" cy="1148760"/>
                </a:xfrm>
                <a:prstGeom prst="rect">
                  <a:avLst/>
                </a:prstGeom>
              </p:spPr>
            </p:pic>
          </mc:Fallback>
        </mc:AlternateContent>
      </p:grpSp>
    </p:spTree>
    <p:extLst>
      <p:ext uri="{BB962C8B-B14F-4D97-AF65-F5344CB8AC3E}">
        <p14:creationId xmlns:p14="http://schemas.microsoft.com/office/powerpoint/2010/main" val="2962094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Employment</a:t>
            </a:r>
          </a:p>
        </p:txBody>
      </p:sp>
    </p:spTree>
    <p:extLst>
      <p:ext uri="{BB962C8B-B14F-4D97-AF65-F5344CB8AC3E}">
        <p14:creationId xmlns:p14="http://schemas.microsoft.com/office/powerpoint/2010/main" val="3051527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445241" y="479702"/>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tech employee demographics</a:t>
            </a:r>
          </a:p>
          <a:p>
            <a:r>
              <a:rPr lang="en-US" altLang="zh-CN" dirty="0">
                <a:solidFill>
                  <a:srgbClr val="4A4A4A"/>
                </a:solidFill>
                <a:highlight>
                  <a:srgbClr val="FAFAFA"/>
                </a:highlight>
                <a:latin typeface="ITC Officina Sans Std Book" panose="020B0506040203020204" pitchFamily="34" charset="0"/>
              </a:rPr>
              <a:t>Proportion of Chicago MSA degree holders working in a top 11 tech occupation</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Tech job MSA/ Total degree holders MSA</a:t>
            </a:r>
          </a:p>
          <a:p>
            <a:r>
              <a:rPr lang="en-US" altLang="zh-CN" sz="1800" dirty="0">
                <a:solidFill>
                  <a:srgbClr val="4A4A4A"/>
                </a:solidFill>
                <a:latin typeface="ITC Officina Sans Std Book" panose="020B0506040203020204" pitchFamily="34" charset="0"/>
              </a:rPr>
              <a:t>Vs. Tech job US/ Total degree holders US</a:t>
            </a:r>
          </a:p>
        </p:txBody>
      </p:sp>
      <p:graphicFrame>
        <p:nvGraphicFramePr>
          <p:cNvPr id="6" name="Chart 5">
            <a:extLst>
              <a:ext uri="{FF2B5EF4-FFF2-40B4-BE49-F238E27FC236}">
                <a16:creationId xmlns:a16="http://schemas.microsoft.com/office/drawing/2014/main" id="{DDE90F54-CC01-BCC3-7312-E3A0D7560A19}"/>
              </a:ext>
            </a:extLst>
          </p:cNvPr>
          <p:cNvGraphicFramePr/>
          <p:nvPr>
            <p:extLst>
              <p:ext uri="{D42A27DB-BD31-4B8C-83A1-F6EECF244321}">
                <p14:modId xmlns:p14="http://schemas.microsoft.com/office/powerpoint/2010/main" val="3497279290"/>
              </p:ext>
            </p:extLst>
          </p:nvPr>
        </p:nvGraphicFramePr>
        <p:xfrm>
          <a:off x="5117693" y="2189215"/>
          <a:ext cx="6121807" cy="418908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C5B9964-C597-5BDB-BDF9-8E288C6E6A57}"/>
              </a:ext>
            </a:extLst>
          </p:cNvPr>
          <p:cNvSpPr txBox="1"/>
          <p:nvPr/>
        </p:nvSpPr>
        <p:spPr>
          <a:xfrm>
            <a:off x="581025" y="2190749"/>
            <a:ext cx="3714750" cy="378565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the number of tech jobs occupied by Asian workers is 10% of the total number of Asian college graduates. The ratio is 4% for white and Hispanic graduates and 2.5% for black graduates.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ratio of tech job occupations to the number of college graduates in the Metropolitan region of the City of Chicago is slightly lower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Hispanic students have to compete with 100 peer graduates for 4 job opportunities in tech companies, Black students have to compete with 100 peer graduates for 2 job opportunities in tech companies.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27083ECE-4AEB-8831-FDA7-BD0D4D9E54CD}"/>
              </a:ext>
            </a:extLst>
          </p:cNvPr>
          <p:cNvGraphicFramePr>
            <a:graphicFrameLocks noGrp="1"/>
          </p:cNvGraphicFramePr>
          <p:nvPr>
            <p:extLst>
              <p:ext uri="{D42A27DB-BD31-4B8C-83A1-F6EECF244321}">
                <p14:modId xmlns:p14="http://schemas.microsoft.com/office/powerpoint/2010/main" val="2714453612"/>
              </p:ext>
            </p:extLst>
          </p:nvPr>
        </p:nvGraphicFramePr>
        <p:xfrm>
          <a:off x="8439150" y="918580"/>
          <a:ext cx="3307610" cy="1270635"/>
        </p:xfrm>
        <a:graphic>
          <a:graphicData uri="http://schemas.openxmlformats.org/drawingml/2006/table">
            <a:tbl>
              <a:tblPr>
                <a:tableStyleId>{5C22544A-7EE6-4342-B048-85BDC9FD1C3A}</a:tableStyleId>
              </a:tblPr>
              <a:tblGrid>
                <a:gridCol w="446886">
                  <a:extLst>
                    <a:ext uri="{9D8B030D-6E8A-4147-A177-3AD203B41FA5}">
                      <a16:colId xmlns:a16="http://schemas.microsoft.com/office/drawing/2014/main" val="3192765183"/>
                    </a:ext>
                  </a:extLst>
                </a:gridCol>
                <a:gridCol w="375123">
                  <a:extLst>
                    <a:ext uri="{9D8B030D-6E8A-4147-A177-3AD203B41FA5}">
                      <a16:colId xmlns:a16="http://schemas.microsoft.com/office/drawing/2014/main" val="4026617300"/>
                    </a:ext>
                  </a:extLst>
                </a:gridCol>
                <a:gridCol w="1298253">
                  <a:extLst>
                    <a:ext uri="{9D8B030D-6E8A-4147-A177-3AD203B41FA5}">
                      <a16:colId xmlns:a16="http://schemas.microsoft.com/office/drawing/2014/main" val="1489889070"/>
                    </a:ext>
                  </a:extLst>
                </a:gridCol>
                <a:gridCol w="404481">
                  <a:extLst>
                    <a:ext uri="{9D8B030D-6E8A-4147-A177-3AD203B41FA5}">
                      <a16:colId xmlns:a16="http://schemas.microsoft.com/office/drawing/2014/main" val="1810941953"/>
                    </a:ext>
                  </a:extLst>
                </a:gridCol>
                <a:gridCol w="541483">
                  <a:extLst>
                    <a:ext uri="{9D8B030D-6E8A-4147-A177-3AD203B41FA5}">
                      <a16:colId xmlns:a16="http://schemas.microsoft.com/office/drawing/2014/main" val="612240802"/>
                    </a:ext>
                  </a:extLst>
                </a:gridCol>
                <a:gridCol w="241384">
                  <a:extLst>
                    <a:ext uri="{9D8B030D-6E8A-4147-A177-3AD203B41FA5}">
                      <a16:colId xmlns:a16="http://schemas.microsoft.com/office/drawing/2014/main" val="375674847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1765977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512017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23471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14713</a:t>
                      </a:r>
                    </a:p>
                  </a:txBody>
                  <a:tcPr marL="9525" marR="9525" marT="9525" marB="0" anchor="ctr"/>
                </a:tc>
                <a:extLst>
                  <a:ext uri="{0D108BD9-81ED-4DB2-BD59-A6C34878D82A}">
                    <a16:rowId xmlns:a16="http://schemas.microsoft.com/office/drawing/2014/main" val="75003328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7920</a:t>
                      </a:r>
                    </a:p>
                  </a:txBody>
                  <a:tcPr marL="9525" marR="9525" marT="9525" marB="0" anchor="ctr"/>
                </a:tc>
                <a:extLst>
                  <a:ext uri="{0D108BD9-81ED-4DB2-BD59-A6C34878D82A}">
                    <a16:rowId xmlns:a16="http://schemas.microsoft.com/office/drawing/2014/main" val="198473785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72285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0718329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33363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946067572"/>
                  </a:ext>
                </a:extLst>
              </a:tr>
            </a:tbl>
          </a:graphicData>
        </a:graphic>
      </p:graphicFrame>
    </p:spTree>
    <p:extLst>
      <p:ext uri="{BB962C8B-B14F-4D97-AF65-F5344CB8AC3E}">
        <p14:creationId xmlns:p14="http://schemas.microsoft.com/office/powerpoint/2010/main" val="273985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4th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2021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2021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EC4242C-B98F-02D5-66F3-A24B2F4A4164}"/>
              </a:ext>
            </a:extLst>
          </p:cNvPr>
          <p:cNvGraphicFramePr/>
          <p:nvPr>
            <p:extLst>
              <p:ext uri="{D42A27DB-BD31-4B8C-83A1-F6EECF244321}">
                <p14:modId xmlns:p14="http://schemas.microsoft.com/office/powerpoint/2010/main" val="1302058155"/>
              </p:ext>
            </p:extLst>
          </p:nvPr>
        </p:nvGraphicFramePr>
        <p:xfrm>
          <a:off x="5124449" y="2190749"/>
          <a:ext cx="6111875" cy="4221833"/>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A57BAF6C-0D05-8687-C3B3-D2FB9FF5446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White students have the highest math proficiency rate,1.1 times higher than Asians, 1.8 times higher than Hispanics, and 2.8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math proficient students in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is noticeably lower in CPS than the national average across all ethnic groups. </a:t>
            </a:r>
          </a:p>
          <a:p>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8E47BE59-E851-AC83-F195-F2B586060AB8}"/>
              </a:ext>
            </a:extLst>
          </p:cNvPr>
          <p:cNvGraphicFramePr>
            <a:graphicFrameLocks noGrp="1"/>
          </p:cNvGraphicFramePr>
          <p:nvPr>
            <p:extLst>
              <p:ext uri="{D42A27DB-BD31-4B8C-83A1-F6EECF244321}">
                <p14:modId xmlns:p14="http://schemas.microsoft.com/office/powerpoint/2010/main" val="1733352627"/>
              </p:ext>
            </p:extLst>
          </p:nvPr>
        </p:nvGraphicFramePr>
        <p:xfrm>
          <a:off x="637250" y="4448443"/>
          <a:ext cx="3714750" cy="1751748"/>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20017918"/>
                    </a:ext>
                  </a:extLst>
                </a:gridCol>
                <a:gridCol w="388007">
                  <a:extLst>
                    <a:ext uri="{9D8B030D-6E8A-4147-A177-3AD203B41FA5}">
                      <a16:colId xmlns:a16="http://schemas.microsoft.com/office/drawing/2014/main" val="2537574579"/>
                    </a:ext>
                  </a:extLst>
                </a:gridCol>
                <a:gridCol w="1325973">
                  <a:extLst>
                    <a:ext uri="{9D8B030D-6E8A-4147-A177-3AD203B41FA5}">
                      <a16:colId xmlns:a16="http://schemas.microsoft.com/office/drawing/2014/main" val="360620615"/>
                    </a:ext>
                  </a:extLst>
                </a:gridCol>
                <a:gridCol w="418373">
                  <a:extLst>
                    <a:ext uri="{9D8B030D-6E8A-4147-A177-3AD203B41FA5}">
                      <a16:colId xmlns:a16="http://schemas.microsoft.com/office/drawing/2014/main" val="4066113991"/>
                    </a:ext>
                  </a:extLst>
                </a:gridCol>
                <a:gridCol w="560081">
                  <a:extLst>
                    <a:ext uri="{9D8B030D-6E8A-4147-A177-3AD203B41FA5}">
                      <a16:colId xmlns:a16="http://schemas.microsoft.com/office/drawing/2014/main" val="4276370660"/>
                    </a:ext>
                  </a:extLst>
                </a:gridCol>
                <a:gridCol w="560081">
                  <a:extLst>
                    <a:ext uri="{9D8B030D-6E8A-4147-A177-3AD203B41FA5}">
                      <a16:colId xmlns:a16="http://schemas.microsoft.com/office/drawing/2014/main" val="1837930917"/>
                    </a:ext>
                  </a:extLst>
                </a:gridCol>
              </a:tblGrid>
              <a:tr h="288894">
                <a:tc gridSpan="6">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proficiency or above</a:t>
                      </a:r>
                      <a:endParaRPr lang="en-US" sz="700" b="1"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96356129"/>
                  </a:ext>
                </a:extLst>
              </a:tr>
              <a:tr h="307278">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433686"/>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1490</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5668</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4179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035732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10392</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3014</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7119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4105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86065317"/>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2501</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1626</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407618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1084</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780</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00835266"/>
                  </a:ext>
                </a:extLst>
              </a:tr>
            </a:tbl>
          </a:graphicData>
        </a:graphic>
      </p:graphicFrame>
      <p:sp>
        <p:nvSpPr>
          <p:cNvPr id="5" name="Rectangle 4">
            <a:extLst>
              <a:ext uri="{FF2B5EF4-FFF2-40B4-BE49-F238E27FC236}">
                <a16:creationId xmlns:a16="http://schemas.microsoft.com/office/drawing/2014/main" id="{9B17FB5F-3B79-097A-06F7-304DFFEC7EDE}"/>
              </a:ext>
            </a:extLst>
          </p:cNvPr>
          <p:cNvSpPr/>
          <p:nvPr/>
        </p:nvSpPr>
        <p:spPr>
          <a:xfrm>
            <a:off x="510555" y="2052735"/>
            <a:ext cx="3968137" cy="226167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77C407E7-0376-203F-5E59-B3A9B4AACC34}"/>
              </a:ext>
            </a:extLst>
          </p:cNvPr>
          <p:cNvSpPr/>
          <p:nvPr/>
        </p:nvSpPr>
        <p:spPr>
          <a:xfrm>
            <a:off x="510556" y="4359801"/>
            <a:ext cx="3968138" cy="192903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FA954C6D-06E6-7779-A58D-1113118FDB95}"/>
              </a:ext>
            </a:extLst>
          </p:cNvPr>
          <p:cNvSpPr/>
          <p:nvPr/>
        </p:nvSpPr>
        <p:spPr>
          <a:xfrm>
            <a:off x="4941529" y="2052734"/>
            <a:ext cx="6507131" cy="435984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367883DF-4EC7-3B3F-CE2E-49664B2E57DB}"/>
              </a:ext>
            </a:extLst>
          </p:cNvPr>
          <p:cNvSpPr/>
          <p:nvPr/>
        </p:nvSpPr>
        <p:spPr>
          <a:xfrm>
            <a:off x="510556" y="211464"/>
            <a:ext cx="8373255" cy="170749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80753159-44FE-7547-C61F-ED017396281C}"/>
              </a:ext>
            </a:extLst>
          </p:cNvPr>
          <p:cNvSpPr/>
          <p:nvPr/>
        </p:nvSpPr>
        <p:spPr>
          <a:xfrm>
            <a:off x="8593494" y="68135"/>
            <a:ext cx="905069"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Title</a:t>
            </a:r>
            <a:endParaRPr lang="zh-CN" altLang="en-US" b="1" dirty="0">
              <a:latin typeface="Times LT Std" panose="02020603050405020304" pitchFamily="18" charset="0"/>
            </a:endParaRPr>
          </a:p>
        </p:txBody>
      </p:sp>
      <p:sp>
        <p:nvSpPr>
          <p:cNvPr id="13" name="Rectangle 12">
            <a:extLst>
              <a:ext uri="{FF2B5EF4-FFF2-40B4-BE49-F238E27FC236}">
                <a16:creationId xmlns:a16="http://schemas.microsoft.com/office/drawing/2014/main" id="{ED2E92E8-049A-96BB-5275-40F09FEC53DD}"/>
              </a:ext>
            </a:extLst>
          </p:cNvPr>
          <p:cNvSpPr/>
          <p:nvPr/>
        </p:nvSpPr>
        <p:spPr>
          <a:xfrm>
            <a:off x="10444290" y="1760739"/>
            <a:ext cx="905069"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Charts</a:t>
            </a:r>
            <a:endParaRPr lang="zh-CN" altLang="en-US" b="1" dirty="0">
              <a:latin typeface="Times LT Std" panose="02020603050405020304" pitchFamily="18" charset="0"/>
            </a:endParaRPr>
          </a:p>
        </p:txBody>
      </p:sp>
      <p:sp>
        <p:nvSpPr>
          <p:cNvPr id="14" name="Rectangle 13">
            <a:extLst>
              <a:ext uri="{FF2B5EF4-FFF2-40B4-BE49-F238E27FC236}">
                <a16:creationId xmlns:a16="http://schemas.microsoft.com/office/drawing/2014/main" id="{3930B66B-96FB-1EDA-215A-A7245CB04167}"/>
              </a:ext>
            </a:extLst>
          </p:cNvPr>
          <p:cNvSpPr/>
          <p:nvPr/>
        </p:nvSpPr>
        <p:spPr>
          <a:xfrm>
            <a:off x="3396344" y="1981680"/>
            <a:ext cx="1445884"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Bullet points</a:t>
            </a:r>
            <a:endParaRPr lang="zh-CN" altLang="en-US" b="1" dirty="0">
              <a:latin typeface="Times LT Std" panose="02020603050405020304" pitchFamily="18" charset="0"/>
            </a:endParaRPr>
          </a:p>
        </p:txBody>
      </p:sp>
      <p:sp>
        <p:nvSpPr>
          <p:cNvPr id="15" name="Rectangle 14">
            <a:extLst>
              <a:ext uri="{FF2B5EF4-FFF2-40B4-BE49-F238E27FC236}">
                <a16:creationId xmlns:a16="http://schemas.microsoft.com/office/drawing/2014/main" id="{DC4B777A-BB94-E208-AD0D-843EA8752C8A}"/>
              </a:ext>
            </a:extLst>
          </p:cNvPr>
          <p:cNvSpPr/>
          <p:nvPr/>
        </p:nvSpPr>
        <p:spPr>
          <a:xfrm>
            <a:off x="2979807" y="6174066"/>
            <a:ext cx="1445884"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Table</a:t>
            </a:r>
            <a:endParaRPr lang="zh-CN" altLang="en-US" b="1" dirty="0">
              <a:latin typeface="Times LT Std"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F5A77BB4-80CF-2D91-E37E-DB1183B44717}"/>
                  </a:ext>
                </a:extLst>
              </p14:cNvPr>
              <p14:cNvContentPartPr/>
              <p14:nvPr/>
            </p14:nvContentPartPr>
            <p14:xfrm>
              <a:off x="5358066" y="600288"/>
              <a:ext cx="1829880" cy="1835280"/>
            </p14:xfrm>
          </p:contentPart>
        </mc:Choice>
        <mc:Fallback xmlns="">
          <p:pic>
            <p:nvPicPr>
              <p:cNvPr id="16" name="Ink 15">
                <a:extLst>
                  <a:ext uri="{FF2B5EF4-FFF2-40B4-BE49-F238E27FC236}">
                    <a16:creationId xmlns:a16="http://schemas.microsoft.com/office/drawing/2014/main" id="{F5A77BB4-80CF-2D91-E37E-DB1183B44717}"/>
                  </a:ext>
                </a:extLst>
              </p:cNvPr>
              <p:cNvPicPr/>
              <p:nvPr/>
            </p:nvPicPr>
            <p:blipFill>
              <a:blip r:embed="rId4"/>
              <a:stretch>
                <a:fillRect/>
              </a:stretch>
            </p:blipFill>
            <p:spPr>
              <a:xfrm>
                <a:off x="5322066" y="564288"/>
                <a:ext cx="1901520" cy="1906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50C8CA05-865F-095E-D653-19623ED50BF3}"/>
                  </a:ext>
                </a:extLst>
              </p14:cNvPr>
              <p14:cNvContentPartPr/>
              <p14:nvPr/>
            </p14:nvContentPartPr>
            <p14:xfrm>
              <a:off x="2867303" y="744070"/>
              <a:ext cx="1829880" cy="1835280"/>
            </p14:xfrm>
          </p:contentPart>
        </mc:Choice>
        <mc:Fallback xmlns="">
          <p:pic>
            <p:nvPicPr>
              <p:cNvPr id="17" name="Ink 16">
                <a:extLst>
                  <a:ext uri="{FF2B5EF4-FFF2-40B4-BE49-F238E27FC236}">
                    <a16:creationId xmlns:a16="http://schemas.microsoft.com/office/drawing/2014/main" id="{50C8CA05-865F-095E-D653-19623ED50BF3}"/>
                  </a:ext>
                </a:extLst>
              </p:cNvPr>
              <p:cNvPicPr/>
              <p:nvPr/>
            </p:nvPicPr>
            <p:blipFill>
              <a:blip r:embed="rId4"/>
              <a:stretch>
                <a:fillRect/>
              </a:stretch>
            </p:blipFill>
            <p:spPr>
              <a:xfrm>
                <a:off x="2831303" y="708070"/>
                <a:ext cx="1901520" cy="1906920"/>
              </a:xfrm>
              <a:prstGeom prst="rect">
                <a:avLst/>
              </a:prstGeom>
            </p:spPr>
          </p:pic>
        </mc:Fallback>
      </mc:AlternateContent>
    </p:spTree>
    <p:extLst>
      <p:ext uri="{BB962C8B-B14F-4D97-AF65-F5344CB8AC3E}">
        <p14:creationId xmlns:p14="http://schemas.microsoft.com/office/powerpoint/2010/main" val="61821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TOP3 tech employee demographics</a:t>
            </a:r>
          </a:p>
          <a:p>
            <a:r>
              <a:rPr lang="en-US" altLang="zh-CN" dirty="0">
                <a:solidFill>
                  <a:srgbClr val="4A4A4A"/>
                </a:solidFill>
                <a:latin typeface="ITC Officina Sans Std Book" panose="020B0506040203020204" pitchFamily="34" charset="0"/>
              </a:rPr>
              <a:t>Chicago MSA Employee Demographics for high paying tech jobs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Top3 Tech job MSA/ Total Tech job MSA </a:t>
            </a:r>
          </a:p>
          <a:p>
            <a:r>
              <a:rPr lang="en-US" altLang="zh-CN" sz="1800" dirty="0">
                <a:solidFill>
                  <a:srgbClr val="4A4A4A"/>
                </a:solidFill>
                <a:latin typeface="ITC Officina Sans Std Book" panose="020B0506040203020204" pitchFamily="34" charset="0"/>
              </a:rPr>
              <a:t>Vs. Top3 Tech job US/ Total Tech job US</a:t>
            </a:r>
            <a:endParaRPr lang="zh-CN" altLang="en-US" dirty="0">
              <a:solidFill>
                <a:srgbClr val="4A4A4A"/>
              </a:solidFill>
              <a:latin typeface="ITC Officina Sans Std Book" panose="020B0506040203020204" pitchFamily="34" charset="0"/>
            </a:endParaRPr>
          </a:p>
        </p:txBody>
      </p:sp>
      <p:graphicFrame>
        <p:nvGraphicFramePr>
          <p:cNvPr id="5" name="Chart 4">
            <a:extLst>
              <a:ext uri="{FF2B5EF4-FFF2-40B4-BE49-F238E27FC236}">
                <a16:creationId xmlns:a16="http://schemas.microsoft.com/office/drawing/2014/main" id="{9FE9DBC9-FB75-ECCC-9C63-4B6F44E90530}"/>
              </a:ext>
            </a:extLst>
          </p:cNvPr>
          <p:cNvGraphicFramePr/>
          <p:nvPr>
            <p:extLst>
              <p:ext uri="{D42A27DB-BD31-4B8C-83A1-F6EECF244321}">
                <p14:modId xmlns:p14="http://schemas.microsoft.com/office/powerpoint/2010/main" val="3429414727"/>
              </p:ext>
            </p:extLst>
          </p:nvPr>
        </p:nvGraphicFramePr>
        <p:xfrm>
          <a:off x="5121402" y="2190230"/>
          <a:ext cx="6137148" cy="421057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1926186-6AC0-B48B-5A7A-4500BE45C25C}"/>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out of 1000 Asian workers in tech occupation, 12 of them are computer and information systems managers, computer network architects, or hardware engineers. This ratio is 7 out of 1000 for white and Hispanic workers, and 4 for black workers.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250 black workers can land a top-paid tech job in the Chicago Metropolitan area. That rate for Hispanic workers is 1 out of 150.</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69B8FFBD-D6C1-DFF3-B08C-9C34567DB3A2}"/>
              </a:ext>
            </a:extLst>
          </p:cNvPr>
          <p:cNvGraphicFramePr>
            <a:graphicFrameLocks noGrp="1"/>
          </p:cNvGraphicFramePr>
          <p:nvPr>
            <p:extLst>
              <p:ext uri="{D42A27DB-BD31-4B8C-83A1-F6EECF244321}">
                <p14:modId xmlns:p14="http://schemas.microsoft.com/office/powerpoint/2010/main" val="2124994705"/>
              </p:ext>
            </p:extLst>
          </p:nvPr>
        </p:nvGraphicFramePr>
        <p:xfrm>
          <a:off x="7400922" y="876300"/>
          <a:ext cx="4210053" cy="1317825"/>
        </p:xfrm>
        <a:graphic>
          <a:graphicData uri="http://schemas.openxmlformats.org/drawingml/2006/table">
            <a:tbl>
              <a:tblPr>
                <a:tableStyleId>{5C22544A-7EE6-4342-B048-85BDC9FD1C3A}</a:tableStyleId>
              </a:tblPr>
              <a:tblGrid>
                <a:gridCol w="568814">
                  <a:extLst>
                    <a:ext uri="{9D8B030D-6E8A-4147-A177-3AD203B41FA5}">
                      <a16:colId xmlns:a16="http://schemas.microsoft.com/office/drawing/2014/main" val="444758318"/>
                    </a:ext>
                  </a:extLst>
                </a:gridCol>
                <a:gridCol w="477472">
                  <a:extLst>
                    <a:ext uri="{9D8B030D-6E8A-4147-A177-3AD203B41FA5}">
                      <a16:colId xmlns:a16="http://schemas.microsoft.com/office/drawing/2014/main" val="356475347"/>
                    </a:ext>
                  </a:extLst>
                </a:gridCol>
                <a:gridCol w="1652466">
                  <a:extLst>
                    <a:ext uri="{9D8B030D-6E8A-4147-A177-3AD203B41FA5}">
                      <a16:colId xmlns:a16="http://schemas.microsoft.com/office/drawing/2014/main" val="271342610"/>
                    </a:ext>
                  </a:extLst>
                </a:gridCol>
                <a:gridCol w="514839">
                  <a:extLst>
                    <a:ext uri="{9D8B030D-6E8A-4147-A177-3AD203B41FA5}">
                      <a16:colId xmlns:a16="http://schemas.microsoft.com/office/drawing/2014/main" val="2441728527"/>
                    </a:ext>
                  </a:extLst>
                </a:gridCol>
                <a:gridCol w="689220">
                  <a:extLst>
                    <a:ext uri="{9D8B030D-6E8A-4147-A177-3AD203B41FA5}">
                      <a16:colId xmlns:a16="http://schemas.microsoft.com/office/drawing/2014/main" val="209711597"/>
                    </a:ext>
                  </a:extLst>
                </a:gridCol>
                <a:gridCol w="307242">
                  <a:extLst>
                    <a:ext uri="{9D8B030D-6E8A-4147-A177-3AD203B41FA5}">
                      <a16:colId xmlns:a16="http://schemas.microsoft.com/office/drawing/2014/main" val="2710838669"/>
                    </a:ext>
                  </a:extLst>
                </a:gridCol>
              </a:tblGrid>
              <a:tr h="2189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 for top 3 jobs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685687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 in top 3 jobs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74339511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1927</a:t>
                      </a:r>
                    </a:p>
                  </a:txBody>
                  <a:tcPr marL="9525" marR="9525" marT="9525" marB="0" anchor="ctr"/>
                </a:tc>
                <a:extLst>
                  <a:ext uri="{0D108BD9-81ED-4DB2-BD59-A6C34878D82A}">
                    <a16:rowId xmlns:a16="http://schemas.microsoft.com/office/drawing/2014/main" val="4270962652"/>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639</a:t>
                      </a:r>
                    </a:p>
                  </a:txBody>
                  <a:tcPr marL="9525" marR="9525" marT="9525" marB="0" anchor="ctr"/>
                </a:tc>
                <a:extLst>
                  <a:ext uri="{0D108BD9-81ED-4DB2-BD59-A6C34878D82A}">
                    <a16:rowId xmlns:a16="http://schemas.microsoft.com/office/drawing/2014/main" val="3378712660"/>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14055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39816098"/>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60492466"/>
                  </a:ext>
                </a:extLst>
              </a:tr>
            </a:tbl>
          </a:graphicData>
        </a:graphic>
      </p:graphicFrame>
    </p:spTree>
    <p:extLst>
      <p:ext uri="{BB962C8B-B14F-4D97-AF65-F5344CB8AC3E}">
        <p14:creationId xmlns:p14="http://schemas.microsoft.com/office/powerpoint/2010/main" val="1876958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Summary Plots</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for press coverage</a:t>
            </a:r>
          </a:p>
        </p:txBody>
      </p:sp>
    </p:spTree>
    <p:extLst>
      <p:ext uri="{BB962C8B-B14F-4D97-AF65-F5344CB8AC3E}">
        <p14:creationId xmlns:p14="http://schemas.microsoft.com/office/powerpoint/2010/main" val="364566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E33023-5F3B-F3A5-45FB-E1424F2A1095}"/>
              </a:ext>
            </a:extLst>
          </p:cNvPr>
          <p:cNvSpPr txBox="1"/>
          <p:nvPr/>
        </p:nvSpPr>
        <p:spPr>
          <a:xfrm>
            <a:off x="709127" y="914400"/>
            <a:ext cx="10552922" cy="923330"/>
          </a:xfrm>
          <a:prstGeom prst="rect">
            <a:avLst/>
          </a:prstGeom>
          <a:noFill/>
        </p:spPr>
        <p:txBody>
          <a:bodyPr wrap="square" rtlCol="0">
            <a:spAutoFit/>
          </a:bodyPr>
          <a:lstStyle/>
          <a:p>
            <a:r>
              <a:rPr lang="en-US" altLang="zh-CN" dirty="0"/>
              <a:t>Matt</a:t>
            </a:r>
          </a:p>
          <a:p>
            <a:endParaRPr lang="en-US" altLang="zh-CN" dirty="0"/>
          </a:p>
          <a:p>
            <a:r>
              <a:rPr lang="en-US" altLang="zh-CN" dirty="0"/>
              <a:t>Build conclusions around absolute values: </a:t>
            </a:r>
            <a:endParaRPr lang="zh-CN" altLang="en-US" dirty="0"/>
          </a:p>
        </p:txBody>
      </p:sp>
    </p:spTree>
    <p:extLst>
      <p:ext uri="{BB962C8B-B14F-4D97-AF65-F5344CB8AC3E}">
        <p14:creationId xmlns:p14="http://schemas.microsoft.com/office/powerpoint/2010/main" val="1459933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8" y="710009"/>
            <a:ext cx="1675737" cy="5523656"/>
            <a:chOff x="3298411" y="530643"/>
            <a:chExt cx="1834633"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gradFill>
                <a:gsLst>
                  <a:gs pos="0">
                    <a:srgbClr val="F6AB7F"/>
                  </a:gs>
                  <a:gs pos="100000">
                    <a:srgbClr val="F09366"/>
                  </a:gs>
                </a:gsLst>
                <a:lin ang="10200000" scaled="0"/>
              </a:gradFill>
              <a:ln w="3810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gradFill>
                <a:gsLst>
                  <a:gs pos="0">
                    <a:srgbClr val="FEE8D0"/>
                  </a:gs>
                  <a:gs pos="100000">
                    <a:srgbClr val="FEE7CD"/>
                  </a:gs>
                </a:gsLst>
                <a:lin ang="13800000" scaled="0"/>
              </a:gradFill>
              <a:ln w="3810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gradFill>
                <a:gsLst>
                  <a:gs pos="0">
                    <a:srgbClr val="EB8154"/>
                  </a:gs>
                  <a:gs pos="100000">
                    <a:srgbClr val="F87845"/>
                  </a:gs>
                </a:gsLst>
                <a:lin ang="13800000" scaled="0"/>
              </a:gradFill>
              <a:ln w="3810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olidFill>
                <a:srgbClr val="EE7138"/>
              </a:solidFill>
              <a:ln w="3810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olidFill>
                <a:srgbClr val="FFC7A3"/>
              </a:solidFill>
              <a:ln w="3810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1" y="530643"/>
              <a:ext cx="1832965" cy="1631650"/>
              <a:chOff x="5227321"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1" y="998220"/>
                <a:ext cx="746760" cy="1325880"/>
              </a:xfrm>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gradFill>
                <a:gsLst>
                  <a:gs pos="87000">
                    <a:srgbClr val="8D261D"/>
                  </a:gs>
                  <a:gs pos="0">
                    <a:schemeClr val="tx1"/>
                  </a:gs>
                  <a:gs pos="100000">
                    <a:srgbClr val="8B231A"/>
                  </a:gs>
                </a:gsLst>
                <a:lin ang="5400000" scaled="0"/>
              </a:gradFill>
              <a:ln w="3810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1" y="998220"/>
                <a:ext cx="822960" cy="1325880"/>
              </a:xfrm>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gradFill>
                <a:gsLst>
                  <a:gs pos="54000">
                    <a:srgbClr val="601912"/>
                  </a:gs>
                  <a:gs pos="45000">
                    <a:srgbClr val="51160F"/>
                  </a:gs>
                  <a:gs pos="0">
                    <a:srgbClr val="42120B"/>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gradFill>
                <a:gsLst>
                  <a:gs pos="0">
                    <a:srgbClr val="FECDA6"/>
                  </a:gs>
                  <a:gs pos="100000">
                    <a:srgbClr val="FFC8A5"/>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gradFill>
                <a:gsLst>
                  <a:gs pos="0">
                    <a:srgbClr val="EF6D34"/>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gradFill>
                <a:gsLst>
                  <a:gs pos="0">
                    <a:srgbClr val="EE7543"/>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gradFill>
                <a:gsLst>
                  <a:gs pos="100000">
                    <a:srgbClr val="F3A06D"/>
                  </a:gs>
                  <a:gs pos="0">
                    <a:srgbClr val="F79D6E"/>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gradFill>
                <a:gsLst>
                  <a:gs pos="100000">
                    <a:srgbClr val="F06A37"/>
                  </a:gs>
                  <a:gs pos="0">
                    <a:srgbClr val="E6672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gradFill>
                <a:gsLst>
                  <a:gs pos="0">
                    <a:srgbClr val="D44F2A"/>
                  </a:gs>
                  <a:gs pos="100000">
                    <a:srgbClr val="CB4E2D"/>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gradFill>
                <a:gsLst>
                  <a:gs pos="100000">
                    <a:srgbClr val="F26634"/>
                  </a:gs>
                  <a:gs pos="0">
                    <a:srgbClr val="F87E4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gradFill>
                <a:gsLst>
                  <a:gs pos="0">
                    <a:srgbClr val="831E11"/>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gradFill>
                <a:gsLst>
                  <a:gs pos="0">
                    <a:srgbClr val="D24928"/>
                  </a:gs>
                  <a:gs pos="29000">
                    <a:srgbClr val="BD3D26"/>
                  </a:gs>
                  <a:gs pos="100000">
                    <a:srgbClr val="A73024"/>
                  </a:gs>
                </a:gsLst>
                <a:lin ang="10800000" scaled="0"/>
              </a:gradFill>
              <a:ln w="444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gradFill>
                <a:gsLst>
                  <a:gs pos="0">
                    <a:srgbClr val="D24928"/>
                  </a:gs>
                  <a:gs pos="100000">
                    <a:srgbClr val="D54B29"/>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gradFill>
                <a:gsLst>
                  <a:gs pos="50000">
                    <a:srgbClr val="FACEB2"/>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978248048">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1617256088">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gradFill>
                <a:gsLst>
                  <a:gs pos="50000">
                    <a:srgbClr val="FFEADC"/>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809068511">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grpFill/>
              <a:ln w="22225">
                <a:solidFill>
                  <a:srgbClr val="E6E6E6"/>
                </a:solidFill>
                <a:extLst>
                  <a:ext uri="{C807C97D-BFC1-408E-A445-0C87EB9F89A2}">
                    <ask:lineSketchStyleProps xmlns:ask="http://schemas.microsoft.com/office/drawing/2018/sketchyshapes" sd="2091018771">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205943"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4697169" y="1737209"/>
            <a:ext cx="2643035"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453158" y="3213412"/>
            <a:ext cx="281812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117500" cy="30491"/>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59691" y="3931113"/>
            <a:ext cx="284499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441530" cy="1809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819650" y="5112482"/>
            <a:ext cx="2412301"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870256"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398436" y="6118588"/>
            <a:ext cx="3682501" cy="14418"/>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999263"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339208"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702347" y="5028908"/>
            <a:ext cx="974015"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387993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4082937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7" y="710009"/>
            <a:ext cx="1675738" cy="5523656"/>
            <a:chOff x="3298410" y="530643"/>
            <a:chExt cx="1834634"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gradFill>
                <a:gsLst>
                  <a:gs pos="0">
                    <a:srgbClr val="F6AB7F"/>
                  </a:gs>
                  <a:gs pos="100000">
                    <a:srgbClr val="F09366"/>
                  </a:gs>
                </a:gsLst>
                <a:lin ang="10200000" scaled="0"/>
              </a:gradFill>
              <a:ln w="1905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gradFill>
                <a:gsLst>
                  <a:gs pos="0">
                    <a:srgbClr val="FEE8D0"/>
                  </a:gs>
                  <a:gs pos="100000">
                    <a:srgbClr val="FEE7CD"/>
                  </a:gs>
                </a:gsLst>
                <a:lin ang="13800000" scaled="0"/>
              </a:gradFill>
              <a:ln w="1905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gradFill>
                <a:gsLst>
                  <a:gs pos="0">
                    <a:srgbClr val="EB8154"/>
                  </a:gs>
                  <a:gs pos="100000">
                    <a:srgbClr val="F87845"/>
                  </a:gs>
                </a:gsLst>
                <a:lin ang="13800000" scaled="0"/>
              </a:gradFill>
              <a:ln w="1905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olidFill>
                <a:srgbClr val="EE7138"/>
              </a:solidFill>
              <a:ln w="1905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olidFill>
                <a:srgbClr val="FFC7A3"/>
              </a:solidFill>
              <a:ln w="1905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0" y="530643"/>
              <a:ext cx="1832965" cy="1631650"/>
              <a:chOff x="5227320"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0" y="998220"/>
                <a:ext cx="746760" cy="1325880"/>
              </a:xfrm>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gradFill>
                <a:gsLst>
                  <a:gs pos="87000">
                    <a:srgbClr val="8D261D"/>
                  </a:gs>
                  <a:gs pos="0">
                    <a:schemeClr val="tx1"/>
                  </a:gs>
                  <a:gs pos="100000">
                    <a:srgbClr val="8B231A"/>
                  </a:gs>
                </a:gsLst>
                <a:lin ang="5400000" scaled="0"/>
              </a:gradFill>
              <a:ln w="1905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0" y="998220"/>
                <a:ext cx="822960" cy="1325880"/>
              </a:xfrm>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gradFill>
                <a:gsLst>
                  <a:gs pos="54000">
                    <a:srgbClr val="601912"/>
                  </a:gs>
                  <a:gs pos="45000">
                    <a:srgbClr val="51160F"/>
                  </a:gs>
                  <a:gs pos="0">
                    <a:srgbClr val="42120B"/>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gradFill>
                <a:gsLst>
                  <a:gs pos="0">
                    <a:srgbClr val="FECDA6"/>
                  </a:gs>
                  <a:gs pos="100000">
                    <a:srgbClr val="FFC8A5"/>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gradFill>
                <a:gsLst>
                  <a:gs pos="0">
                    <a:srgbClr val="EF6D34"/>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gradFill>
                <a:gsLst>
                  <a:gs pos="0">
                    <a:srgbClr val="EE7543"/>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gradFill>
                <a:gsLst>
                  <a:gs pos="100000">
                    <a:srgbClr val="F3A06D"/>
                  </a:gs>
                  <a:gs pos="0">
                    <a:srgbClr val="F79D6E"/>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gradFill>
                <a:gsLst>
                  <a:gs pos="100000">
                    <a:srgbClr val="F06A37"/>
                  </a:gs>
                  <a:gs pos="0">
                    <a:srgbClr val="E6672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gradFill>
                <a:gsLst>
                  <a:gs pos="0">
                    <a:srgbClr val="D44F2A"/>
                  </a:gs>
                  <a:gs pos="100000">
                    <a:srgbClr val="CB4E2D"/>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gradFill>
                <a:gsLst>
                  <a:gs pos="100000">
                    <a:srgbClr val="F26634"/>
                  </a:gs>
                  <a:gs pos="0">
                    <a:srgbClr val="F87E4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gradFill>
                <a:gsLst>
                  <a:gs pos="0">
                    <a:srgbClr val="831E11"/>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gradFill>
                <a:gsLst>
                  <a:gs pos="0">
                    <a:srgbClr val="D24928"/>
                  </a:gs>
                  <a:gs pos="29000">
                    <a:srgbClr val="BD3D26"/>
                  </a:gs>
                  <a:gs pos="100000">
                    <a:srgbClr val="A73024"/>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gradFill>
                <a:gsLst>
                  <a:gs pos="0">
                    <a:srgbClr val="D24928"/>
                  </a:gs>
                  <a:gs pos="100000">
                    <a:srgbClr val="D54B29"/>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gradFill>
                <a:gsLst>
                  <a:gs pos="50000">
                    <a:srgbClr val="FACEB2"/>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978248048">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1617256088">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gradFill>
                <a:gsLst>
                  <a:gs pos="50000">
                    <a:srgbClr val="FFEADC"/>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809068511">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grpFill/>
              <a:ln w="19050">
                <a:solidFill>
                  <a:srgbClr val="E6E6E6"/>
                </a:solidFill>
                <a:extLst>
                  <a:ext uri="{C807C97D-BFC1-408E-A445-0C87EB9F89A2}">
                    <ask:lineSketchStyleProps xmlns:ask="http://schemas.microsoft.com/office/drawing/2018/sketchyshapes" sd="2091018771">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grpSp>
        <p:nvGrpSpPr>
          <p:cNvPr id="3" name="Group 2">
            <a:extLst>
              <a:ext uri="{FF2B5EF4-FFF2-40B4-BE49-F238E27FC236}">
                <a16:creationId xmlns:a16="http://schemas.microsoft.com/office/drawing/2014/main" id="{AD5080E7-72BA-47D0-544C-F2F8B5524915}"/>
              </a:ext>
            </a:extLst>
          </p:cNvPr>
          <p:cNvGrpSpPr/>
          <p:nvPr/>
        </p:nvGrpSpPr>
        <p:grpSpPr>
          <a:xfrm>
            <a:off x="4339208" y="1737209"/>
            <a:ext cx="6885754" cy="4395797"/>
            <a:chOff x="4339208" y="1737209"/>
            <a:chExt cx="6885754" cy="4395797"/>
          </a:xfrm>
        </p:grpSpPr>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497150"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5050428" y="1737209"/>
              <a:ext cx="228977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339208" y="3213412"/>
              <a:ext cx="2932074"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441530" cy="35157"/>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39208" y="3931113"/>
              <a:ext cx="2865477"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655412" cy="2262"/>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657725" y="5112482"/>
              <a:ext cx="257422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715782"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440506" y="6118753"/>
              <a:ext cx="3640431" cy="14253"/>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706238"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967587"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395636" y="5028908"/>
            <a:ext cx="824676"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444050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130824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Freeform: Shape 160">
            <a:extLst>
              <a:ext uri="{FF2B5EF4-FFF2-40B4-BE49-F238E27FC236}">
                <a16:creationId xmlns:a16="http://schemas.microsoft.com/office/drawing/2014/main" id="{1CDDE971-7C76-324F-3F16-D91CE11A0A59}"/>
              </a:ext>
            </a:extLst>
          </p:cNvPr>
          <p:cNvSpPr/>
          <p:nvPr/>
        </p:nvSpPr>
        <p:spPr>
          <a:xfrm>
            <a:off x="571500" y="-65632"/>
            <a:ext cx="11754547" cy="6945021"/>
          </a:xfrm>
          <a:custGeom>
            <a:avLst/>
            <a:gdLst>
              <a:gd name="connsiteX0" fmla="*/ 3071840 w 11754547"/>
              <a:gd name="connsiteY0" fmla="*/ 0 h 6945021"/>
              <a:gd name="connsiteX1" fmla="*/ 11754547 w 11754547"/>
              <a:gd name="connsiteY1" fmla="*/ 0 h 6945021"/>
              <a:gd name="connsiteX2" fmla="*/ 11754547 w 11754547"/>
              <a:gd name="connsiteY2" fmla="*/ 6945021 h 6945021"/>
              <a:gd name="connsiteX3" fmla="*/ 403075 w 11754547"/>
              <a:gd name="connsiteY3" fmla="*/ 6945021 h 6945021"/>
              <a:gd name="connsiteX4" fmla="*/ 395937 w 11754547"/>
              <a:gd name="connsiteY4" fmla="*/ 6931837 h 6945021"/>
              <a:gd name="connsiteX5" fmla="*/ 113447 w 11754547"/>
              <a:gd name="connsiteY5" fmla="*/ 4731591 h 6945021"/>
              <a:gd name="connsiteX6" fmla="*/ 3509790 w 11754547"/>
              <a:gd name="connsiteY6" fmla="*/ 1596506 h 6945021"/>
              <a:gd name="connsiteX7" fmla="*/ 3158726 w 11754547"/>
              <a:gd name="connsiteY7" fmla="*/ 126934 h 694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54547" h="6945021">
                <a:moveTo>
                  <a:pt x="3071840" y="0"/>
                </a:moveTo>
                <a:lnTo>
                  <a:pt x="11754547" y="0"/>
                </a:lnTo>
                <a:lnTo>
                  <a:pt x="11754547" y="6945021"/>
                </a:lnTo>
                <a:lnTo>
                  <a:pt x="403075" y="6945021"/>
                </a:lnTo>
                <a:lnTo>
                  <a:pt x="395937" y="6931837"/>
                </a:lnTo>
                <a:cubicBezTo>
                  <a:pt x="43333" y="6233857"/>
                  <a:pt x="-129970" y="5395317"/>
                  <a:pt x="113447" y="4731591"/>
                </a:cubicBezTo>
                <a:cubicBezTo>
                  <a:pt x="502914" y="3669629"/>
                  <a:pt x="3132419" y="2544773"/>
                  <a:pt x="3509790" y="1596506"/>
                </a:cubicBezTo>
                <a:cubicBezTo>
                  <a:pt x="3698476" y="1122373"/>
                  <a:pt x="3464433" y="592601"/>
                  <a:pt x="3158726" y="126934"/>
                </a:cubicBezTo>
                <a:close/>
              </a:path>
            </a:pathLst>
          </a:custGeom>
          <a:solidFill>
            <a:srgbClr val="ECEEE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5" name="TextBox 154">
            <a:extLst>
              <a:ext uri="{FF2B5EF4-FFF2-40B4-BE49-F238E27FC236}">
                <a16:creationId xmlns:a16="http://schemas.microsoft.com/office/drawing/2014/main" id="{EBD09EE1-1178-966F-DF83-3ECEFCAD79EA}"/>
              </a:ext>
            </a:extLst>
          </p:cNvPr>
          <p:cNvSpPr txBox="1"/>
          <p:nvPr/>
        </p:nvSpPr>
        <p:spPr>
          <a:xfrm>
            <a:off x="204344" y="415785"/>
            <a:ext cx="3274592" cy="1384995"/>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Reveals </a:t>
            </a:r>
            <a:endParaRPr lang="zh-CN" altLang="en-US" sz="2800" dirty="0">
              <a:solidFill>
                <a:schemeClr val="tx2"/>
              </a:solidFill>
              <a:latin typeface="Antique Olive Std Compact" panose="020B0904030504040204" pitchFamily="34" charset="0"/>
              <a:cs typeface="Tahoma" panose="020B0604030504040204" pitchFamily="34" charset="0"/>
            </a:endParaRP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Disparity</a:t>
            </a:r>
          </a:p>
        </p:txBody>
      </p:sp>
      <p:grpSp>
        <p:nvGrpSpPr>
          <p:cNvPr id="30" name="Group 29">
            <a:extLst>
              <a:ext uri="{FF2B5EF4-FFF2-40B4-BE49-F238E27FC236}">
                <a16:creationId xmlns:a16="http://schemas.microsoft.com/office/drawing/2014/main" id="{8E66C327-8C79-9C2A-B24F-F57C40548F3B}"/>
              </a:ext>
            </a:extLst>
          </p:cNvPr>
          <p:cNvGrpSpPr/>
          <p:nvPr/>
        </p:nvGrpSpPr>
        <p:grpSpPr>
          <a:xfrm>
            <a:off x="598688" y="351748"/>
            <a:ext cx="11593312" cy="6154504"/>
            <a:chOff x="107964" y="-134698"/>
            <a:chExt cx="12326920" cy="6543952"/>
          </a:xfrm>
        </p:grpSpPr>
        <p:grpSp>
          <p:nvGrpSpPr>
            <p:cNvPr id="10" name="Group 9">
              <a:extLst>
                <a:ext uri="{FF2B5EF4-FFF2-40B4-BE49-F238E27FC236}">
                  <a16:creationId xmlns:a16="http://schemas.microsoft.com/office/drawing/2014/main" id="{F24B8EB7-9219-C30F-455F-1920F9DBC93E}"/>
                </a:ext>
              </a:extLst>
            </p:cNvPr>
            <p:cNvGrpSpPr/>
            <p:nvPr/>
          </p:nvGrpSpPr>
          <p:grpSpPr>
            <a:xfrm>
              <a:off x="2269527" y="20703"/>
              <a:ext cx="7643357" cy="6270671"/>
              <a:chOff x="2269527" y="-148185"/>
              <a:chExt cx="7643357" cy="6270671"/>
            </a:xfrm>
          </p:grpSpPr>
          <p:cxnSp>
            <p:nvCxnSpPr>
              <p:cNvPr id="129" name="Straight Connector 128">
                <a:extLst>
                  <a:ext uri="{FF2B5EF4-FFF2-40B4-BE49-F238E27FC236}">
                    <a16:creationId xmlns:a16="http://schemas.microsoft.com/office/drawing/2014/main" id="{50B57388-2917-8DB4-54FD-8D15FCC73ED2}"/>
                  </a:ext>
                </a:extLst>
              </p:cNvPr>
              <p:cNvCxnSpPr>
                <a:cxnSpLocks/>
              </p:cNvCxnSpPr>
              <p:nvPr/>
            </p:nvCxnSpPr>
            <p:spPr>
              <a:xfrm>
                <a:off x="8051287" y="2615762"/>
                <a:ext cx="0" cy="1325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DFBEA3B-7095-9C97-956D-8C478D591B09}"/>
                  </a:ext>
                </a:extLst>
              </p:cNvPr>
              <p:cNvCxnSpPr>
                <a:cxnSpLocks/>
              </p:cNvCxnSpPr>
              <p:nvPr/>
            </p:nvCxnSpPr>
            <p:spPr>
              <a:xfrm>
                <a:off x="8315057" y="2615762"/>
                <a:ext cx="0" cy="11034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1C869C1-FC3E-FDC0-3E83-60D6C21E22CD}"/>
                  </a:ext>
                </a:extLst>
              </p:cNvPr>
              <p:cNvCxnSpPr>
                <a:cxnSpLocks/>
              </p:cNvCxnSpPr>
              <p:nvPr/>
            </p:nvCxnSpPr>
            <p:spPr>
              <a:xfrm>
                <a:off x="8575022" y="2615762"/>
                <a:ext cx="0" cy="86001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77A9423B-A498-103B-85CD-E3BBB57344BE}"/>
                  </a:ext>
                </a:extLst>
              </p:cNvPr>
              <p:cNvCxnSpPr>
                <a:cxnSpLocks/>
              </p:cNvCxnSpPr>
              <p:nvPr/>
            </p:nvCxnSpPr>
            <p:spPr>
              <a:xfrm>
                <a:off x="6001454" y="2933439"/>
                <a:ext cx="0" cy="318904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91E1E88-7984-1B61-2B74-2A403B4946B7}"/>
                  </a:ext>
                </a:extLst>
              </p:cNvPr>
              <p:cNvCxnSpPr>
                <a:cxnSpLocks/>
              </p:cNvCxnSpPr>
              <p:nvPr/>
            </p:nvCxnSpPr>
            <p:spPr>
              <a:xfrm>
                <a:off x="4986515" y="3240144"/>
                <a:ext cx="0" cy="209375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3F266A7-F662-F583-76E1-799FAD36BB22}"/>
                  </a:ext>
                </a:extLst>
              </p:cNvPr>
              <p:cNvCxnSpPr>
                <a:cxnSpLocks/>
              </p:cNvCxnSpPr>
              <p:nvPr/>
            </p:nvCxnSpPr>
            <p:spPr>
              <a:xfrm>
                <a:off x="5258798" y="3820422"/>
                <a:ext cx="0" cy="17283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3555489-9753-9359-5444-A68F27157183}"/>
                  </a:ext>
                </a:extLst>
              </p:cNvPr>
              <p:cNvCxnSpPr>
                <a:cxnSpLocks/>
              </p:cNvCxnSpPr>
              <p:nvPr/>
            </p:nvCxnSpPr>
            <p:spPr>
              <a:xfrm>
                <a:off x="5521830" y="3068423"/>
                <a:ext cx="0" cy="2720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8F5835D-4C91-95CC-6854-A1292E949E87}"/>
                  </a:ext>
                </a:extLst>
              </p:cNvPr>
              <p:cNvCxnSpPr>
                <a:cxnSpLocks/>
              </p:cNvCxnSpPr>
              <p:nvPr/>
            </p:nvCxnSpPr>
            <p:spPr>
              <a:xfrm>
                <a:off x="4507817" y="2944869"/>
                <a:ext cx="0" cy="170843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766490F-FA5A-0551-BE24-01386204A941}"/>
                  </a:ext>
                </a:extLst>
              </p:cNvPr>
              <p:cNvCxnSpPr>
                <a:cxnSpLocks/>
              </p:cNvCxnSpPr>
              <p:nvPr/>
            </p:nvCxnSpPr>
            <p:spPr>
              <a:xfrm>
                <a:off x="3081338" y="3719158"/>
                <a:ext cx="37955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EFE135-C9E1-1FED-6760-B0867AFBC35C}"/>
                  </a:ext>
                </a:extLst>
              </p:cNvPr>
              <p:cNvCxnSpPr>
                <a:cxnSpLocks/>
              </p:cNvCxnSpPr>
              <p:nvPr/>
            </p:nvCxnSpPr>
            <p:spPr>
              <a:xfrm>
                <a:off x="3460897" y="3068423"/>
                <a:ext cx="0" cy="65073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62747A0-3330-2D53-86BB-72946C09048F}"/>
                  </a:ext>
                </a:extLst>
              </p:cNvPr>
              <p:cNvCxnSpPr>
                <a:cxnSpLocks/>
              </p:cNvCxnSpPr>
              <p:nvPr/>
            </p:nvCxnSpPr>
            <p:spPr>
              <a:xfrm>
                <a:off x="3716032" y="3068423"/>
                <a:ext cx="0" cy="8990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4AE4F10-FDAA-9DA6-9AD7-CE2751A867B2}"/>
                  </a:ext>
                </a:extLst>
              </p:cNvPr>
              <p:cNvCxnSpPr>
                <a:cxnSpLocks/>
              </p:cNvCxnSpPr>
              <p:nvPr/>
            </p:nvCxnSpPr>
            <p:spPr>
              <a:xfrm>
                <a:off x="3976357" y="3068423"/>
                <a:ext cx="0" cy="115816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7460830-7F82-47F3-FD23-EB3099E20DBD}"/>
                  </a:ext>
                </a:extLst>
              </p:cNvPr>
              <p:cNvCxnSpPr>
                <a:cxnSpLocks/>
              </p:cNvCxnSpPr>
              <p:nvPr/>
            </p:nvCxnSpPr>
            <p:spPr>
              <a:xfrm>
                <a:off x="4245270" y="3068423"/>
                <a:ext cx="0" cy="1356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B700999-A41D-000B-FF6D-F023F3D09991}"/>
                  </a:ext>
                </a:extLst>
              </p:cNvPr>
              <p:cNvCxnSpPr>
                <a:cxnSpLocks/>
              </p:cNvCxnSpPr>
              <p:nvPr/>
            </p:nvCxnSpPr>
            <p:spPr>
              <a:xfrm>
                <a:off x="2729185" y="3965473"/>
                <a:ext cx="983184"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B0BD1F3-C198-6965-DB6B-2C979F00EE89}"/>
                  </a:ext>
                </a:extLst>
              </p:cNvPr>
              <p:cNvCxnSpPr>
                <a:cxnSpLocks/>
              </p:cNvCxnSpPr>
              <p:nvPr/>
            </p:nvCxnSpPr>
            <p:spPr>
              <a:xfrm>
                <a:off x="2454739" y="4214070"/>
                <a:ext cx="151875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79FBE07-97C5-0242-3ECE-5DE6FF3045E1}"/>
                  </a:ext>
                </a:extLst>
              </p:cNvPr>
              <p:cNvCxnSpPr>
                <a:cxnSpLocks/>
              </p:cNvCxnSpPr>
              <p:nvPr/>
            </p:nvCxnSpPr>
            <p:spPr>
              <a:xfrm>
                <a:off x="2269527" y="4415938"/>
                <a:ext cx="197383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E7BC51F-1E5D-09A6-9754-607F359236BF}"/>
                  </a:ext>
                </a:extLst>
              </p:cNvPr>
              <p:cNvCxnSpPr>
                <a:cxnSpLocks/>
              </p:cNvCxnSpPr>
              <p:nvPr/>
            </p:nvCxnSpPr>
            <p:spPr>
              <a:xfrm>
                <a:off x="2729185" y="4654868"/>
                <a:ext cx="177863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694CA03-F731-C6D7-B6D7-FABB24DAAD08}"/>
                  </a:ext>
                </a:extLst>
              </p:cNvPr>
              <p:cNvCxnSpPr>
                <a:cxnSpLocks/>
              </p:cNvCxnSpPr>
              <p:nvPr/>
            </p:nvCxnSpPr>
            <p:spPr>
              <a:xfrm>
                <a:off x="4584609" y="5333897"/>
                <a:ext cx="401906"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46B6D21-5CC5-E987-C980-B3CB246EE05A}"/>
                  </a:ext>
                </a:extLst>
              </p:cNvPr>
              <p:cNvCxnSpPr>
                <a:cxnSpLocks/>
              </p:cNvCxnSpPr>
              <p:nvPr/>
            </p:nvCxnSpPr>
            <p:spPr>
              <a:xfrm flipV="1">
                <a:off x="4387522" y="5548807"/>
                <a:ext cx="871276" cy="6502"/>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A775672-4FB4-2FBB-B284-C5A4CAAAD4A5}"/>
                  </a:ext>
                </a:extLst>
              </p:cNvPr>
              <p:cNvCxnSpPr>
                <a:cxnSpLocks/>
              </p:cNvCxnSpPr>
              <p:nvPr/>
            </p:nvCxnSpPr>
            <p:spPr>
              <a:xfrm flipV="1">
                <a:off x="4650554" y="5782496"/>
                <a:ext cx="871276" cy="6502"/>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67C0E6A-10D6-15BB-99E1-543F50E59101}"/>
                  </a:ext>
                </a:extLst>
              </p:cNvPr>
              <p:cNvCxnSpPr>
                <a:cxnSpLocks/>
              </p:cNvCxnSpPr>
              <p:nvPr/>
            </p:nvCxnSpPr>
            <p:spPr>
              <a:xfrm>
                <a:off x="6262320" y="2967750"/>
                <a:ext cx="0" cy="293380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73CFA01-98DE-4DD7-B6BC-2FA49989D313}"/>
                  </a:ext>
                </a:extLst>
              </p:cNvPr>
              <p:cNvCxnSpPr>
                <a:cxnSpLocks/>
              </p:cNvCxnSpPr>
              <p:nvPr/>
            </p:nvCxnSpPr>
            <p:spPr>
              <a:xfrm>
                <a:off x="6515040" y="2967750"/>
                <a:ext cx="0" cy="26915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B441407-A0E5-4847-C46A-D328E3FF1BD9}"/>
                  </a:ext>
                </a:extLst>
              </p:cNvPr>
              <p:cNvCxnSpPr>
                <a:cxnSpLocks/>
              </p:cNvCxnSpPr>
              <p:nvPr/>
            </p:nvCxnSpPr>
            <p:spPr>
              <a:xfrm>
                <a:off x="6784267" y="2967750"/>
                <a:ext cx="0" cy="246889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3BC06A-11AD-516B-8E63-F1D7D1BD4459}"/>
                  </a:ext>
                </a:extLst>
              </p:cNvPr>
              <p:cNvCxnSpPr>
                <a:cxnSpLocks/>
              </p:cNvCxnSpPr>
              <p:nvPr/>
            </p:nvCxnSpPr>
            <p:spPr>
              <a:xfrm>
                <a:off x="7054532" y="2974100"/>
                <a:ext cx="0" cy="2214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8EB5074-C1A6-1932-BB95-02E84F115417}"/>
                  </a:ext>
                </a:extLst>
              </p:cNvPr>
              <p:cNvCxnSpPr>
                <a:cxnSpLocks/>
              </p:cNvCxnSpPr>
              <p:nvPr/>
            </p:nvCxnSpPr>
            <p:spPr>
              <a:xfrm>
                <a:off x="7311159" y="2974100"/>
                <a:ext cx="0" cy="19631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153A4CE-4C9D-0272-E1E6-8E9FF145C4C3}"/>
                  </a:ext>
                </a:extLst>
              </p:cNvPr>
              <p:cNvCxnSpPr>
                <a:cxnSpLocks/>
              </p:cNvCxnSpPr>
              <p:nvPr/>
            </p:nvCxnSpPr>
            <p:spPr>
              <a:xfrm>
                <a:off x="7578267" y="2974100"/>
                <a:ext cx="0" cy="171907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ADF8835-88A0-1E80-5550-81247557FF32}"/>
                  </a:ext>
                </a:extLst>
              </p:cNvPr>
              <p:cNvCxnSpPr>
                <a:cxnSpLocks/>
              </p:cNvCxnSpPr>
              <p:nvPr/>
            </p:nvCxnSpPr>
            <p:spPr>
              <a:xfrm flipH="1">
                <a:off x="8575022" y="3475776"/>
                <a:ext cx="133786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1B04117-6697-C830-6DB5-B48B8CD903CA}"/>
                  </a:ext>
                </a:extLst>
              </p:cNvPr>
              <p:cNvCxnSpPr>
                <a:cxnSpLocks/>
              </p:cNvCxnSpPr>
              <p:nvPr/>
            </p:nvCxnSpPr>
            <p:spPr>
              <a:xfrm flipH="1">
                <a:off x="8321727" y="3722187"/>
                <a:ext cx="123926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DC1294C-391D-0974-3892-8BA9265A0640}"/>
                  </a:ext>
                </a:extLst>
              </p:cNvPr>
              <p:cNvCxnSpPr>
                <a:cxnSpLocks/>
              </p:cNvCxnSpPr>
              <p:nvPr/>
            </p:nvCxnSpPr>
            <p:spPr>
              <a:xfrm flipH="1">
                <a:off x="8053388" y="3943180"/>
                <a:ext cx="1281112"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0C64727-8437-DC4E-2ADE-1E2D8058F85D}"/>
                  </a:ext>
                </a:extLst>
              </p:cNvPr>
              <p:cNvCxnSpPr>
                <a:cxnSpLocks/>
              </p:cNvCxnSpPr>
              <p:nvPr/>
            </p:nvCxnSpPr>
            <p:spPr>
              <a:xfrm flipH="1">
                <a:off x="6262320" y="5901556"/>
                <a:ext cx="107528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C0892C3-5489-4F7B-1B12-E0D5CBFD04A4}"/>
                  </a:ext>
                </a:extLst>
              </p:cNvPr>
              <p:cNvCxnSpPr>
                <a:cxnSpLocks/>
              </p:cNvCxnSpPr>
              <p:nvPr/>
            </p:nvCxnSpPr>
            <p:spPr>
              <a:xfrm flipH="1">
                <a:off x="6510119" y="5659295"/>
                <a:ext cx="37671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C47AB5B-7A7A-15E5-32C9-ED32EBA3F641}"/>
                  </a:ext>
                </a:extLst>
              </p:cNvPr>
              <p:cNvCxnSpPr>
                <a:cxnSpLocks/>
              </p:cNvCxnSpPr>
              <p:nvPr/>
            </p:nvCxnSpPr>
            <p:spPr>
              <a:xfrm flipH="1">
                <a:off x="6784267" y="5434663"/>
                <a:ext cx="553341"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A172D33-6E6D-8C11-0EE6-7FBACCDE7B68}"/>
                  </a:ext>
                </a:extLst>
              </p:cNvPr>
              <p:cNvCxnSpPr>
                <a:cxnSpLocks/>
              </p:cNvCxnSpPr>
              <p:nvPr/>
            </p:nvCxnSpPr>
            <p:spPr>
              <a:xfrm flipH="1">
                <a:off x="7054532" y="5188499"/>
                <a:ext cx="463074"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61ABE6A-CE54-EE5B-7E5A-FF5CB51761E3}"/>
                  </a:ext>
                </a:extLst>
              </p:cNvPr>
              <p:cNvCxnSpPr>
                <a:cxnSpLocks/>
              </p:cNvCxnSpPr>
              <p:nvPr/>
            </p:nvCxnSpPr>
            <p:spPr>
              <a:xfrm flipH="1">
                <a:off x="7311159" y="4937240"/>
                <a:ext cx="93272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6B5D6A5-353E-1B32-C485-BACE2C5D1C7D}"/>
                  </a:ext>
                </a:extLst>
              </p:cNvPr>
              <p:cNvCxnSpPr>
                <a:cxnSpLocks/>
              </p:cNvCxnSpPr>
              <p:nvPr/>
            </p:nvCxnSpPr>
            <p:spPr>
              <a:xfrm flipH="1">
                <a:off x="7578267" y="4693172"/>
                <a:ext cx="834213"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9E99099-6028-81FB-BE83-681D753F6BA9}"/>
                  </a:ext>
                </a:extLst>
              </p:cNvPr>
              <p:cNvCxnSpPr>
                <a:cxnSpLocks/>
              </p:cNvCxnSpPr>
              <p:nvPr/>
            </p:nvCxnSpPr>
            <p:spPr>
              <a:xfrm flipH="1">
                <a:off x="5993370" y="6122486"/>
                <a:ext cx="1017030"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D4657D6-2705-4D3D-0DE9-88405A2A1315}"/>
                  </a:ext>
                </a:extLst>
              </p:cNvPr>
              <p:cNvCxnSpPr>
                <a:cxnSpLocks/>
              </p:cNvCxnSpPr>
              <p:nvPr/>
            </p:nvCxnSpPr>
            <p:spPr>
              <a:xfrm>
                <a:off x="5521830" y="266535"/>
                <a:ext cx="0" cy="332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81C4DB8-8DCF-345D-2D81-CE72DDE1A6D3}"/>
                  </a:ext>
                </a:extLst>
              </p:cNvPr>
              <p:cNvCxnSpPr>
                <a:cxnSpLocks/>
              </p:cNvCxnSpPr>
              <p:nvPr/>
            </p:nvCxnSpPr>
            <p:spPr>
              <a:xfrm flipH="1">
                <a:off x="5520298" y="268916"/>
                <a:ext cx="44974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17C4384-CA20-E417-A8DE-A71BC435F55F}"/>
                  </a:ext>
                </a:extLst>
              </p:cNvPr>
              <p:cNvCxnSpPr>
                <a:cxnSpLocks/>
              </p:cNvCxnSpPr>
              <p:nvPr/>
            </p:nvCxnSpPr>
            <p:spPr>
              <a:xfrm>
                <a:off x="7060937" y="738444"/>
                <a:ext cx="0" cy="1364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ABDF238-95BC-E374-85FF-67B4D0FD4944}"/>
                  </a:ext>
                </a:extLst>
              </p:cNvPr>
              <p:cNvCxnSpPr>
                <a:cxnSpLocks/>
              </p:cNvCxnSpPr>
              <p:nvPr/>
            </p:nvCxnSpPr>
            <p:spPr>
              <a:xfrm flipH="1">
                <a:off x="7059405" y="738444"/>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206DD81-37FF-FC0F-8025-BF3B03FD5BA8}"/>
                  </a:ext>
                </a:extLst>
              </p:cNvPr>
              <p:cNvCxnSpPr>
                <a:cxnSpLocks/>
                <a:endCxn id="109" idx="0"/>
              </p:cNvCxnSpPr>
              <p:nvPr/>
            </p:nvCxnSpPr>
            <p:spPr>
              <a:xfrm>
                <a:off x="8069336" y="1230572"/>
                <a:ext cx="0" cy="485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5EAE1CA-F940-F20D-1C70-FBC119F1582D}"/>
                  </a:ext>
                </a:extLst>
              </p:cNvPr>
              <p:cNvCxnSpPr>
                <a:cxnSpLocks/>
              </p:cNvCxnSpPr>
              <p:nvPr/>
            </p:nvCxnSpPr>
            <p:spPr>
              <a:xfrm flipH="1">
                <a:off x="8069336" y="1230572"/>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E097B96-03D0-AAD3-E6BC-ABD0A5B90082}"/>
                  </a:ext>
                </a:extLst>
              </p:cNvPr>
              <p:cNvCxnSpPr>
                <a:cxnSpLocks/>
              </p:cNvCxnSpPr>
              <p:nvPr/>
            </p:nvCxnSpPr>
            <p:spPr>
              <a:xfrm flipH="1">
                <a:off x="4234539" y="-148185"/>
                <a:ext cx="500740"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3395BAB-18C5-FA21-5B41-5698451DBDC0}"/>
                  </a:ext>
                </a:extLst>
              </p:cNvPr>
              <p:cNvCxnSpPr>
                <a:cxnSpLocks/>
              </p:cNvCxnSpPr>
              <p:nvPr/>
            </p:nvCxnSpPr>
            <p:spPr>
              <a:xfrm>
                <a:off x="4237966" y="-148185"/>
                <a:ext cx="0" cy="1207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DCA5467A-27C0-36C9-64A5-47D71A6C9734}"/>
                </a:ext>
              </a:extLst>
            </p:cNvPr>
            <p:cNvGrpSpPr/>
            <p:nvPr/>
          </p:nvGrpSpPr>
          <p:grpSpPr>
            <a:xfrm>
              <a:off x="3168686" y="791312"/>
              <a:ext cx="5699792" cy="2168733"/>
              <a:chOff x="3166795" y="530965"/>
              <a:chExt cx="5699792" cy="2168733"/>
            </a:xfrm>
          </p:grpSpPr>
          <p:sp>
            <p:nvSpPr>
              <p:cNvPr id="74" name="TextBox 73">
                <a:extLst>
                  <a:ext uri="{FF2B5EF4-FFF2-40B4-BE49-F238E27FC236}">
                    <a16:creationId xmlns:a16="http://schemas.microsoft.com/office/drawing/2014/main" id="{2203EFB8-33A8-FEC5-A754-21C98FC87764}"/>
                  </a:ext>
                </a:extLst>
              </p:cNvPr>
              <p:cNvSpPr txBox="1"/>
              <p:nvPr/>
            </p:nvSpPr>
            <p:spPr>
              <a:xfrm>
                <a:off x="3166795" y="2151965"/>
                <a:ext cx="548296" cy="278164"/>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35" name="TextBox 34">
                <a:extLst>
                  <a:ext uri="{FF2B5EF4-FFF2-40B4-BE49-F238E27FC236}">
                    <a16:creationId xmlns:a16="http://schemas.microsoft.com/office/drawing/2014/main" id="{FA1B03FB-C33A-93EB-F034-61CF5B832A66}"/>
                  </a:ext>
                </a:extLst>
              </p:cNvPr>
              <p:cNvSpPr txBox="1"/>
              <p:nvPr/>
            </p:nvSpPr>
            <p:spPr>
              <a:xfrm>
                <a:off x="3440943" y="2046315"/>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1" name="TextBox 90">
                <a:extLst>
                  <a:ext uri="{FF2B5EF4-FFF2-40B4-BE49-F238E27FC236}">
                    <a16:creationId xmlns:a16="http://schemas.microsoft.com/office/drawing/2014/main" id="{A95ED500-4DAC-D4C5-5BD2-D2DA051BAABE}"/>
                  </a:ext>
                </a:extLst>
              </p:cNvPr>
              <p:cNvSpPr txBox="1"/>
              <p:nvPr/>
            </p:nvSpPr>
            <p:spPr>
              <a:xfrm>
                <a:off x="3695066" y="118892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2" name="TextBox 91">
                <a:extLst>
                  <a:ext uri="{FF2B5EF4-FFF2-40B4-BE49-F238E27FC236}">
                    <a16:creationId xmlns:a16="http://schemas.microsoft.com/office/drawing/2014/main" id="{56106493-B406-0C31-BE9D-A16605E9F037}"/>
                  </a:ext>
                </a:extLst>
              </p:cNvPr>
              <p:cNvSpPr txBox="1"/>
              <p:nvPr/>
            </p:nvSpPr>
            <p:spPr>
              <a:xfrm>
                <a:off x="3969214" y="938064"/>
                <a:ext cx="548296" cy="338554"/>
              </a:xfrm>
              <a:prstGeom prst="rect">
                <a:avLst/>
              </a:prstGeom>
              <a:noFill/>
            </p:spPr>
            <p:txBody>
              <a:bodyPr wrap="square" rtlCol="0">
                <a:spAutoFit/>
              </a:bodyPr>
              <a:lstStyle/>
              <a:p>
                <a:pPr algn="ctr"/>
                <a:r>
                  <a:rPr lang="en-US" altLang="zh-CN" sz="1400" dirty="0">
                    <a:latin typeface="MetaPro-Black" panose="02000503050000020004" pitchFamily="50" charset="0"/>
                    <a:ea typeface="Tahoma" panose="020B0604030504040204" pitchFamily="34" charset="0"/>
                    <a:cs typeface="Tahoma" panose="020B0604030504040204" pitchFamily="34" charset="0"/>
                  </a:rPr>
                  <a:t>18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94" name="TextBox 93">
                <a:extLst>
                  <a:ext uri="{FF2B5EF4-FFF2-40B4-BE49-F238E27FC236}">
                    <a16:creationId xmlns:a16="http://schemas.microsoft.com/office/drawing/2014/main" id="{93F8BD8A-0BF6-7BD8-D641-5E552059081B}"/>
                  </a:ext>
                </a:extLst>
              </p:cNvPr>
              <p:cNvSpPr txBox="1"/>
              <p:nvPr/>
            </p:nvSpPr>
            <p:spPr>
              <a:xfrm>
                <a:off x="4710476" y="2031475"/>
                <a:ext cx="548296" cy="294527"/>
              </a:xfrm>
              <a:prstGeom prst="rect">
                <a:avLst/>
              </a:prstGeom>
              <a:noFill/>
            </p:spPr>
            <p:txBody>
              <a:bodyPr wrap="square" rtlCol="0">
                <a:spAutoFit/>
              </a:bodyPr>
              <a:lstStyle>
                <a:defPPr>
                  <a:defRPr lang="zh-CN"/>
                </a:defPPr>
                <a:lvl1pPr algn="ctr">
                  <a:defRPr sz="120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defRPr>
                </a:lvl1pPr>
              </a:lstStyle>
              <a:p>
                <a:r>
                  <a:rPr lang="en-US" altLang="zh-CN" dirty="0"/>
                  <a:t>6</a:t>
                </a:r>
                <a:r>
                  <a:rPr lang="en-US" altLang="zh-CN" sz="800" dirty="0"/>
                  <a:t>X</a:t>
                </a:r>
                <a:endParaRPr lang="zh-CN" altLang="en-US" sz="800" dirty="0"/>
              </a:p>
            </p:txBody>
          </p:sp>
          <p:sp>
            <p:nvSpPr>
              <p:cNvPr id="97" name="TextBox 96">
                <a:extLst>
                  <a:ext uri="{FF2B5EF4-FFF2-40B4-BE49-F238E27FC236}">
                    <a16:creationId xmlns:a16="http://schemas.microsoft.com/office/drawing/2014/main" id="{7284E8AA-FEAE-5F34-C392-18FB05EA1BAD}"/>
                  </a:ext>
                </a:extLst>
              </p:cNvPr>
              <p:cNvSpPr txBox="1"/>
              <p:nvPr/>
            </p:nvSpPr>
            <p:spPr>
              <a:xfrm>
                <a:off x="4970311" y="801473"/>
                <a:ext cx="548296" cy="369332"/>
              </a:xfrm>
              <a:prstGeom prst="rect">
                <a:avLst/>
              </a:prstGeom>
              <a:noFill/>
            </p:spPr>
            <p:txBody>
              <a:bodyPr wrap="square" rtlCol="0">
                <a:spAutoFit/>
              </a:bodyPr>
              <a:lstStyle/>
              <a:p>
                <a:pPr algn="ctr"/>
                <a:r>
                  <a:rPr lang="en-US" altLang="zh-CN" sz="16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20</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9" name="TextBox 98">
                <a:extLst>
                  <a:ext uri="{FF2B5EF4-FFF2-40B4-BE49-F238E27FC236}">
                    <a16:creationId xmlns:a16="http://schemas.microsoft.com/office/drawing/2014/main" id="{DF9FA48B-94CB-0BA9-6B3F-970748336FA7}"/>
                  </a:ext>
                </a:extLst>
              </p:cNvPr>
              <p:cNvSpPr txBox="1"/>
              <p:nvPr/>
            </p:nvSpPr>
            <p:spPr>
              <a:xfrm>
                <a:off x="4236075" y="2325021"/>
                <a:ext cx="548296" cy="253916"/>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3</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0" name="TextBox 99">
                <a:extLst>
                  <a:ext uri="{FF2B5EF4-FFF2-40B4-BE49-F238E27FC236}">
                    <a16:creationId xmlns:a16="http://schemas.microsoft.com/office/drawing/2014/main" id="{3D9DCCA7-FAC7-74AB-520F-950F65C1AE78}"/>
                  </a:ext>
                </a:extLst>
              </p:cNvPr>
              <p:cNvSpPr txBox="1"/>
              <p:nvPr/>
            </p:nvSpPr>
            <p:spPr>
              <a:xfrm>
                <a:off x="5255370" y="530965"/>
                <a:ext cx="597074" cy="400110"/>
              </a:xfrm>
              <a:prstGeom prst="rect">
                <a:avLst/>
              </a:prstGeom>
              <a:noFill/>
            </p:spPr>
            <p:txBody>
              <a:bodyPr wrap="square" rtlCol="0">
                <a:spAutoFit/>
              </a:bodyPr>
              <a:lstStyle/>
              <a:p>
                <a:pPr algn="ctr"/>
                <a:r>
                  <a:rPr lang="en-US" altLang="zh-CN" dirty="0">
                    <a:latin typeface="MetaPro-Black" panose="02000503050000020004" pitchFamily="50" charset="0"/>
                    <a:ea typeface="Tahoma" panose="020B0604030504040204" pitchFamily="34" charset="0"/>
                    <a:cs typeface="Tahoma" panose="020B0604030504040204" pitchFamily="34" charset="0"/>
                  </a:rPr>
                  <a:t>22</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400" dirty="0">
                  <a:latin typeface="MetaPro-Black" panose="02000503050000020004" pitchFamily="50" charset="0"/>
                  <a:cs typeface="Tahoma" panose="020B0604030504040204" pitchFamily="34" charset="0"/>
                </a:endParaRPr>
              </a:p>
            </p:txBody>
          </p:sp>
          <p:sp>
            <p:nvSpPr>
              <p:cNvPr id="101" name="TextBox 100">
                <a:extLst>
                  <a:ext uri="{FF2B5EF4-FFF2-40B4-BE49-F238E27FC236}">
                    <a16:creationId xmlns:a16="http://schemas.microsoft.com/office/drawing/2014/main" id="{1ACD8738-9524-5786-D82A-49BE246CD616}"/>
                  </a:ext>
                </a:extLst>
              </p:cNvPr>
              <p:cNvSpPr txBox="1"/>
              <p:nvPr/>
            </p:nvSpPr>
            <p:spPr>
              <a:xfrm>
                <a:off x="5795711" y="2395735"/>
                <a:ext cx="385792" cy="246221"/>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2" name="TextBox 101">
                <a:extLst>
                  <a:ext uri="{FF2B5EF4-FFF2-40B4-BE49-F238E27FC236}">
                    <a16:creationId xmlns:a16="http://schemas.microsoft.com/office/drawing/2014/main" id="{ACA15DFD-4B61-4DF5-D90E-AF741D3DC7CE}"/>
                  </a:ext>
                </a:extLst>
              </p:cNvPr>
              <p:cNvSpPr txBox="1"/>
              <p:nvPr/>
            </p:nvSpPr>
            <p:spPr>
              <a:xfrm>
                <a:off x="5965771" y="2179981"/>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3" name="TextBox 102">
                <a:extLst>
                  <a:ext uri="{FF2B5EF4-FFF2-40B4-BE49-F238E27FC236}">
                    <a16:creationId xmlns:a16="http://schemas.microsoft.com/office/drawing/2014/main" id="{9089255C-2CFB-535C-3C4A-FB8FD1DA3C0D}"/>
                  </a:ext>
                </a:extLst>
              </p:cNvPr>
              <p:cNvSpPr txBox="1"/>
              <p:nvPr/>
            </p:nvSpPr>
            <p:spPr>
              <a:xfrm>
                <a:off x="6239919" y="2470621"/>
                <a:ext cx="548296" cy="229077"/>
              </a:xfrm>
              <a:prstGeom prst="rect">
                <a:avLst/>
              </a:prstGeom>
              <a:noFill/>
            </p:spPr>
            <p:txBody>
              <a:bodyPr wrap="square" rtlCol="0">
                <a:spAutoFit/>
              </a:bodyPr>
              <a:lstStyle/>
              <a:p>
                <a:pPr algn="ctr"/>
                <a:r>
                  <a:rPr lang="en-US" altLang="zh-CN" sz="7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4" name="TextBox 103">
                <a:extLst>
                  <a:ext uri="{FF2B5EF4-FFF2-40B4-BE49-F238E27FC236}">
                    <a16:creationId xmlns:a16="http://schemas.microsoft.com/office/drawing/2014/main" id="{17A01184-5754-9B5F-1063-41D70A4F7C9E}"/>
                  </a:ext>
                </a:extLst>
              </p:cNvPr>
              <p:cNvSpPr txBox="1"/>
              <p:nvPr/>
            </p:nvSpPr>
            <p:spPr>
              <a:xfrm>
                <a:off x="6510119" y="2075983"/>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5" name="TextBox 104">
                <a:extLst>
                  <a:ext uri="{FF2B5EF4-FFF2-40B4-BE49-F238E27FC236}">
                    <a16:creationId xmlns:a16="http://schemas.microsoft.com/office/drawing/2014/main" id="{74229BE3-D002-728E-7B74-4EEBBE791F33}"/>
                  </a:ext>
                </a:extLst>
              </p:cNvPr>
              <p:cNvSpPr txBox="1"/>
              <p:nvPr/>
            </p:nvSpPr>
            <p:spPr>
              <a:xfrm>
                <a:off x="6784266" y="2014778"/>
                <a:ext cx="548296" cy="294527"/>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6</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06" name="TextBox 105">
                <a:extLst>
                  <a:ext uri="{FF2B5EF4-FFF2-40B4-BE49-F238E27FC236}">
                    <a16:creationId xmlns:a16="http://schemas.microsoft.com/office/drawing/2014/main" id="{8200CAFB-DD4A-977A-2D0C-2EB0A0A232B6}"/>
                  </a:ext>
                </a:extLst>
              </p:cNvPr>
              <p:cNvSpPr txBox="1"/>
              <p:nvPr/>
            </p:nvSpPr>
            <p:spPr>
              <a:xfrm>
                <a:off x="7029971" y="2231910"/>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7" name="TextBox 106">
                <a:extLst>
                  <a:ext uri="{FF2B5EF4-FFF2-40B4-BE49-F238E27FC236}">
                    <a16:creationId xmlns:a16="http://schemas.microsoft.com/office/drawing/2014/main" id="{33496E4A-BE15-8342-BC47-416DD6BEDA84}"/>
                  </a:ext>
                </a:extLst>
              </p:cNvPr>
              <p:cNvSpPr txBox="1"/>
              <p:nvPr/>
            </p:nvSpPr>
            <p:spPr>
              <a:xfrm>
                <a:off x="7304734" y="1614597"/>
                <a:ext cx="548296" cy="292388"/>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8</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9" name="TextBox 108">
                <a:extLst>
                  <a:ext uri="{FF2B5EF4-FFF2-40B4-BE49-F238E27FC236}">
                    <a16:creationId xmlns:a16="http://schemas.microsoft.com/office/drawing/2014/main" id="{2ACAD572-F467-B6E6-0D23-8F64450D7735}"/>
                  </a:ext>
                </a:extLst>
              </p:cNvPr>
              <p:cNvSpPr txBox="1"/>
              <p:nvPr/>
            </p:nvSpPr>
            <p:spPr>
              <a:xfrm>
                <a:off x="7793297" y="1624809"/>
                <a:ext cx="548296" cy="292388"/>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10" name="TextBox 109">
                <a:extLst>
                  <a:ext uri="{FF2B5EF4-FFF2-40B4-BE49-F238E27FC236}">
                    <a16:creationId xmlns:a16="http://schemas.microsoft.com/office/drawing/2014/main" id="{9D6BCFD0-4468-4364-B8EC-729817BB1CE3}"/>
                  </a:ext>
                </a:extLst>
              </p:cNvPr>
              <p:cNvSpPr txBox="1"/>
              <p:nvPr/>
            </p:nvSpPr>
            <p:spPr>
              <a:xfrm>
                <a:off x="8024835" y="201788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11" name="TextBox 110">
                <a:extLst>
                  <a:ext uri="{FF2B5EF4-FFF2-40B4-BE49-F238E27FC236}">
                    <a16:creationId xmlns:a16="http://schemas.microsoft.com/office/drawing/2014/main" id="{B4D34142-E0AB-CAC5-1F1A-8BE627DAAB04}"/>
                  </a:ext>
                </a:extLst>
              </p:cNvPr>
              <p:cNvSpPr txBox="1"/>
              <p:nvPr/>
            </p:nvSpPr>
            <p:spPr>
              <a:xfrm>
                <a:off x="8318291" y="1679654"/>
                <a:ext cx="548296" cy="261610"/>
              </a:xfrm>
              <a:prstGeom prst="rect">
                <a:avLst/>
              </a:prstGeom>
              <a:noFill/>
            </p:spPr>
            <p:txBody>
              <a:bodyPr wrap="square" rtlCol="0">
                <a:spAutoFit/>
              </a:bodyPr>
              <a:lstStyle/>
              <a:p>
                <a:pPr algn="ct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TBC</a:t>
                </a:r>
                <a:endParaRPr lang="zh-CN" altLang="en-US" sz="1000" dirty="0">
                  <a:solidFill>
                    <a:schemeClr val="bg1">
                      <a:lumMod val="25000"/>
                    </a:schemeClr>
                  </a:solidFill>
                  <a:latin typeface="MetaPro-Black" panose="02000503050000020004" pitchFamily="50" charset="0"/>
                  <a:cs typeface="Tahoma" panose="020B0604030504040204" pitchFamily="34" charset="0"/>
                </a:endParaRPr>
              </a:p>
            </p:txBody>
          </p:sp>
        </p:grpSp>
        <p:pic>
          <p:nvPicPr>
            <p:cNvPr id="24" name="Picture 23" descr="So-called 'good' suburban schools often require trade-offs for Latino  students">
              <a:extLst>
                <a:ext uri="{FF2B5EF4-FFF2-40B4-BE49-F238E27FC236}">
                  <a16:creationId xmlns:a16="http://schemas.microsoft.com/office/drawing/2014/main" id="{B9E3002D-06AF-DCFB-1801-A7C0F8C7CCA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12000"/>
                      </a14:imgEffect>
                      <a14:imgEffect>
                        <a14:brightnessContrast bright="15000"/>
                      </a14:imgEffect>
                    </a14:imgLayer>
                  </a14:imgProps>
                </a:ext>
                <a:ext uri="{28A0092B-C50C-407E-A947-70E740481C1C}">
                  <a14:useLocalDpi xmlns:a14="http://schemas.microsoft.com/office/drawing/2010/main" val="0"/>
                </a:ext>
              </a:extLst>
            </a:blip>
            <a:srcRect l="6867" t="5161" r="4972" b="11294"/>
            <a:stretch>
              <a:fillRect/>
            </a:stretch>
          </p:blipFill>
          <p:spPr bwMode="auto">
            <a:xfrm>
              <a:off x="3390052" y="1244850"/>
              <a:ext cx="5257060" cy="3518689"/>
            </a:xfrm>
            <a:custGeom>
              <a:avLst/>
              <a:gdLst>
                <a:gd name="connsiteX0" fmla="*/ 3059116 w 5257060"/>
                <a:gd name="connsiteY0" fmla="*/ 1668881 h 3472313"/>
                <a:gd name="connsiteX1" fmla="*/ 3198106 w 5257060"/>
                <a:gd name="connsiteY1" fmla="*/ 1668881 h 3472313"/>
                <a:gd name="connsiteX2" fmla="*/ 3198106 w 5257060"/>
                <a:gd name="connsiteY2" fmla="*/ 1803431 h 3472313"/>
                <a:gd name="connsiteX3" fmla="*/ 3059116 w 5257060"/>
                <a:gd name="connsiteY3" fmla="*/ 1803431 h 3472313"/>
                <a:gd name="connsiteX4" fmla="*/ 2542057 w 5257060"/>
                <a:gd name="connsiteY4" fmla="*/ 1622807 h 3472313"/>
                <a:gd name="connsiteX5" fmla="*/ 2681047 w 5257060"/>
                <a:gd name="connsiteY5" fmla="*/ 1622807 h 3472313"/>
                <a:gd name="connsiteX6" fmla="*/ 2681047 w 5257060"/>
                <a:gd name="connsiteY6" fmla="*/ 1849506 h 3472313"/>
                <a:gd name="connsiteX7" fmla="*/ 2542057 w 5257060"/>
                <a:gd name="connsiteY7" fmla="*/ 1849506 h 3472313"/>
                <a:gd name="connsiteX8" fmla="*/ 1050463 w 5257060"/>
                <a:gd name="connsiteY8" fmla="*/ 1583303 h 3472313"/>
                <a:gd name="connsiteX9" fmla="*/ 1189453 w 5257060"/>
                <a:gd name="connsiteY9" fmla="*/ 1583303 h 3472313"/>
                <a:gd name="connsiteX10" fmla="*/ 1189453 w 5257060"/>
                <a:gd name="connsiteY10" fmla="*/ 1889008 h 3472313"/>
                <a:gd name="connsiteX11" fmla="*/ 1050463 w 5257060"/>
                <a:gd name="connsiteY11" fmla="*/ 1889008 h 3472313"/>
                <a:gd name="connsiteX12" fmla="*/ 3855541 w 5257060"/>
                <a:gd name="connsiteY12" fmla="*/ 1522725 h 3472313"/>
                <a:gd name="connsiteX13" fmla="*/ 3994531 w 5257060"/>
                <a:gd name="connsiteY13" fmla="*/ 1522725 h 3472313"/>
                <a:gd name="connsiteX14" fmla="*/ 3994531 w 5257060"/>
                <a:gd name="connsiteY14" fmla="*/ 1949587 h 3472313"/>
                <a:gd name="connsiteX15" fmla="*/ 3855541 w 5257060"/>
                <a:gd name="connsiteY15" fmla="*/ 1949587 h 3472313"/>
                <a:gd name="connsiteX16" fmla="*/ 2804127 w 5257060"/>
                <a:gd name="connsiteY16" fmla="*/ 1480919 h 3472313"/>
                <a:gd name="connsiteX17" fmla="*/ 2943117 w 5257060"/>
                <a:gd name="connsiteY17" fmla="*/ 1480919 h 3472313"/>
                <a:gd name="connsiteX18" fmla="*/ 2943117 w 5257060"/>
                <a:gd name="connsiteY18" fmla="*/ 1991394 h 3472313"/>
                <a:gd name="connsiteX19" fmla="*/ 2804127 w 5257060"/>
                <a:gd name="connsiteY19" fmla="*/ 1991394 h 3472313"/>
                <a:gd name="connsiteX20" fmla="*/ 0 w 5257060"/>
                <a:gd name="connsiteY20" fmla="*/ 1438514 h 3472313"/>
                <a:gd name="connsiteX21" fmla="*/ 138990 w 5257060"/>
                <a:gd name="connsiteY21" fmla="*/ 1438514 h 3472313"/>
                <a:gd name="connsiteX22" fmla="*/ 138990 w 5257060"/>
                <a:gd name="connsiteY22" fmla="*/ 2033798 h 3472313"/>
                <a:gd name="connsiteX23" fmla="*/ 0 w 5257060"/>
                <a:gd name="connsiteY23" fmla="*/ 2033798 h 3472313"/>
                <a:gd name="connsiteX24" fmla="*/ 255348 w 5257060"/>
                <a:gd name="connsiteY24" fmla="*/ 1363431 h 3472313"/>
                <a:gd name="connsiteX25" fmla="*/ 394338 w 5257060"/>
                <a:gd name="connsiteY25" fmla="*/ 1363431 h 3472313"/>
                <a:gd name="connsiteX26" fmla="*/ 394338 w 5257060"/>
                <a:gd name="connsiteY26" fmla="*/ 2108882 h 3472313"/>
                <a:gd name="connsiteX27" fmla="*/ 255348 w 5257060"/>
                <a:gd name="connsiteY27" fmla="*/ 2108882 h 3472313"/>
                <a:gd name="connsiteX28" fmla="*/ 3324334 w 5257060"/>
                <a:gd name="connsiteY28" fmla="*/ 1362030 h 3472313"/>
                <a:gd name="connsiteX29" fmla="*/ 3463324 w 5257060"/>
                <a:gd name="connsiteY29" fmla="*/ 1362030 h 3472313"/>
                <a:gd name="connsiteX30" fmla="*/ 3463324 w 5257060"/>
                <a:gd name="connsiteY30" fmla="*/ 2110281 h 3472313"/>
                <a:gd name="connsiteX31" fmla="*/ 3324334 w 5257060"/>
                <a:gd name="connsiteY31" fmla="*/ 2110281 h 3472313"/>
                <a:gd name="connsiteX32" fmla="*/ 4856171 w 5257060"/>
                <a:gd name="connsiteY32" fmla="*/ 1295174 h 3472313"/>
                <a:gd name="connsiteX33" fmla="*/ 4995161 w 5257060"/>
                <a:gd name="connsiteY33" fmla="*/ 1295174 h 3472313"/>
                <a:gd name="connsiteX34" fmla="*/ 4995161 w 5257060"/>
                <a:gd name="connsiteY34" fmla="*/ 2177138 h 3472313"/>
                <a:gd name="connsiteX35" fmla="*/ 4856171 w 5257060"/>
                <a:gd name="connsiteY35" fmla="*/ 2177138 h 3472313"/>
                <a:gd name="connsiteX36" fmla="*/ 3593927 w 5257060"/>
                <a:gd name="connsiteY36" fmla="*/ 1295174 h 3472313"/>
                <a:gd name="connsiteX37" fmla="*/ 3732917 w 5257060"/>
                <a:gd name="connsiteY37" fmla="*/ 1295174 h 3472313"/>
                <a:gd name="connsiteX38" fmla="*/ 3732917 w 5257060"/>
                <a:gd name="connsiteY38" fmla="*/ 2177138 h 3472313"/>
                <a:gd name="connsiteX39" fmla="*/ 3593927 w 5257060"/>
                <a:gd name="connsiteY39" fmla="*/ 2177138 h 3472313"/>
                <a:gd name="connsiteX40" fmla="*/ 1529807 w 5257060"/>
                <a:gd name="connsiteY40" fmla="*/ 1295173 h 3472313"/>
                <a:gd name="connsiteX41" fmla="*/ 1668797 w 5257060"/>
                <a:gd name="connsiteY41" fmla="*/ 1295173 h 3472313"/>
                <a:gd name="connsiteX42" fmla="*/ 1668797 w 5257060"/>
                <a:gd name="connsiteY42" fmla="*/ 2177138 h 3472313"/>
                <a:gd name="connsiteX43" fmla="*/ 1529807 w 5257060"/>
                <a:gd name="connsiteY43" fmla="*/ 2177138 h 3472313"/>
                <a:gd name="connsiteX44" fmla="*/ 5118070 w 5257060"/>
                <a:gd name="connsiteY44" fmla="*/ 1181406 h 3472313"/>
                <a:gd name="connsiteX45" fmla="*/ 5257060 w 5257060"/>
                <a:gd name="connsiteY45" fmla="*/ 1181406 h 3472313"/>
                <a:gd name="connsiteX46" fmla="*/ 5257060 w 5257060"/>
                <a:gd name="connsiteY46" fmla="*/ 2290907 h 3472313"/>
                <a:gd name="connsiteX47" fmla="*/ 5118070 w 5257060"/>
                <a:gd name="connsiteY47" fmla="*/ 2290907 h 3472313"/>
                <a:gd name="connsiteX48" fmla="*/ 4596498 w 5257060"/>
                <a:gd name="connsiteY48" fmla="*/ 906110 h 3472313"/>
                <a:gd name="connsiteX49" fmla="*/ 4735488 w 5257060"/>
                <a:gd name="connsiteY49" fmla="*/ 906110 h 3472313"/>
                <a:gd name="connsiteX50" fmla="*/ 4735488 w 5257060"/>
                <a:gd name="connsiteY50" fmla="*/ 2566203 h 3472313"/>
                <a:gd name="connsiteX51" fmla="*/ 4596498 w 5257060"/>
                <a:gd name="connsiteY51" fmla="*/ 2566203 h 3472313"/>
                <a:gd name="connsiteX52" fmla="*/ 4117155 w 5257060"/>
                <a:gd name="connsiteY52" fmla="*/ 906110 h 3472313"/>
                <a:gd name="connsiteX53" fmla="*/ 4256145 w 5257060"/>
                <a:gd name="connsiteY53" fmla="*/ 906110 h 3472313"/>
                <a:gd name="connsiteX54" fmla="*/ 4256145 w 5257060"/>
                <a:gd name="connsiteY54" fmla="*/ 2566203 h 3472313"/>
                <a:gd name="connsiteX55" fmla="*/ 4117155 w 5257060"/>
                <a:gd name="connsiteY55" fmla="*/ 2566203 h 3472313"/>
                <a:gd name="connsiteX56" fmla="*/ 517247 w 5257060"/>
                <a:gd name="connsiteY56" fmla="*/ 522165 h 3472313"/>
                <a:gd name="connsiteX57" fmla="*/ 656237 w 5257060"/>
                <a:gd name="connsiteY57" fmla="*/ 522165 h 3472313"/>
                <a:gd name="connsiteX58" fmla="*/ 656237 w 5257060"/>
                <a:gd name="connsiteY58" fmla="*/ 2950147 h 3472313"/>
                <a:gd name="connsiteX59" fmla="*/ 517247 w 5257060"/>
                <a:gd name="connsiteY59" fmla="*/ 2950147 h 3472313"/>
                <a:gd name="connsiteX60" fmla="*/ 786624 w 5257060"/>
                <a:gd name="connsiteY60" fmla="*/ 312274 h 3472313"/>
                <a:gd name="connsiteX61" fmla="*/ 925614 w 5257060"/>
                <a:gd name="connsiteY61" fmla="*/ 312274 h 3472313"/>
                <a:gd name="connsiteX62" fmla="*/ 925614 w 5257060"/>
                <a:gd name="connsiteY62" fmla="*/ 3160038 h 3472313"/>
                <a:gd name="connsiteX63" fmla="*/ 786624 w 5257060"/>
                <a:gd name="connsiteY63" fmla="*/ 3160038 h 3472313"/>
                <a:gd name="connsiteX64" fmla="*/ 1793649 w 5257060"/>
                <a:gd name="connsiteY64" fmla="*/ 160147 h 3472313"/>
                <a:gd name="connsiteX65" fmla="*/ 1932639 w 5257060"/>
                <a:gd name="connsiteY65" fmla="*/ 160147 h 3472313"/>
                <a:gd name="connsiteX66" fmla="*/ 1932639 w 5257060"/>
                <a:gd name="connsiteY66" fmla="*/ 3312164 h 3472313"/>
                <a:gd name="connsiteX67" fmla="*/ 1793649 w 5257060"/>
                <a:gd name="connsiteY67" fmla="*/ 3312164 h 3472313"/>
                <a:gd name="connsiteX68" fmla="*/ 2062713 w 5257060"/>
                <a:gd name="connsiteY68" fmla="*/ 0 h 3472313"/>
                <a:gd name="connsiteX69" fmla="*/ 2201703 w 5257060"/>
                <a:gd name="connsiteY69" fmla="*/ 0 h 3472313"/>
                <a:gd name="connsiteX70" fmla="*/ 2201703 w 5257060"/>
                <a:gd name="connsiteY70" fmla="*/ 3472313 h 3472313"/>
                <a:gd name="connsiteX71" fmla="*/ 2062713 w 5257060"/>
                <a:gd name="connsiteY71" fmla="*/ 3472313 h 347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257060" h="3472313">
                  <a:moveTo>
                    <a:pt x="3059116" y="1668881"/>
                  </a:moveTo>
                  <a:lnTo>
                    <a:pt x="3198106" y="1668881"/>
                  </a:lnTo>
                  <a:lnTo>
                    <a:pt x="3198106" y="1803431"/>
                  </a:lnTo>
                  <a:lnTo>
                    <a:pt x="3059116" y="1803431"/>
                  </a:lnTo>
                  <a:close/>
                  <a:moveTo>
                    <a:pt x="2542057" y="1622807"/>
                  </a:moveTo>
                  <a:lnTo>
                    <a:pt x="2681047" y="1622807"/>
                  </a:lnTo>
                  <a:lnTo>
                    <a:pt x="2681047" y="1849506"/>
                  </a:lnTo>
                  <a:lnTo>
                    <a:pt x="2542057" y="1849506"/>
                  </a:lnTo>
                  <a:close/>
                  <a:moveTo>
                    <a:pt x="1050463" y="1583303"/>
                  </a:moveTo>
                  <a:lnTo>
                    <a:pt x="1189453" y="1583303"/>
                  </a:lnTo>
                  <a:lnTo>
                    <a:pt x="1189453" y="1889008"/>
                  </a:lnTo>
                  <a:lnTo>
                    <a:pt x="1050463" y="1889008"/>
                  </a:lnTo>
                  <a:close/>
                  <a:moveTo>
                    <a:pt x="3855541" y="1522725"/>
                  </a:moveTo>
                  <a:lnTo>
                    <a:pt x="3994531" y="1522725"/>
                  </a:lnTo>
                  <a:lnTo>
                    <a:pt x="3994531" y="1949587"/>
                  </a:lnTo>
                  <a:lnTo>
                    <a:pt x="3855541" y="1949587"/>
                  </a:lnTo>
                  <a:close/>
                  <a:moveTo>
                    <a:pt x="2804127" y="1480919"/>
                  </a:moveTo>
                  <a:lnTo>
                    <a:pt x="2943117" y="1480919"/>
                  </a:lnTo>
                  <a:lnTo>
                    <a:pt x="2943117" y="1991394"/>
                  </a:lnTo>
                  <a:lnTo>
                    <a:pt x="2804127" y="1991394"/>
                  </a:lnTo>
                  <a:close/>
                  <a:moveTo>
                    <a:pt x="0" y="1438514"/>
                  </a:moveTo>
                  <a:lnTo>
                    <a:pt x="138990" y="1438514"/>
                  </a:lnTo>
                  <a:lnTo>
                    <a:pt x="138990" y="2033798"/>
                  </a:lnTo>
                  <a:lnTo>
                    <a:pt x="0" y="2033798"/>
                  </a:lnTo>
                  <a:close/>
                  <a:moveTo>
                    <a:pt x="255348" y="1363431"/>
                  </a:moveTo>
                  <a:lnTo>
                    <a:pt x="394338" y="1363431"/>
                  </a:lnTo>
                  <a:lnTo>
                    <a:pt x="394338" y="2108882"/>
                  </a:lnTo>
                  <a:lnTo>
                    <a:pt x="255348" y="2108882"/>
                  </a:lnTo>
                  <a:close/>
                  <a:moveTo>
                    <a:pt x="3324334" y="1362030"/>
                  </a:moveTo>
                  <a:lnTo>
                    <a:pt x="3463324" y="1362030"/>
                  </a:lnTo>
                  <a:lnTo>
                    <a:pt x="3463324" y="2110281"/>
                  </a:lnTo>
                  <a:lnTo>
                    <a:pt x="3324334" y="2110281"/>
                  </a:lnTo>
                  <a:close/>
                  <a:moveTo>
                    <a:pt x="4856171" y="1295174"/>
                  </a:moveTo>
                  <a:lnTo>
                    <a:pt x="4995161" y="1295174"/>
                  </a:lnTo>
                  <a:lnTo>
                    <a:pt x="4995161" y="2177138"/>
                  </a:lnTo>
                  <a:lnTo>
                    <a:pt x="4856171" y="2177138"/>
                  </a:lnTo>
                  <a:close/>
                  <a:moveTo>
                    <a:pt x="3593927" y="1295174"/>
                  </a:moveTo>
                  <a:lnTo>
                    <a:pt x="3732917" y="1295174"/>
                  </a:lnTo>
                  <a:lnTo>
                    <a:pt x="3732917" y="2177138"/>
                  </a:lnTo>
                  <a:lnTo>
                    <a:pt x="3593927" y="2177138"/>
                  </a:lnTo>
                  <a:close/>
                  <a:moveTo>
                    <a:pt x="1529807" y="1295173"/>
                  </a:moveTo>
                  <a:lnTo>
                    <a:pt x="1668797" y="1295173"/>
                  </a:lnTo>
                  <a:lnTo>
                    <a:pt x="1668797" y="2177138"/>
                  </a:lnTo>
                  <a:lnTo>
                    <a:pt x="1529807" y="2177138"/>
                  </a:lnTo>
                  <a:close/>
                  <a:moveTo>
                    <a:pt x="5118070" y="1181406"/>
                  </a:moveTo>
                  <a:lnTo>
                    <a:pt x="5257060" y="1181406"/>
                  </a:lnTo>
                  <a:lnTo>
                    <a:pt x="5257060" y="2290907"/>
                  </a:lnTo>
                  <a:lnTo>
                    <a:pt x="5118070" y="2290907"/>
                  </a:lnTo>
                  <a:close/>
                  <a:moveTo>
                    <a:pt x="4596498" y="906110"/>
                  </a:moveTo>
                  <a:lnTo>
                    <a:pt x="4735488" y="906110"/>
                  </a:lnTo>
                  <a:lnTo>
                    <a:pt x="4735488" y="2566203"/>
                  </a:lnTo>
                  <a:lnTo>
                    <a:pt x="4596498" y="2566203"/>
                  </a:lnTo>
                  <a:close/>
                  <a:moveTo>
                    <a:pt x="4117155" y="906110"/>
                  </a:moveTo>
                  <a:lnTo>
                    <a:pt x="4256145" y="906110"/>
                  </a:lnTo>
                  <a:lnTo>
                    <a:pt x="4256145" y="2566203"/>
                  </a:lnTo>
                  <a:lnTo>
                    <a:pt x="4117155" y="2566203"/>
                  </a:lnTo>
                  <a:close/>
                  <a:moveTo>
                    <a:pt x="517247" y="522165"/>
                  </a:moveTo>
                  <a:lnTo>
                    <a:pt x="656237" y="522165"/>
                  </a:lnTo>
                  <a:lnTo>
                    <a:pt x="656237" y="2950147"/>
                  </a:lnTo>
                  <a:lnTo>
                    <a:pt x="517247" y="2950147"/>
                  </a:lnTo>
                  <a:close/>
                  <a:moveTo>
                    <a:pt x="786624" y="312274"/>
                  </a:moveTo>
                  <a:lnTo>
                    <a:pt x="925614" y="312274"/>
                  </a:lnTo>
                  <a:lnTo>
                    <a:pt x="925614" y="3160038"/>
                  </a:lnTo>
                  <a:lnTo>
                    <a:pt x="786624" y="3160038"/>
                  </a:lnTo>
                  <a:close/>
                  <a:moveTo>
                    <a:pt x="1793649" y="160147"/>
                  </a:moveTo>
                  <a:lnTo>
                    <a:pt x="1932639" y="160147"/>
                  </a:lnTo>
                  <a:lnTo>
                    <a:pt x="1932639" y="3312164"/>
                  </a:lnTo>
                  <a:lnTo>
                    <a:pt x="1793649" y="3312164"/>
                  </a:lnTo>
                  <a:close/>
                  <a:moveTo>
                    <a:pt x="2062713" y="0"/>
                  </a:moveTo>
                  <a:lnTo>
                    <a:pt x="2201703" y="0"/>
                  </a:lnTo>
                  <a:lnTo>
                    <a:pt x="2201703" y="3472313"/>
                  </a:lnTo>
                  <a:lnTo>
                    <a:pt x="2062713" y="3472313"/>
                  </a:lnTo>
                  <a:close/>
                </a:path>
              </a:pathLst>
            </a:cu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036812E-C915-FAAB-6572-1E51C9F3EBF9}"/>
                </a:ext>
              </a:extLst>
            </p:cNvPr>
            <p:cNvGrpSpPr/>
            <p:nvPr/>
          </p:nvGrpSpPr>
          <p:grpSpPr>
            <a:xfrm>
              <a:off x="107964" y="3531712"/>
              <a:ext cx="11629911" cy="2877542"/>
              <a:chOff x="107964" y="6574722"/>
              <a:chExt cx="11629911" cy="2877542"/>
            </a:xfrm>
          </p:grpSpPr>
          <p:sp>
            <p:nvSpPr>
              <p:cNvPr id="108" name="TextBox 107">
                <a:extLst>
                  <a:ext uri="{FF2B5EF4-FFF2-40B4-BE49-F238E27FC236}">
                    <a16:creationId xmlns:a16="http://schemas.microsoft.com/office/drawing/2014/main" id="{F0095DEC-0BFE-C56F-351D-78E40F3FBB43}"/>
                  </a:ext>
                </a:extLst>
              </p:cNvPr>
              <p:cNvSpPr txBox="1"/>
              <p:nvPr/>
            </p:nvSpPr>
            <p:spPr>
              <a:xfrm>
                <a:off x="913691" y="6811294"/>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2" name="TextBox 111">
                <a:extLst>
                  <a:ext uri="{FF2B5EF4-FFF2-40B4-BE49-F238E27FC236}">
                    <a16:creationId xmlns:a16="http://schemas.microsoft.com/office/drawing/2014/main" id="{4A3A14E3-8506-0F1D-3662-960D32D35EC7}"/>
                  </a:ext>
                </a:extLst>
              </p:cNvPr>
              <p:cNvSpPr txBox="1"/>
              <p:nvPr/>
            </p:nvSpPr>
            <p:spPr>
              <a:xfrm>
                <a:off x="536390" y="7042126"/>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3" name="TextBox 112">
                <a:extLst>
                  <a:ext uri="{FF2B5EF4-FFF2-40B4-BE49-F238E27FC236}">
                    <a16:creationId xmlns:a16="http://schemas.microsoft.com/office/drawing/2014/main" id="{CF8D67F4-9A09-3FD4-C256-F4CB19B1D7C7}"/>
                  </a:ext>
                </a:extLst>
              </p:cNvPr>
              <p:cNvSpPr txBox="1"/>
              <p:nvPr/>
            </p:nvSpPr>
            <p:spPr>
              <a:xfrm>
                <a:off x="269523" y="727776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4" name="TextBox 113">
                <a:extLst>
                  <a:ext uri="{FF2B5EF4-FFF2-40B4-BE49-F238E27FC236}">
                    <a16:creationId xmlns:a16="http://schemas.microsoft.com/office/drawing/2014/main" id="{6DA8BED1-C8B7-418D-1A40-37EE356A745C}"/>
                  </a:ext>
                </a:extLst>
              </p:cNvPr>
              <p:cNvSpPr txBox="1"/>
              <p:nvPr/>
            </p:nvSpPr>
            <p:spPr>
              <a:xfrm>
                <a:off x="107964" y="7511901"/>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8" name="TextBox 117">
                <a:extLst>
                  <a:ext uri="{FF2B5EF4-FFF2-40B4-BE49-F238E27FC236}">
                    <a16:creationId xmlns:a16="http://schemas.microsoft.com/office/drawing/2014/main" id="{77B88C40-ABD0-AB6C-C767-EDC5C57737CF}"/>
                  </a:ext>
                </a:extLst>
              </p:cNvPr>
              <p:cNvSpPr txBox="1"/>
              <p:nvPr/>
            </p:nvSpPr>
            <p:spPr>
              <a:xfrm>
                <a:off x="540774" y="7752383"/>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3" name="TextBox 142">
                <a:extLst>
                  <a:ext uri="{FF2B5EF4-FFF2-40B4-BE49-F238E27FC236}">
                    <a16:creationId xmlns:a16="http://schemas.microsoft.com/office/drawing/2014/main" id="{8D27D568-4857-D992-4687-45BB206DA67E}"/>
                  </a:ext>
                </a:extLst>
              </p:cNvPr>
              <p:cNvSpPr txBox="1"/>
              <p:nvPr/>
            </p:nvSpPr>
            <p:spPr>
              <a:xfrm>
                <a:off x="2106999" y="8910922"/>
                <a:ext cx="2477610"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Highschool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4" name="TextBox 143">
                <a:extLst>
                  <a:ext uri="{FF2B5EF4-FFF2-40B4-BE49-F238E27FC236}">
                    <a16:creationId xmlns:a16="http://schemas.microsoft.com/office/drawing/2014/main" id="{1249C4F1-2365-140B-7535-641FAA870650}"/>
                  </a:ext>
                </a:extLst>
              </p:cNvPr>
              <p:cNvSpPr txBox="1"/>
              <p:nvPr/>
            </p:nvSpPr>
            <p:spPr>
              <a:xfrm>
                <a:off x="2222241" y="8649025"/>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advanced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5" name="TextBox 144">
                <a:extLst>
                  <a:ext uri="{FF2B5EF4-FFF2-40B4-BE49-F238E27FC236}">
                    <a16:creationId xmlns:a16="http://schemas.microsoft.com/office/drawing/2014/main" id="{6DAAA677-CA4F-F945-88CB-ADC633777F8F}"/>
                  </a:ext>
                </a:extLst>
              </p:cNvPr>
              <p:cNvSpPr txBox="1"/>
              <p:nvPr/>
            </p:nvSpPr>
            <p:spPr>
              <a:xfrm>
                <a:off x="2407852" y="843470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Proficient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8" name="TextBox 137">
                <a:extLst>
                  <a:ext uri="{FF2B5EF4-FFF2-40B4-BE49-F238E27FC236}">
                    <a16:creationId xmlns:a16="http://schemas.microsoft.com/office/drawing/2014/main" id="{DE0A038C-53EC-DAD3-ADDC-4EA1C6254E0A}"/>
                  </a:ext>
                </a:extLst>
              </p:cNvPr>
              <p:cNvSpPr txBox="1"/>
              <p:nvPr/>
            </p:nvSpPr>
            <p:spPr>
              <a:xfrm>
                <a:off x="9948510" y="6574722"/>
                <a:ext cx="887130"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TMD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9" name="TextBox 138">
                <a:extLst>
                  <a:ext uri="{FF2B5EF4-FFF2-40B4-BE49-F238E27FC236}">
                    <a16:creationId xmlns:a16="http://schemas.microsoft.com/office/drawing/2014/main" id="{5DBE758E-BA0A-E4AB-AD11-B9A358F961D7}"/>
                  </a:ext>
                </a:extLst>
              </p:cNvPr>
              <p:cNvSpPr txBox="1"/>
              <p:nvPr/>
            </p:nvSpPr>
            <p:spPr>
              <a:xfrm>
                <a:off x="9595351" y="6811681"/>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3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0" name="TextBox 139">
                <a:extLst>
                  <a:ext uri="{FF2B5EF4-FFF2-40B4-BE49-F238E27FC236}">
                    <a16:creationId xmlns:a16="http://schemas.microsoft.com/office/drawing/2014/main" id="{739082EB-D5D1-5349-5ACE-9D2CBA12E9EB}"/>
                  </a:ext>
                </a:extLst>
              </p:cNvPr>
              <p:cNvSpPr txBox="1"/>
              <p:nvPr/>
            </p:nvSpPr>
            <p:spPr>
              <a:xfrm>
                <a:off x="9387239" y="7047126"/>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11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2" name="TextBox 171">
                <a:extLst>
                  <a:ext uri="{FF2B5EF4-FFF2-40B4-BE49-F238E27FC236}">
                    <a16:creationId xmlns:a16="http://schemas.microsoft.com/office/drawing/2014/main" id="{B4DFC06B-574E-7246-ECDD-39F228BB8190}"/>
                  </a:ext>
                </a:extLst>
              </p:cNvPr>
              <p:cNvSpPr txBox="1"/>
              <p:nvPr/>
            </p:nvSpPr>
            <p:spPr>
              <a:xfrm>
                <a:off x="8297744" y="8027186"/>
                <a:ext cx="3146046"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3" name="TextBox 172">
                <a:extLst>
                  <a:ext uri="{FF2B5EF4-FFF2-40B4-BE49-F238E27FC236}">
                    <a16:creationId xmlns:a16="http://schemas.microsoft.com/office/drawing/2014/main" id="{7D368218-B4A5-C4F9-1E61-C3E8A8314462}"/>
                  </a:ext>
                </a:extLst>
              </p:cNvPr>
              <p:cNvSpPr txBox="1"/>
              <p:nvPr/>
            </p:nvSpPr>
            <p:spPr>
              <a:xfrm>
                <a:off x="8426990" y="7787257"/>
                <a:ext cx="30167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18-24 years old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4" name="TextBox 173">
                <a:extLst>
                  <a:ext uri="{FF2B5EF4-FFF2-40B4-BE49-F238E27FC236}">
                    <a16:creationId xmlns:a16="http://schemas.microsoft.com/office/drawing/2014/main" id="{D666CFDD-B567-F667-78B4-A3F15564EE2E}"/>
                  </a:ext>
                </a:extLst>
              </p:cNvPr>
              <p:cNvSpPr txBox="1"/>
              <p:nvPr/>
            </p:nvSpPr>
            <p:spPr>
              <a:xfrm>
                <a:off x="7405237" y="8528088"/>
                <a:ext cx="31378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5" name="TextBox 174">
                <a:extLst>
                  <a:ext uri="{FF2B5EF4-FFF2-40B4-BE49-F238E27FC236}">
                    <a16:creationId xmlns:a16="http://schemas.microsoft.com/office/drawing/2014/main" id="{9DB4D185-7E39-A023-6F04-E78407EA37B1}"/>
                  </a:ext>
                </a:extLst>
              </p:cNvPr>
              <p:cNvSpPr txBox="1"/>
              <p:nvPr/>
            </p:nvSpPr>
            <p:spPr>
              <a:xfrm>
                <a:off x="7557996" y="8288897"/>
                <a:ext cx="31379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6" name="TextBox 175">
                <a:extLst>
                  <a:ext uri="{FF2B5EF4-FFF2-40B4-BE49-F238E27FC236}">
                    <a16:creationId xmlns:a16="http://schemas.microsoft.com/office/drawing/2014/main" id="{BAE024A5-B247-7DA2-D202-57D444FB596B}"/>
                  </a:ext>
                </a:extLst>
              </p:cNvPr>
              <p:cNvSpPr txBox="1"/>
              <p:nvPr/>
            </p:nvSpPr>
            <p:spPr>
              <a:xfrm>
                <a:off x="7405238" y="8991556"/>
                <a:ext cx="33161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7" name="TextBox 176">
                <a:extLst>
                  <a:ext uri="{FF2B5EF4-FFF2-40B4-BE49-F238E27FC236}">
                    <a16:creationId xmlns:a16="http://schemas.microsoft.com/office/drawing/2014/main" id="{19B6C6BF-7DFE-A9C4-8057-44168E43629B}"/>
                  </a:ext>
                </a:extLst>
              </p:cNvPr>
              <p:cNvSpPr txBox="1"/>
              <p:nvPr/>
            </p:nvSpPr>
            <p:spPr>
              <a:xfrm>
                <a:off x="6933761" y="8758241"/>
                <a:ext cx="339062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9" name="TextBox 178">
                <a:extLst>
                  <a:ext uri="{FF2B5EF4-FFF2-40B4-BE49-F238E27FC236}">
                    <a16:creationId xmlns:a16="http://schemas.microsoft.com/office/drawing/2014/main" id="{8569AD72-5FEA-24A0-91EF-C7885E7CF216}"/>
                  </a:ext>
                </a:extLst>
              </p:cNvPr>
              <p:cNvSpPr txBox="1"/>
              <p:nvPr/>
            </p:nvSpPr>
            <p:spPr>
              <a:xfrm>
                <a:off x="7013835" y="9221432"/>
                <a:ext cx="2542728"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89" name="TextBox 88">
              <a:extLst>
                <a:ext uri="{FF2B5EF4-FFF2-40B4-BE49-F238E27FC236}">
                  <a16:creationId xmlns:a16="http://schemas.microsoft.com/office/drawing/2014/main" id="{04FEE46E-9B5E-AC74-F826-7FF55C86297A}"/>
                </a:ext>
              </a:extLst>
            </p:cNvPr>
            <p:cNvSpPr txBox="1"/>
            <p:nvPr/>
          </p:nvSpPr>
          <p:spPr>
            <a:xfrm>
              <a:off x="5990498" y="298825"/>
              <a:ext cx="6004663"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22</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to STEM Magnet School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0" name="TextBox 89">
              <a:extLst>
                <a:ext uri="{FF2B5EF4-FFF2-40B4-BE49-F238E27FC236}">
                  <a16:creationId xmlns:a16="http://schemas.microsoft.com/office/drawing/2014/main" id="{9375FDCF-2B8D-B0B4-C322-F836C80FD0A3}"/>
                </a:ext>
              </a:extLst>
            </p:cNvPr>
            <p:cNvSpPr txBox="1"/>
            <p:nvPr/>
          </p:nvSpPr>
          <p:spPr>
            <a:xfrm>
              <a:off x="4722399" y="-134698"/>
              <a:ext cx="3871931" cy="269983"/>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18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score excellence on 8th-grade math</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3" name="TextBox 92">
              <a:extLst>
                <a:ext uri="{FF2B5EF4-FFF2-40B4-BE49-F238E27FC236}">
                  <a16:creationId xmlns:a16="http://schemas.microsoft.com/office/drawing/2014/main" id="{C3CC1468-DEB2-8283-2D48-A94F0F884855}"/>
                </a:ext>
              </a:extLst>
            </p:cNvPr>
            <p:cNvSpPr txBox="1"/>
            <p:nvPr/>
          </p:nvSpPr>
          <p:spPr>
            <a:xfrm>
              <a:off x="8349266" y="1284044"/>
              <a:ext cx="4085618"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White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find a tech job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1" name="TextBox 140">
              <a:extLst>
                <a:ext uri="{FF2B5EF4-FFF2-40B4-BE49-F238E27FC236}">
                  <a16:creationId xmlns:a16="http://schemas.microsoft.com/office/drawing/2014/main" id="{ADE4FD75-1E2B-CEC4-338B-3B5DA680B485}"/>
                </a:ext>
              </a:extLst>
            </p:cNvPr>
            <p:cNvSpPr txBox="1"/>
            <p:nvPr/>
          </p:nvSpPr>
          <p:spPr>
            <a:xfrm>
              <a:off x="7334454" y="788829"/>
              <a:ext cx="4109335"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6</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in top CS programs in Illinois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165" name="TextBox 164">
            <a:extLst>
              <a:ext uri="{FF2B5EF4-FFF2-40B4-BE49-F238E27FC236}">
                <a16:creationId xmlns:a16="http://schemas.microsoft.com/office/drawing/2014/main" id="{C0A98189-BC4E-4E08-D546-1602047094C4}"/>
              </a:ext>
            </a:extLst>
          </p:cNvPr>
          <p:cNvSpPr txBox="1"/>
          <p:nvPr/>
        </p:nvSpPr>
        <p:spPr>
          <a:xfrm>
            <a:off x="204344" y="1872247"/>
            <a:ext cx="2969126" cy="584775"/>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The Gap btw the </a:t>
            </a:r>
          </a:p>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best and worst</a:t>
            </a:r>
          </a:p>
        </p:txBody>
      </p:sp>
      <p:sp>
        <p:nvSpPr>
          <p:cNvPr id="166" name="TextBox 165">
            <a:extLst>
              <a:ext uri="{FF2B5EF4-FFF2-40B4-BE49-F238E27FC236}">
                <a16:creationId xmlns:a16="http://schemas.microsoft.com/office/drawing/2014/main" id="{F981E43F-EA65-0E9D-B265-C31F88FDE7D6}"/>
              </a:ext>
            </a:extLst>
          </p:cNvPr>
          <p:cNvSpPr txBox="1"/>
          <p:nvPr/>
        </p:nvSpPr>
        <p:spPr>
          <a:xfrm>
            <a:off x="204344" y="2320314"/>
            <a:ext cx="2675595" cy="1215717"/>
          </a:xfrm>
          <a:prstGeom prst="rect">
            <a:avLst/>
          </a:prstGeom>
          <a:noFill/>
        </p:spPr>
        <p:txBody>
          <a:bodyPr wrap="square" rtlCol="0">
            <a:spAutoFit/>
          </a:bodyPr>
          <a:lstStyle/>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#x evaluates the gap between the ethnic groups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with the best and the worst stats.</a:t>
            </a:r>
          </a:p>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Example: 4X in 4th-grade math proficiency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indicates the proportion of Asian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students proficient in 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-grade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math is 4 times greater than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of Black students.</a:t>
            </a:r>
          </a:p>
        </p:txBody>
      </p:sp>
    </p:spTree>
    <p:extLst>
      <p:ext uri="{BB962C8B-B14F-4D97-AF65-F5344CB8AC3E}">
        <p14:creationId xmlns:p14="http://schemas.microsoft.com/office/powerpoint/2010/main" val="2226720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7CC91A7-29B5-DCA7-A8EF-D59B76443A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16" t="5961" r="10916" b="21275"/>
          <a:stretch/>
        </p:blipFill>
        <p:spPr bwMode="auto">
          <a:xfrm>
            <a:off x="3899971" y="1300444"/>
            <a:ext cx="3172859" cy="4769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2F7896D-D4FC-0919-8B57-20E3F7578E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16" t="8285" r="14742" b="22223"/>
          <a:stretch/>
        </p:blipFill>
        <p:spPr bwMode="auto">
          <a:xfrm>
            <a:off x="4869587" y="2969261"/>
            <a:ext cx="1233625" cy="186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227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B0ADB09-66ED-88FB-9A62-CE1884FF9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3" y="381000"/>
            <a:ext cx="4333875"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049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C162DA5-8652-B449-AD54-5A27BFC97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38" y="0"/>
            <a:ext cx="40719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534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AC7D613-6DC5-DA12-DDBB-920E1A301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573" y="742950"/>
            <a:ext cx="337185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FE4E425-B1E8-DD38-80FA-1681CCFD3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728" y="0"/>
            <a:ext cx="51419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588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8th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D4C2D3A9-419E-A217-87D0-478EA34C1FCB}"/>
              </a:ext>
            </a:extLst>
          </p:cNvPr>
          <p:cNvGraphicFramePr/>
          <p:nvPr>
            <p:extLst>
              <p:ext uri="{D42A27DB-BD31-4B8C-83A1-F6EECF244321}">
                <p14:modId xmlns:p14="http://schemas.microsoft.com/office/powerpoint/2010/main" val="879177733"/>
              </p:ext>
            </p:extLst>
          </p:nvPr>
        </p:nvGraphicFramePr>
        <p:xfrm>
          <a:off x="5124450" y="2207384"/>
          <a:ext cx="6111875" cy="420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F29EFFA-9A14-5612-5F73-22D7F65B605C}"/>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and White students have the highest math proficiency rate, 1.6 times higher than Hispanics, and 2.6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in relation to the national average, White and Asians have significantly lower math proficiency rates, while that of Black and Hispanics is slightly higher.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Using the national average as a benchmark, the math proficiency rate</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of</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Black and Hispanic students in CPS  improved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grades.</a:t>
            </a:r>
          </a:p>
        </p:txBody>
      </p:sp>
      <p:graphicFrame>
        <p:nvGraphicFramePr>
          <p:cNvPr id="2" name="Table 1">
            <a:extLst>
              <a:ext uri="{FF2B5EF4-FFF2-40B4-BE49-F238E27FC236}">
                <a16:creationId xmlns:a16="http://schemas.microsoft.com/office/drawing/2014/main" id="{07C66A5E-3161-BDD0-4468-89CF04BC3952}"/>
              </a:ext>
            </a:extLst>
          </p:cNvPr>
          <p:cNvGraphicFramePr>
            <a:graphicFrameLocks noGrp="1"/>
          </p:cNvGraphicFramePr>
          <p:nvPr>
            <p:extLst>
              <p:ext uri="{D42A27DB-BD31-4B8C-83A1-F6EECF244321}">
                <p14:modId xmlns:p14="http://schemas.microsoft.com/office/powerpoint/2010/main" val="3189111665"/>
              </p:ext>
            </p:extLst>
          </p:nvPr>
        </p:nvGraphicFramePr>
        <p:xfrm>
          <a:off x="802249" y="5354429"/>
          <a:ext cx="3884052" cy="1117175"/>
        </p:xfrm>
        <a:graphic>
          <a:graphicData uri="http://schemas.openxmlformats.org/drawingml/2006/table">
            <a:tbl>
              <a:tblPr>
                <a:tableStyleId>{5C22544A-7EE6-4342-B048-85BDC9FD1C3A}</a:tableStyleId>
              </a:tblPr>
              <a:tblGrid>
                <a:gridCol w="483302">
                  <a:extLst>
                    <a:ext uri="{9D8B030D-6E8A-4147-A177-3AD203B41FA5}">
                      <a16:colId xmlns:a16="http://schemas.microsoft.com/office/drawing/2014/main" val="2481417929"/>
                    </a:ext>
                  </a:extLst>
                </a:gridCol>
                <a:gridCol w="405691">
                  <a:extLst>
                    <a:ext uri="{9D8B030D-6E8A-4147-A177-3AD203B41FA5}">
                      <a16:colId xmlns:a16="http://schemas.microsoft.com/office/drawing/2014/main" val="217309205"/>
                    </a:ext>
                  </a:extLst>
                </a:gridCol>
                <a:gridCol w="1386405">
                  <a:extLst>
                    <a:ext uri="{9D8B030D-6E8A-4147-A177-3AD203B41FA5}">
                      <a16:colId xmlns:a16="http://schemas.microsoft.com/office/drawing/2014/main" val="49729751"/>
                    </a:ext>
                  </a:extLst>
                </a:gridCol>
                <a:gridCol w="437440">
                  <a:extLst>
                    <a:ext uri="{9D8B030D-6E8A-4147-A177-3AD203B41FA5}">
                      <a16:colId xmlns:a16="http://schemas.microsoft.com/office/drawing/2014/main" val="1314907009"/>
                    </a:ext>
                  </a:extLst>
                </a:gridCol>
                <a:gridCol w="585607">
                  <a:extLst>
                    <a:ext uri="{9D8B030D-6E8A-4147-A177-3AD203B41FA5}">
                      <a16:colId xmlns:a16="http://schemas.microsoft.com/office/drawing/2014/main" val="1195441224"/>
                    </a:ext>
                  </a:extLst>
                </a:gridCol>
                <a:gridCol w="585607">
                  <a:extLst>
                    <a:ext uri="{9D8B030D-6E8A-4147-A177-3AD203B41FA5}">
                      <a16:colId xmlns:a16="http://schemas.microsoft.com/office/drawing/2014/main" val="4067702057"/>
                    </a:ext>
                  </a:extLst>
                </a:gridCol>
              </a:tblGrid>
              <a:tr h="1788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proficiency and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5843710"/>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643025356"/>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5954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4547</a:t>
                      </a:r>
                    </a:p>
                  </a:txBody>
                  <a:tcPr marL="9525" marR="9525" marT="9525" marB="0" anchor="ctr"/>
                </a:tc>
                <a:extLst>
                  <a:ext uri="{0D108BD9-81ED-4DB2-BD59-A6C34878D82A}">
                    <a16:rowId xmlns:a16="http://schemas.microsoft.com/office/drawing/2014/main" val="3793390803"/>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4563</a:t>
                      </a:r>
                    </a:p>
                  </a:txBody>
                  <a:tcPr marL="9525" marR="9525" marT="9525" marB="0" anchor="ctr"/>
                </a:tc>
                <a:extLst>
                  <a:ext uri="{0D108BD9-81ED-4DB2-BD59-A6C34878D82A}">
                    <a16:rowId xmlns:a16="http://schemas.microsoft.com/office/drawing/2014/main" val="2656892082"/>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657437125"/>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726</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588445010"/>
                  </a:ext>
                </a:extLst>
              </a:tr>
            </a:tbl>
          </a:graphicData>
        </a:graphic>
      </p:graphicFrame>
    </p:spTree>
    <p:extLst>
      <p:ext uri="{BB962C8B-B14F-4D97-AF65-F5344CB8AC3E}">
        <p14:creationId xmlns:p14="http://schemas.microsoft.com/office/powerpoint/2010/main" val="1215841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Group of people outline">
            <a:extLst>
              <a:ext uri="{FF2B5EF4-FFF2-40B4-BE49-F238E27FC236}">
                <a16:creationId xmlns:a16="http://schemas.microsoft.com/office/drawing/2014/main" id="{D7B702CE-8DBC-846E-C442-C8464E1DFA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3330" y="3338544"/>
            <a:ext cx="914400" cy="914400"/>
          </a:xfrm>
          <a:prstGeom prst="rect">
            <a:avLst/>
          </a:prstGeom>
        </p:spPr>
      </p:pic>
      <p:pic>
        <p:nvPicPr>
          <p:cNvPr id="4" name="Graphic 3" descr="Group of people outline">
            <a:extLst>
              <a:ext uri="{FF2B5EF4-FFF2-40B4-BE49-F238E27FC236}">
                <a16:creationId xmlns:a16="http://schemas.microsoft.com/office/drawing/2014/main" id="{9114CA87-7A09-2A4D-3939-04D224D58C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3338544"/>
            <a:ext cx="914400" cy="914400"/>
          </a:xfrm>
          <a:prstGeom prst="rect">
            <a:avLst/>
          </a:prstGeom>
        </p:spPr>
      </p:pic>
      <p:pic>
        <p:nvPicPr>
          <p:cNvPr id="5" name="Graphic 4" descr="Group of people outline">
            <a:extLst>
              <a:ext uri="{FF2B5EF4-FFF2-40B4-BE49-F238E27FC236}">
                <a16:creationId xmlns:a16="http://schemas.microsoft.com/office/drawing/2014/main" id="{787E2C3E-46ED-F460-DAA3-E3BD0811E74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81530" y="3338544"/>
            <a:ext cx="914400" cy="914400"/>
          </a:xfrm>
          <a:prstGeom prst="rect">
            <a:avLst/>
          </a:prstGeom>
        </p:spPr>
      </p:pic>
      <p:pic>
        <p:nvPicPr>
          <p:cNvPr id="6" name="Graphic 5" descr="Group of people outline">
            <a:extLst>
              <a:ext uri="{FF2B5EF4-FFF2-40B4-BE49-F238E27FC236}">
                <a16:creationId xmlns:a16="http://schemas.microsoft.com/office/drawing/2014/main" id="{9998F7D3-8FD5-2748-298D-F4A187CA70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35630" y="3338544"/>
            <a:ext cx="914400" cy="914400"/>
          </a:xfrm>
          <a:prstGeom prst="rect">
            <a:avLst/>
          </a:prstGeom>
        </p:spPr>
      </p:pic>
      <p:sp>
        <p:nvSpPr>
          <p:cNvPr id="7" name="Rectangle 6">
            <a:extLst>
              <a:ext uri="{FF2B5EF4-FFF2-40B4-BE49-F238E27FC236}">
                <a16:creationId xmlns:a16="http://schemas.microsoft.com/office/drawing/2014/main" id="{FC4E6A18-AC21-F335-FAB4-04154DF5B34B}"/>
              </a:ext>
            </a:extLst>
          </p:cNvPr>
          <p:cNvSpPr/>
          <p:nvPr/>
        </p:nvSpPr>
        <p:spPr>
          <a:xfrm>
            <a:off x="3582955" y="1979644"/>
            <a:ext cx="5309118" cy="1155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Enrollment</a:t>
            </a:r>
            <a:endParaRPr lang="zh-CN" altLang="en-US" dirty="0"/>
          </a:p>
        </p:txBody>
      </p:sp>
      <p:pic>
        <p:nvPicPr>
          <p:cNvPr id="8" name="Graphic 7" descr="Group of people outline">
            <a:extLst>
              <a:ext uri="{FF2B5EF4-FFF2-40B4-BE49-F238E27FC236}">
                <a16:creationId xmlns:a16="http://schemas.microsoft.com/office/drawing/2014/main" id="{12D556D3-6BD9-7922-AEB0-B94D7D48FE46}"/>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r="39931" b="49826"/>
          <a:stretch/>
        </p:blipFill>
        <p:spPr>
          <a:xfrm>
            <a:off x="4298755" y="1439894"/>
            <a:ext cx="549275" cy="458788"/>
          </a:xfrm>
          <a:prstGeom prst="rect">
            <a:avLst/>
          </a:prstGeom>
        </p:spPr>
      </p:pic>
      <p:pic>
        <p:nvPicPr>
          <p:cNvPr id="9" name="Graphic 8" descr="Group of people outline">
            <a:extLst>
              <a:ext uri="{FF2B5EF4-FFF2-40B4-BE49-F238E27FC236}">
                <a16:creationId xmlns:a16="http://schemas.microsoft.com/office/drawing/2014/main" id="{B418FE60-C2D3-20F7-8BA7-522634767161}"/>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399"/>
          <a:stretch/>
        </p:blipFill>
        <p:spPr>
          <a:xfrm>
            <a:off x="5127430" y="1417700"/>
            <a:ext cx="914400" cy="480982"/>
          </a:xfrm>
          <a:prstGeom prst="rect">
            <a:avLst/>
          </a:prstGeom>
        </p:spPr>
      </p:pic>
      <p:pic>
        <p:nvPicPr>
          <p:cNvPr id="10" name="Graphic 9" descr="Group of people outline">
            <a:extLst>
              <a:ext uri="{FF2B5EF4-FFF2-40B4-BE49-F238E27FC236}">
                <a16:creationId xmlns:a16="http://schemas.microsoft.com/office/drawing/2014/main" id="{615B3ABD-2B99-75DB-236F-8EDBFC4D3F1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7399"/>
          <a:stretch/>
        </p:blipFill>
        <p:spPr>
          <a:xfrm>
            <a:off x="6181530" y="1417700"/>
            <a:ext cx="914400" cy="480982"/>
          </a:xfrm>
          <a:prstGeom prst="rect">
            <a:avLst/>
          </a:prstGeom>
        </p:spPr>
      </p:pic>
      <p:pic>
        <p:nvPicPr>
          <p:cNvPr id="11" name="Graphic 10" descr="Group of people outline">
            <a:extLst>
              <a:ext uri="{FF2B5EF4-FFF2-40B4-BE49-F238E27FC236}">
                <a16:creationId xmlns:a16="http://schemas.microsoft.com/office/drawing/2014/main" id="{64E827E9-F2F5-5963-94D1-DA7B6C8D1B82}"/>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49656"/>
          <a:stretch/>
        </p:blipFill>
        <p:spPr>
          <a:xfrm>
            <a:off x="7235630" y="1417700"/>
            <a:ext cx="914400" cy="460344"/>
          </a:xfrm>
          <a:prstGeom prst="rect">
            <a:avLst/>
          </a:prstGeom>
        </p:spPr>
      </p:pic>
      <p:pic>
        <p:nvPicPr>
          <p:cNvPr id="12" name="Graphic 11" descr="Group of people outline">
            <a:extLst>
              <a:ext uri="{FF2B5EF4-FFF2-40B4-BE49-F238E27FC236}">
                <a16:creationId xmlns:a16="http://schemas.microsoft.com/office/drawing/2014/main" id="{E8253FB2-2255-20A4-C845-7F18C4BD17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930" y="3338544"/>
            <a:ext cx="914400" cy="914400"/>
          </a:xfrm>
          <a:prstGeom prst="rect">
            <a:avLst/>
          </a:prstGeom>
        </p:spPr>
      </p:pic>
      <p:pic>
        <p:nvPicPr>
          <p:cNvPr id="13" name="Graphic 12" descr="Group of people outline">
            <a:extLst>
              <a:ext uri="{FF2B5EF4-FFF2-40B4-BE49-F238E27FC236}">
                <a16:creationId xmlns:a16="http://schemas.microsoft.com/office/drawing/2014/main" id="{D84DB02C-E1EB-6FC5-FFC4-1B410E9520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3330" y="4232468"/>
            <a:ext cx="914400" cy="914400"/>
          </a:xfrm>
          <a:prstGeom prst="rect">
            <a:avLst/>
          </a:prstGeom>
        </p:spPr>
      </p:pic>
      <p:pic>
        <p:nvPicPr>
          <p:cNvPr id="14" name="Graphic 13" descr="Group of people outline">
            <a:extLst>
              <a:ext uri="{FF2B5EF4-FFF2-40B4-BE49-F238E27FC236}">
                <a16:creationId xmlns:a16="http://schemas.microsoft.com/office/drawing/2014/main" id="{1D4EF711-DFB0-ACA0-306A-7B875E3F88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930" y="4232468"/>
            <a:ext cx="914400" cy="914400"/>
          </a:xfrm>
          <a:prstGeom prst="rect">
            <a:avLst/>
          </a:prstGeom>
        </p:spPr>
      </p:pic>
      <p:pic>
        <p:nvPicPr>
          <p:cNvPr id="15" name="Graphic 14" descr="Group of people outline">
            <a:extLst>
              <a:ext uri="{FF2B5EF4-FFF2-40B4-BE49-F238E27FC236}">
                <a16:creationId xmlns:a16="http://schemas.microsoft.com/office/drawing/2014/main" id="{6C019ED8-4195-2EE8-1DD2-071139C5DB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4232468"/>
            <a:ext cx="914400" cy="914400"/>
          </a:xfrm>
          <a:prstGeom prst="rect">
            <a:avLst/>
          </a:prstGeom>
        </p:spPr>
      </p:pic>
      <p:pic>
        <p:nvPicPr>
          <p:cNvPr id="16" name="Graphic 15" descr="Group of people outline">
            <a:extLst>
              <a:ext uri="{FF2B5EF4-FFF2-40B4-BE49-F238E27FC236}">
                <a16:creationId xmlns:a16="http://schemas.microsoft.com/office/drawing/2014/main" id="{D72BF00F-B9C3-BF96-B4C0-595BC9E5327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49802"/>
          <a:stretch/>
        </p:blipFill>
        <p:spPr>
          <a:xfrm>
            <a:off x="6181530" y="4252944"/>
            <a:ext cx="914400" cy="459015"/>
          </a:xfrm>
          <a:prstGeom prst="rect">
            <a:avLst/>
          </a:prstGeom>
        </p:spPr>
      </p:pic>
      <p:pic>
        <p:nvPicPr>
          <p:cNvPr id="17" name="Graphic 16" descr="Group of people outline">
            <a:extLst>
              <a:ext uri="{FF2B5EF4-FFF2-40B4-BE49-F238E27FC236}">
                <a16:creationId xmlns:a16="http://schemas.microsoft.com/office/drawing/2014/main" id="{B90B3625-1880-7665-E101-B7D7D92EA1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5167344"/>
            <a:ext cx="914400" cy="914400"/>
          </a:xfrm>
          <a:prstGeom prst="rect">
            <a:avLst/>
          </a:prstGeom>
        </p:spPr>
      </p:pic>
    </p:spTree>
    <p:extLst>
      <p:ext uri="{BB962C8B-B14F-4D97-AF65-F5344CB8AC3E}">
        <p14:creationId xmlns:p14="http://schemas.microsoft.com/office/powerpoint/2010/main" val="881115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23CB78-BB13-2C5E-45FB-E89F83F16879}"/>
              </a:ext>
            </a:extLst>
          </p:cNvPr>
          <p:cNvPicPr>
            <a:picLocks noChangeAspect="1"/>
          </p:cNvPicPr>
          <p:nvPr/>
        </p:nvPicPr>
        <p:blipFill>
          <a:blip r:embed="rId2"/>
          <a:stretch>
            <a:fillRect/>
          </a:stretch>
        </p:blipFill>
        <p:spPr>
          <a:xfrm>
            <a:off x="2045464" y="328980"/>
            <a:ext cx="8101072" cy="6200040"/>
          </a:xfrm>
          <a:prstGeom prst="rect">
            <a:avLst/>
          </a:prstGeom>
        </p:spPr>
      </p:pic>
    </p:spTree>
    <p:extLst>
      <p:ext uri="{BB962C8B-B14F-4D97-AF65-F5344CB8AC3E}">
        <p14:creationId xmlns:p14="http://schemas.microsoft.com/office/powerpoint/2010/main" val="222714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passing algebra</a:t>
            </a:r>
          </a:p>
          <a:p>
            <a:r>
              <a:rPr lang="en-US" altLang="zh-CN" dirty="0">
                <a:solidFill>
                  <a:srgbClr val="4A4A4A"/>
                </a:solidFill>
                <a:latin typeface="ITC Officina Sans Std Book" panose="020B0506040203020204" pitchFamily="34" charset="0"/>
              </a:rPr>
              <a:t>The proportion of CPS 8th graders enrolled in algebra classes passing algebra by race/ethnicity</a:t>
            </a:r>
          </a:p>
          <a:p>
            <a:endParaRPr lang="en-US" altLang="zh-CN" dirty="0">
              <a:solidFill>
                <a:srgbClr val="4A4A4A"/>
              </a:solidFill>
              <a:latin typeface="ITC Officina Sans Std Book" panose="020B0506040203020204" pitchFamily="34" charset="0"/>
            </a:endParaRPr>
          </a:p>
          <a:p>
            <a:r>
              <a:rPr lang="en-US" altLang="zh-CN" dirty="0">
                <a:solidFill>
                  <a:srgbClr val="4A4A4A"/>
                </a:solidFill>
                <a:latin typeface="ITC Officina Sans Std Book" panose="020B0506040203020204" pitchFamily="34" charset="0"/>
              </a:rPr>
              <a:t>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CHI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CHI </a:t>
            </a:r>
          </a:p>
          <a:p>
            <a:r>
              <a:rPr lang="en-US" altLang="zh-CN" dirty="0">
                <a:solidFill>
                  <a:srgbClr val="4A4A4A"/>
                </a:solidFill>
                <a:latin typeface="ITC Officina Sans Std Book" panose="020B0506040203020204" pitchFamily="34" charset="0"/>
              </a:rPr>
              <a:t>Vs.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US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22D9413D-AA5F-78AB-CDDB-2C31AEE55CBE}"/>
              </a:ext>
            </a:extLst>
          </p:cNvPr>
          <p:cNvGraphicFramePr/>
          <p:nvPr>
            <p:extLst>
              <p:ext uri="{D42A27DB-BD31-4B8C-83A1-F6EECF244321}">
                <p14:modId xmlns:p14="http://schemas.microsoft.com/office/powerpoint/2010/main" val="478264951"/>
              </p:ext>
            </p:extLst>
          </p:nvPr>
        </p:nvGraphicFramePr>
        <p:xfrm>
          <a:off x="5102227" y="2191808"/>
          <a:ext cx="6105035" cy="427979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7EB357B-DC3F-741B-737F-0734403E494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passing rate in CPS is greater than 95% across all ethnic groups, significantly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inequality detected in this metric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Great performance of CPS algebra class</a:t>
            </a:r>
          </a:p>
        </p:txBody>
      </p:sp>
      <p:graphicFrame>
        <p:nvGraphicFramePr>
          <p:cNvPr id="2" name="Table 1">
            <a:extLst>
              <a:ext uri="{FF2B5EF4-FFF2-40B4-BE49-F238E27FC236}">
                <a16:creationId xmlns:a16="http://schemas.microsoft.com/office/drawing/2014/main" id="{2E90B213-7616-1DFC-BB14-93743CF7EDE7}"/>
              </a:ext>
            </a:extLst>
          </p:cNvPr>
          <p:cNvGraphicFramePr>
            <a:graphicFrameLocks noGrp="1"/>
          </p:cNvGraphicFramePr>
          <p:nvPr>
            <p:extLst>
              <p:ext uri="{D42A27DB-BD31-4B8C-83A1-F6EECF244321}">
                <p14:modId xmlns:p14="http://schemas.microsoft.com/office/powerpoint/2010/main" val="1537786552"/>
              </p:ext>
            </p:extLst>
          </p:nvPr>
        </p:nvGraphicFramePr>
        <p:xfrm>
          <a:off x="704361" y="4686501"/>
          <a:ext cx="3867639" cy="1270635"/>
        </p:xfrm>
        <a:graphic>
          <a:graphicData uri="http://schemas.openxmlformats.org/drawingml/2006/table">
            <a:tbl>
              <a:tblPr>
                <a:tableStyleId>{5C22544A-7EE6-4342-B048-85BDC9FD1C3A}</a:tableStyleId>
              </a:tblPr>
              <a:tblGrid>
                <a:gridCol w="481259">
                  <a:extLst>
                    <a:ext uri="{9D8B030D-6E8A-4147-A177-3AD203B41FA5}">
                      <a16:colId xmlns:a16="http://schemas.microsoft.com/office/drawing/2014/main" val="3242542658"/>
                    </a:ext>
                  </a:extLst>
                </a:gridCol>
                <a:gridCol w="403977">
                  <a:extLst>
                    <a:ext uri="{9D8B030D-6E8A-4147-A177-3AD203B41FA5}">
                      <a16:colId xmlns:a16="http://schemas.microsoft.com/office/drawing/2014/main" val="1516273741"/>
                    </a:ext>
                  </a:extLst>
                </a:gridCol>
                <a:gridCol w="1380547">
                  <a:extLst>
                    <a:ext uri="{9D8B030D-6E8A-4147-A177-3AD203B41FA5}">
                      <a16:colId xmlns:a16="http://schemas.microsoft.com/office/drawing/2014/main" val="1500916773"/>
                    </a:ext>
                  </a:extLst>
                </a:gridCol>
                <a:gridCol w="435592">
                  <a:extLst>
                    <a:ext uri="{9D8B030D-6E8A-4147-A177-3AD203B41FA5}">
                      <a16:colId xmlns:a16="http://schemas.microsoft.com/office/drawing/2014/main" val="215241980"/>
                    </a:ext>
                  </a:extLst>
                </a:gridCol>
                <a:gridCol w="583132">
                  <a:extLst>
                    <a:ext uri="{9D8B030D-6E8A-4147-A177-3AD203B41FA5}">
                      <a16:colId xmlns:a16="http://schemas.microsoft.com/office/drawing/2014/main" val="489030505"/>
                    </a:ext>
                  </a:extLst>
                </a:gridCol>
                <a:gridCol w="583132">
                  <a:extLst>
                    <a:ext uri="{9D8B030D-6E8A-4147-A177-3AD203B41FA5}">
                      <a16:colId xmlns:a16="http://schemas.microsoft.com/office/drawing/2014/main" val="1449414862"/>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passing algebra 1</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166443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Passing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6557075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a:t>
                      </a:r>
                    </a:p>
                  </a:txBody>
                  <a:tcPr marL="9525" marR="9525" marT="9525" marB="0" anchor="ctr"/>
                </a:tc>
                <a:extLst>
                  <a:ext uri="{0D108BD9-81ED-4DB2-BD59-A6C34878D82A}">
                    <a16:rowId xmlns:a16="http://schemas.microsoft.com/office/drawing/2014/main" val="8255934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a:t>
                      </a:r>
                    </a:p>
                  </a:txBody>
                  <a:tcPr marL="9525" marR="9525" marT="9525" marB="0" anchor="ctr"/>
                </a:tc>
                <a:extLst>
                  <a:ext uri="{0D108BD9-81ED-4DB2-BD59-A6C34878D82A}">
                    <a16:rowId xmlns:a16="http://schemas.microsoft.com/office/drawing/2014/main" val="419510776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585906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79995603"/>
                  </a:ext>
                </a:extLst>
              </a:tr>
            </a:tbl>
          </a:graphicData>
        </a:graphic>
      </p:graphicFrame>
    </p:spTree>
    <p:extLst>
      <p:ext uri="{BB962C8B-B14F-4D97-AF65-F5344CB8AC3E}">
        <p14:creationId xmlns:p14="http://schemas.microsoft.com/office/powerpoint/2010/main" val="332511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4th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CHI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en-US" altLang="zh-CN" dirty="0">
              <a:solidFill>
                <a:srgbClr val="4A4A4A"/>
              </a:solidFill>
              <a:latin typeface="ITC Officina Sans Std Book" panose="020B0506040203020204" pitchFamily="34" charset="0"/>
            </a:endParaRP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162E474-FA2F-42A3-82AD-33CB5A345534}"/>
              </a:ext>
            </a:extLst>
          </p:cNvPr>
          <p:cNvGraphicFramePr/>
          <p:nvPr>
            <p:extLst>
              <p:ext uri="{D42A27DB-BD31-4B8C-83A1-F6EECF244321}">
                <p14:modId xmlns:p14="http://schemas.microsoft.com/office/powerpoint/2010/main" val="3368905938"/>
              </p:ext>
            </p:extLst>
          </p:nvPr>
        </p:nvGraphicFramePr>
        <p:xfrm>
          <a:off x="5121261" y="2199646"/>
          <a:ext cx="6094135" cy="420115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661DC72-C813-62D4-6A71-824D5AE965AF}"/>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1.6 times higher than White, 8 times higher than Hispanics, and 16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gap/disparity in ethnic groups is significantly enlarged from proficient students to advanced students.</a:t>
            </a:r>
          </a:p>
        </p:txBody>
      </p:sp>
      <p:graphicFrame>
        <p:nvGraphicFramePr>
          <p:cNvPr id="2" name="Table 1">
            <a:extLst>
              <a:ext uri="{FF2B5EF4-FFF2-40B4-BE49-F238E27FC236}">
                <a16:creationId xmlns:a16="http://schemas.microsoft.com/office/drawing/2014/main" id="{4DB876A5-69AA-EFD1-DD84-0EC637EA8C6A}"/>
              </a:ext>
            </a:extLst>
          </p:cNvPr>
          <p:cNvGraphicFramePr>
            <a:graphicFrameLocks noGrp="1"/>
          </p:cNvGraphicFramePr>
          <p:nvPr>
            <p:extLst>
              <p:ext uri="{D42A27DB-BD31-4B8C-83A1-F6EECF244321}">
                <p14:modId xmlns:p14="http://schemas.microsoft.com/office/powerpoint/2010/main" val="865610366"/>
              </p:ext>
            </p:extLst>
          </p:nvPr>
        </p:nvGraphicFramePr>
        <p:xfrm>
          <a:off x="581025" y="5265883"/>
          <a:ext cx="3825874" cy="1270635"/>
        </p:xfrm>
        <a:graphic>
          <a:graphicData uri="http://schemas.openxmlformats.org/drawingml/2006/table">
            <a:tbl>
              <a:tblPr>
                <a:tableStyleId>{5C22544A-7EE6-4342-B048-85BDC9FD1C3A}</a:tableStyleId>
              </a:tblPr>
              <a:tblGrid>
                <a:gridCol w="476062">
                  <a:extLst>
                    <a:ext uri="{9D8B030D-6E8A-4147-A177-3AD203B41FA5}">
                      <a16:colId xmlns:a16="http://schemas.microsoft.com/office/drawing/2014/main" val="4125428481"/>
                    </a:ext>
                  </a:extLst>
                </a:gridCol>
                <a:gridCol w="399614">
                  <a:extLst>
                    <a:ext uri="{9D8B030D-6E8A-4147-A177-3AD203B41FA5}">
                      <a16:colId xmlns:a16="http://schemas.microsoft.com/office/drawing/2014/main" val="638129045"/>
                    </a:ext>
                  </a:extLst>
                </a:gridCol>
                <a:gridCol w="1365639">
                  <a:extLst>
                    <a:ext uri="{9D8B030D-6E8A-4147-A177-3AD203B41FA5}">
                      <a16:colId xmlns:a16="http://schemas.microsoft.com/office/drawing/2014/main" val="2595025839"/>
                    </a:ext>
                  </a:extLst>
                </a:gridCol>
                <a:gridCol w="430889">
                  <a:extLst>
                    <a:ext uri="{9D8B030D-6E8A-4147-A177-3AD203B41FA5}">
                      <a16:colId xmlns:a16="http://schemas.microsoft.com/office/drawing/2014/main" val="440418127"/>
                    </a:ext>
                  </a:extLst>
                </a:gridCol>
                <a:gridCol w="576835">
                  <a:extLst>
                    <a:ext uri="{9D8B030D-6E8A-4147-A177-3AD203B41FA5}">
                      <a16:colId xmlns:a16="http://schemas.microsoft.com/office/drawing/2014/main" val="3810820998"/>
                    </a:ext>
                  </a:extLst>
                </a:gridCol>
                <a:gridCol w="576835">
                  <a:extLst>
                    <a:ext uri="{9D8B030D-6E8A-4147-A177-3AD203B41FA5}">
                      <a16:colId xmlns:a16="http://schemas.microsoft.com/office/drawing/2014/main" val="3712170103"/>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7515106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2691242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1986</a:t>
                      </a:r>
                    </a:p>
                  </a:txBody>
                  <a:tcPr marL="9525" marR="9525" marT="9525" marB="0" anchor="ctr"/>
                </a:tc>
                <a:extLst>
                  <a:ext uri="{0D108BD9-81ED-4DB2-BD59-A6C34878D82A}">
                    <a16:rowId xmlns:a16="http://schemas.microsoft.com/office/drawing/2014/main" val="8535916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2063</a:t>
                      </a:r>
                    </a:p>
                  </a:txBody>
                  <a:tcPr marL="9525" marR="9525" marT="9525" marB="0" anchor="ctr"/>
                </a:tc>
                <a:extLst>
                  <a:ext uri="{0D108BD9-81ED-4DB2-BD59-A6C34878D82A}">
                    <a16:rowId xmlns:a16="http://schemas.microsoft.com/office/drawing/2014/main" val="21775266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2500</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230767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57411036"/>
                  </a:ext>
                </a:extLst>
              </a:tr>
            </a:tbl>
          </a:graphicData>
        </a:graphic>
      </p:graphicFrame>
    </p:spTree>
    <p:extLst>
      <p:ext uri="{BB962C8B-B14F-4D97-AF65-F5344CB8AC3E}">
        <p14:creationId xmlns:p14="http://schemas.microsoft.com/office/powerpoint/2010/main" val="96059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8th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IL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IL</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77676DA-CB61-7F28-2EDB-92A32D5CCF29}"/>
              </a:ext>
            </a:extLst>
          </p:cNvPr>
          <p:cNvGraphicFramePr/>
          <p:nvPr>
            <p:extLst>
              <p:ext uri="{D42A27DB-BD31-4B8C-83A1-F6EECF244321}">
                <p14:modId xmlns:p14="http://schemas.microsoft.com/office/powerpoint/2010/main" val="2033237531"/>
              </p:ext>
            </p:extLst>
          </p:nvPr>
        </p:nvGraphicFramePr>
        <p:xfrm>
          <a:off x="5110482" y="2199908"/>
          <a:ext cx="6123575" cy="420089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443AC60-F62C-717E-6400-5BCA9B556DC2}"/>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1.7 times higher than White, 6 times higher than Hispanics, and 19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students who excelled at math has increased by 50%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This increment in population is 2.8 times greater than the increment of the other three ethnic groups combined.</a:t>
            </a:r>
          </a:p>
        </p:txBody>
      </p:sp>
      <p:graphicFrame>
        <p:nvGraphicFramePr>
          <p:cNvPr id="2" name="Table 1">
            <a:extLst>
              <a:ext uri="{FF2B5EF4-FFF2-40B4-BE49-F238E27FC236}">
                <a16:creationId xmlns:a16="http://schemas.microsoft.com/office/drawing/2014/main" id="{20A26E33-C8E7-BFB6-EC35-4969666C9CE3}"/>
              </a:ext>
            </a:extLst>
          </p:cNvPr>
          <p:cNvGraphicFramePr>
            <a:graphicFrameLocks noGrp="1"/>
          </p:cNvGraphicFramePr>
          <p:nvPr>
            <p:extLst>
              <p:ext uri="{D42A27DB-BD31-4B8C-83A1-F6EECF244321}">
                <p14:modId xmlns:p14="http://schemas.microsoft.com/office/powerpoint/2010/main" val="1553822170"/>
              </p:ext>
            </p:extLst>
          </p:nvPr>
        </p:nvGraphicFramePr>
        <p:xfrm>
          <a:off x="581025" y="5422403"/>
          <a:ext cx="3990975" cy="1270635"/>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2263408815"/>
                    </a:ext>
                  </a:extLst>
                </a:gridCol>
                <a:gridCol w="416859">
                  <a:extLst>
                    <a:ext uri="{9D8B030D-6E8A-4147-A177-3AD203B41FA5}">
                      <a16:colId xmlns:a16="http://schemas.microsoft.com/office/drawing/2014/main" val="555805772"/>
                    </a:ext>
                  </a:extLst>
                </a:gridCol>
                <a:gridCol w="1424571">
                  <a:extLst>
                    <a:ext uri="{9D8B030D-6E8A-4147-A177-3AD203B41FA5}">
                      <a16:colId xmlns:a16="http://schemas.microsoft.com/office/drawing/2014/main" val="2792466027"/>
                    </a:ext>
                  </a:extLst>
                </a:gridCol>
                <a:gridCol w="449483">
                  <a:extLst>
                    <a:ext uri="{9D8B030D-6E8A-4147-A177-3AD203B41FA5}">
                      <a16:colId xmlns:a16="http://schemas.microsoft.com/office/drawing/2014/main" val="295361620"/>
                    </a:ext>
                  </a:extLst>
                </a:gridCol>
                <a:gridCol w="601728">
                  <a:extLst>
                    <a:ext uri="{9D8B030D-6E8A-4147-A177-3AD203B41FA5}">
                      <a16:colId xmlns:a16="http://schemas.microsoft.com/office/drawing/2014/main" val="1655034571"/>
                    </a:ext>
                  </a:extLst>
                </a:gridCol>
                <a:gridCol w="601728">
                  <a:extLst>
                    <a:ext uri="{9D8B030D-6E8A-4147-A177-3AD203B41FA5}">
                      <a16:colId xmlns:a16="http://schemas.microsoft.com/office/drawing/2014/main" val="4114558436"/>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93502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7260130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2578</a:t>
                      </a:r>
                    </a:p>
                  </a:txBody>
                  <a:tcPr marL="9525" marR="9525" marT="9525" marB="0" anchor="ctr"/>
                </a:tc>
                <a:extLst>
                  <a:ext uri="{0D108BD9-81ED-4DB2-BD59-A6C34878D82A}">
                    <a16:rowId xmlns:a16="http://schemas.microsoft.com/office/drawing/2014/main" val="23652346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2938</a:t>
                      </a:r>
                    </a:p>
                  </a:txBody>
                  <a:tcPr marL="9525" marR="9525" marT="9525" marB="0" anchor="ctr"/>
                </a:tc>
                <a:extLst>
                  <a:ext uri="{0D108BD9-81ED-4DB2-BD59-A6C34878D82A}">
                    <a16:rowId xmlns:a16="http://schemas.microsoft.com/office/drawing/2014/main" val="9578705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2360402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361111078"/>
                  </a:ext>
                </a:extLst>
              </a:tr>
            </a:tbl>
          </a:graphicData>
        </a:graphic>
      </p:graphicFrame>
    </p:spTree>
    <p:extLst>
      <p:ext uri="{BB962C8B-B14F-4D97-AF65-F5344CB8AC3E}">
        <p14:creationId xmlns:p14="http://schemas.microsoft.com/office/powerpoint/2010/main" val="340894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K-8 STEM Magnet School Enrollment </a:t>
            </a:r>
          </a:p>
          <a:p>
            <a:r>
              <a:rPr lang="en-US" altLang="zh-CN" dirty="0">
                <a:solidFill>
                  <a:srgbClr val="4A4A4A"/>
                </a:solidFill>
                <a:latin typeface="ITC Officina Sans Std Book" panose="020B0506040203020204" pitchFamily="34" charset="0"/>
              </a:rPr>
              <a:t>The proportion of CPS K-8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enrolled CHI / Total K8 CHI</a:t>
            </a:r>
          </a:p>
        </p:txBody>
      </p:sp>
      <p:graphicFrame>
        <p:nvGraphicFramePr>
          <p:cNvPr id="4" name="Chart 3">
            <a:extLst>
              <a:ext uri="{FF2B5EF4-FFF2-40B4-BE49-F238E27FC236}">
                <a16:creationId xmlns:a16="http://schemas.microsoft.com/office/drawing/2014/main" id="{AA454B12-AA68-C443-0CF7-BAB8BFEE347D}"/>
              </a:ext>
            </a:extLst>
          </p:cNvPr>
          <p:cNvGraphicFramePr/>
          <p:nvPr>
            <p:extLst>
              <p:ext uri="{D42A27DB-BD31-4B8C-83A1-F6EECF244321}">
                <p14:modId xmlns:p14="http://schemas.microsoft.com/office/powerpoint/2010/main" val="4040185891"/>
              </p:ext>
            </p:extLst>
          </p:nvPr>
        </p:nvGraphicFramePr>
        <p:xfrm>
          <a:off x="5106307" y="2190749"/>
          <a:ext cx="6142718" cy="421907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10AF634-5CC6-72C9-97D9-C3D55DB383D6}"/>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Black students have the highest STEM Magnet school enrollment rate relative to their population size in K-8. 1.8 times higher than Hispanics, and 2.8 times higher than white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students enrolled in K-8 STEM Magnet schools is twice that of Hispanic students.</a:t>
            </a:r>
          </a:p>
        </p:txBody>
      </p:sp>
      <p:graphicFrame>
        <p:nvGraphicFramePr>
          <p:cNvPr id="2" name="Table 1">
            <a:extLst>
              <a:ext uri="{FF2B5EF4-FFF2-40B4-BE49-F238E27FC236}">
                <a16:creationId xmlns:a16="http://schemas.microsoft.com/office/drawing/2014/main" id="{5B4C6489-8658-F32A-C950-E485977D6E12}"/>
              </a:ext>
            </a:extLst>
          </p:cNvPr>
          <p:cNvGraphicFramePr>
            <a:graphicFrameLocks noGrp="1"/>
          </p:cNvGraphicFramePr>
          <p:nvPr>
            <p:extLst>
              <p:ext uri="{D42A27DB-BD31-4B8C-83A1-F6EECF244321}">
                <p14:modId xmlns:p14="http://schemas.microsoft.com/office/powerpoint/2010/main" val="2979185641"/>
              </p:ext>
            </p:extLst>
          </p:nvPr>
        </p:nvGraphicFramePr>
        <p:xfrm>
          <a:off x="581025" y="4679950"/>
          <a:ext cx="3714748" cy="1270635"/>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067557493"/>
                    </a:ext>
                  </a:extLst>
                </a:gridCol>
                <a:gridCol w="388007">
                  <a:extLst>
                    <a:ext uri="{9D8B030D-6E8A-4147-A177-3AD203B41FA5}">
                      <a16:colId xmlns:a16="http://schemas.microsoft.com/office/drawing/2014/main" val="4636427"/>
                    </a:ext>
                  </a:extLst>
                </a:gridCol>
                <a:gridCol w="1325973">
                  <a:extLst>
                    <a:ext uri="{9D8B030D-6E8A-4147-A177-3AD203B41FA5}">
                      <a16:colId xmlns:a16="http://schemas.microsoft.com/office/drawing/2014/main" val="2642655456"/>
                    </a:ext>
                  </a:extLst>
                </a:gridCol>
                <a:gridCol w="418373">
                  <a:extLst>
                    <a:ext uri="{9D8B030D-6E8A-4147-A177-3AD203B41FA5}">
                      <a16:colId xmlns:a16="http://schemas.microsoft.com/office/drawing/2014/main" val="41010107"/>
                    </a:ext>
                  </a:extLst>
                </a:gridCol>
                <a:gridCol w="560080">
                  <a:extLst>
                    <a:ext uri="{9D8B030D-6E8A-4147-A177-3AD203B41FA5}">
                      <a16:colId xmlns:a16="http://schemas.microsoft.com/office/drawing/2014/main" val="3577638771"/>
                    </a:ext>
                  </a:extLst>
                </a:gridCol>
                <a:gridCol w="560080">
                  <a:extLst>
                    <a:ext uri="{9D8B030D-6E8A-4147-A177-3AD203B41FA5}">
                      <a16:colId xmlns:a16="http://schemas.microsoft.com/office/drawing/2014/main" val="205902784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K-8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3671341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97994210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62478647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9533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a:t>
                      </a:r>
                    </a:p>
                  </a:txBody>
                  <a:tcPr marL="9525" marR="9525" marT="9525" marB="0" anchor="ctr"/>
                </a:tc>
                <a:extLst>
                  <a:ext uri="{0D108BD9-81ED-4DB2-BD59-A6C34878D82A}">
                    <a16:rowId xmlns:a16="http://schemas.microsoft.com/office/drawing/2014/main" val="372019841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857009005"/>
                  </a:ext>
                </a:extLst>
              </a:tr>
              <a:tr h="209550">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1354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45760182"/>
                  </a:ext>
                </a:extLst>
              </a:tr>
            </a:tbl>
          </a:graphicData>
        </a:graphic>
      </p:graphicFrame>
    </p:spTree>
    <p:extLst>
      <p:ext uri="{BB962C8B-B14F-4D97-AF65-F5344CB8AC3E}">
        <p14:creationId xmlns:p14="http://schemas.microsoft.com/office/powerpoint/2010/main" val="353162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Chart 3">
            <a:extLst>
              <a:ext uri="{FF2B5EF4-FFF2-40B4-BE49-F238E27FC236}">
                <a16:creationId xmlns:a16="http://schemas.microsoft.com/office/drawing/2014/main" id="{E7795A0D-755D-BA7D-0845-A51D1B6D7167}"/>
              </a:ext>
            </a:extLst>
          </p:cNvPr>
          <p:cNvGraphicFramePr/>
          <p:nvPr>
            <p:extLst>
              <p:ext uri="{D42A27DB-BD31-4B8C-83A1-F6EECF244321}">
                <p14:modId xmlns:p14="http://schemas.microsoft.com/office/powerpoint/2010/main" val="180275019"/>
              </p:ext>
            </p:extLst>
          </p:nvPr>
        </p:nvGraphicFramePr>
        <p:xfrm>
          <a:off x="5125728" y="2190749"/>
          <a:ext cx="6123297" cy="4200526"/>
        </p:xfrm>
        <a:graphic>
          <a:graphicData uri="http://schemas.openxmlformats.org/drawingml/2006/chart">
            <c:chart xmlns:c="http://schemas.openxmlformats.org/drawingml/2006/chart" xmlns:r="http://schemas.openxmlformats.org/officeDocument/2006/relationships" r:id="rId2"/>
          </a:graphicData>
        </a:graphic>
      </p:graphicFrame>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8</a:t>
            </a:r>
            <a:r>
              <a:rPr lang="sv-SE"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algebra 1 enrollment</a:t>
            </a:r>
            <a:endPar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endParaRPr>
          </a:p>
          <a:p>
            <a:r>
              <a:rPr lang="en-US" altLang="zh-CN" dirty="0">
                <a:solidFill>
                  <a:srgbClr val="4A4A4A"/>
                </a:solidFill>
                <a:latin typeface="ITC Officina Sans Std Book" panose="020B0506040203020204" pitchFamily="34" charset="0"/>
              </a:rPr>
              <a:t>The proportion of CPS 8th graders enrolled into algebra 1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CHI 2017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US 2017/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2022</a:t>
            </a:r>
          </a:p>
          <a:p>
            <a:endParaRPr lang="zh-CN" altLang="en-US" dirty="0">
              <a:solidFill>
                <a:srgbClr val="4A4A4A"/>
              </a:solidFill>
              <a:latin typeface="ITC Officina Sans Std Book" panose="020B0506040203020204" pitchFamily="34" charset="0"/>
            </a:endParaRPr>
          </a:p>
        </p:txBody>
      </p:sp>
      <p:sp>
        <p:nvSpPr>
          <p:cNvPr id="6" name="TextBox 5">
            <a:extLst>
              <a:ext uri="{FF2B5EF4-FFF2-40B4-BE49-F238E27FC236}">
                <a16:creationId xmlns:a16="http://schemas.microsoft.com/office/drawing/2014/main" id="{1F33623B-1500-CB7E-F3A6-B2E4C74F68B1}"/>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enrollment rate of Asians and white students is significantly higher than that of Hispanic and Black students. 2.4 times higher than Hispanics, and 4.4 times higher than black.</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Significant gap between H/B and W/A. The algebra 1 class enrollment rates for White and Asian in CPS are 14-20% higher than the national average, however, that of Hispanics and Black students is 2% higher and 3% lower than the national average.</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relation to the national average algebra enrollment rate, White and Asian students are outperforming, while black students are outperformed.</a:t>
            </a:r>
          </a:p>
        </p:txBody>
      </p:sp>
      <p:graphicFrame>
        <p:nvGraphicFramePr>
          <p:cNvPr id="2" name="Table 1">
            <a:extLst>
              <a:ext uri="{FF2B5EF4-FFF2-40B4-BE49-F238E27FC236}">
                <a16:creationId xmlns:a16="http://schemas.microsoft.com/office/drawing/2014/main" id="{CAD9F80D-10DD-E293-F6EF-BD1423FA9F7F}"/>
              </a:ext>
            </a:extLst>
          </p:cNvPr>
          <p:cNvGraphicFramePr>
            <a:graphicFrameLocks noGrp="1"/>
          </p:cNvGraphicFramePr>
          <p:nvPr>
            <p:extLst>
              <p:ext uri="{D42A27DB-BD31-4B8C-83A1-F6EECF244321}">
                <p14:modId xmlns:p14="http://schemas.microsoft.com/office/powerpoint/2010/main" val="4252654051"/>
              </p:ext>
            </p:extLst>
          </p:nvPr>
        </p:nvGraphicFramePr>
        <p:xfrm>
          <a:off x="581025" y="5626318"/>
          <a:ext cx="3990975" cy="1037620"/>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736201301"/>
                    </a:ext>
                  </a:extLst>
                </a:gridCol>
                <a:gridCol w="416859">
                  <a:extLst>
                    <a:ext uri="{9D8B030D-6E8A-4147-A177-3AD203B41FA5}">
                      <a16:colId xmlns:a16="http://schemas.microsoft.com/office/drawing/2014/main" val="3110158775"/>
                    </a:ext>
                  </a:extLst>
                </a:gridCol>
                <a:gridCol w="1424571">
                  <a:extLst>
                    <a:ext uri="{9D8B030D-6E8A-4147-A177-3AD203B41FA5}">
                      <a16:colId xmlns:a16="http://schemas.microsoft.com/office/drawing/2014/main" val="705614649"/>
                    </a:ext>
                  </a:extLst>
                </a:gridCol>
                <a:gridCol w="449483">
                  <a:extLst>
                    <a:ext uri="{9D8B030D-6E8A-4147-A177-3AD203B41FA5}">
                      <a16:colId xmlns:a16="http://schemas.microsoft.com/office/drawing/2014/main" val="3029112956"/>
                    </a:ext>
                  </a:extLst>
                </a:gridCol>
                <a:gridCol w="601728">
                  <a:extLst>
                    <a:ext uri="{9D8B030D-6E8A-4147-A177-3AD203B41FA5}">
                      <a16:colId xmlns:a16="http://schemas.microsoft.com/office/drawing/2014/main" val="1514447103"/>
                    </a:ext>
                  </a:extLst>
                </a:gridCol>
                <a:gridCol w="601728">
                  <a:extLst>
                    <a:ext uri="{9D8B030D-6E8A-4147-A177-3AD203B41FA5}">
                      <a16:colId xmlns:a16="http://schemas.microsoft.com/office/drawing/2014/main" val="2332326190"/>
                    </a:ext>
                  </a:extLst>
                </a:gridCol>
              </a:tblGrid>
              <a:tr h="162947">
                <a:tc gridSpan="6">
                  <a:txBody>
                    <a:bodyPr/>
                    <a:lstStyle/>
                    <a:p>
                      <a:pPr marL="0" algn="ctr" defTabSz="914400" rtl="0" eaLnBrk="1" fontAlgn="ctr" latinLnBrk="0" hangingPunct="1"/>
                      <a:r>
                        <a:rPr lang="sv-SE"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algebra 1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30754542"/>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886793994"/>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4857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a:t>
                      </a:r>
                    </a:p>
                  </a:txBody>
                  <a:tcPr marL="9525" marR="9525" marT="9525" marB="0" anchor="ctr"/>
                </a:tc>
                <a:extLst>
                  <a:ext uri="{0D108BD9-81ED-4DB2-BD59-A6C34878D82A}">
                    <a16:rowId xmlns:a16="http://schemas.microsoft.com/office/drawing/2014/main" val="652960216"/>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3700</a:t>
                      </a:r>
                    </a:p>
                  </a:txBody>
                  <a:tcPr marL="9525" marR="9525" marT="9525" marB="0" anchor="ctr"/>
                </a:tc>
                <a:extLst>
                  <a:ext uri="{0D108BD9-81ED-4DB2-BD59-A6C34878D82A}">
                    <a16:rowId xmlns:a16="http://schemas.microsoft.com/office/drawing/2014/main" val="1011976520"/>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946396307"/>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368569700"/>
                  </a:ext>
                </a:extLst>
              </a:tr>
            </a:tbl>
          </a:graphicData>
        </a:graphic>
      </p:graphicFrame>
    </p:spTree>
    <p:extLst>
      <p:ext uri="{BB962C8B-B14F-4D97-AF65-F5344CB8AC3E}">
        <p14:creationId xmlns:p14="http://schemas.microsoft.com/office/powerpoint/2010/main" val="1337442639"/>
      </p:ext>
    </p:extLst>
  </p:cSld>
  <p:clrMapOvr>
    <a:masterClrMapping/>
  </p:clrMapOvr>
</p:sld>
</file>

<file path=ppt/theme/theme1.xml><?xml version="1.0" encoding="utf-8"?>
<a:theme xmlns:a="http://schemas.openxmlformats.org/drawingml/2006/main" name="1_Office Theme">
  <a:themeElements>
    <a:clrScheme name="Economists">
      <a:dk1>
        <a:srgbClr val="E3120B"/>
      </a:dk1>
      <a:lt1>
        <a:srgbClr val="FAFAFA"/>
      </a:lt1>
      <a:dk2>
        <a:srgbClr val="4A4A4A"/>
      </a:dk2>
      <a:lt2>
        <a:srgbClr val="FAFAFA"/>
      </a:lt2>
      <a:accent1>
        <a:srgbClr val="91B8BD"/>
      </a:accent1>
      <a:accent2>
        <a:srgbClr val="ACC8D4"/>
      </a:accent2>
      <a:accent3>
        <a:srgbClr val="9AE5DE"/>
      </a:accent3>
      <a:accent4>
        <a:srgbClr val="EFE8D1"/>
      </a:accent4>
      <a:accent5>
        <a:srgbClr val="D4DDDD"/>
      </a:accent5>
      <a:accent6>
        <a:srgbClr val="8ABBD0"/>
      </a:accent6>
      <a:hlink>
        <a:srgbClr val="EFE8D1"/>
      </a:hlink>
      <a:folHlink>
        <a:srgbClr val="4A4A4A"/>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7925</TotalTime>
  <Words>5307</Words>
  <Application>Microsoft Office PowerPoint</Application>
  <PresentationFormat>Widescreen</PresentationFormat>
  <Paragraphs>1282</Paragraphs>
  <Slides>41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Adobe Gothic Std B</vt:lpstr>
      <vt:lpstr>等线</vt:lpstr>
      <vt:lpstr>等线 Light</vt:lpstr>
      <vt:lpstr>Antique Olive Std Compact</vt:lpstr>
      <vt:lpstr>Arial</vt:lpstr>
      <vt:lpstr>Chalet NewYorkNineteenSixty</vt:lpstr>
      <vt:lpstr>ITC Officina Sans Std Book</vt:lpstr>
      <vt:lpstr>MetaPro-Black</vt:lpstr>
      <vt:lpstr>Times LT Std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Zheng</dc:creator>
  <cp:lastModifiedBy>Zhang Zheng</cp:lastModifiedBy>
  <cp:revision>90</cp:revision>
  <dcterms:created xsi:type="dcterms:W3CDTF">2022-08-18T16:59:46Z</dcterms:created>
  <dcterms:modified xsi:type="dcterms:W3CDTF">2022-09-12T16:57:44Z</dcterms:modified>
</cp:coreProperties>
</file>