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54" autoAdjust="0"/>
    <p:restoredTop sz="94660"/>
  </p:normalViewPr>
  <p:slideViewPr>
    <p:cSldViewPr snapToGrid="0">
      <p:cViewPr>
        <p:scale>
          <a:sx n="70" d="100"/>
          <a:sy n="70" d="100"/>
        </p:scale>
        <p:origin x="1637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A4FB-285F-104B-08FF-19CFDF1F9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F4860-7DBD-B7B8-D20B-4446DC01A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D81F2-271F-5834-1FF9-393EA7F7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FB94-F423-40B5-B755-D550678BF56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A6874-7344-40DD-BE5B-72FFE273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B876D-3B4E-7808-0155-99FD1B7A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071-2F16-4C6F-97D6-64C38183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5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E767-E042-9EDA-3616-34299112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E7DB0-E138-A4E2-CC3E-5D22BD721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AF6D-03D0-F52A-95F8-B8C26453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FB94-F423-40B5-B755-D550678BF56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FFC68-7179-E2BE-067C-06CC0FE4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0FCF3-A4DC-35A8-0D48-0E9CCC73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071-2F16-4C6F-97D6-64C38183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6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C0DA6C-F9AA-A207-E4D8-182FC8B35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79B38-2DC2-9499-E01F-50395BB1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4DE71-FE17-5EE3-63F5-37C5D9B9E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FB94-F423-40B5-B755-D550678BF56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5DDC6-9BF3-3EEB-C713-24526ADB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FE246-4ACA-5BEB-B2CE-23F791F73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071-2F16-4C6F-97D6-64C38183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CC9E-8247-812A-D0E9-26170930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083F-A9B5-CBB9-C29C-093335596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BE97C-A195-861F-AE53-723188ED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FB94-F423-40B5-B755-D550678BF56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C5FD0-EC48-70A8-E71B-6E2095B3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4FFE6-158C-3901-E63C-8F3F8701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071-2F16-4C6F-97D6-64C38183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97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AFE6-3F9C-198F-C310-B72D2F24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3B36C-4E40-5064-861E-7C8BE4077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4C6E7-7803-08F9-9C19-9EA2F773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FB94-F423-40B5-B755-D550678BF56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E81D-A969-DA9C-7A91-16D9D78C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1CCE-063B-5841-32F0-A5C5769B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071-2F16-4C6F-97D6-64C38183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6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7DD6-7FB5-7F30-AE66-7E0157BAF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58605-D73F-5AA1-FB88-A1586C5FA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489BA-5BF9-58C3-DAAA-62F0EC3AB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9AFE4-46D0-C04D-C10B-713BB22F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FB94-F423-40B5-B755-D550678BF56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F4A06-EE36-B423-93DF-19A53C9C2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15712-EBD0-75E9-511C-98FDDE5B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071-2F16-4C6F-97D6-64C38183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5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90A3-3C27-662C-2645-484CA15E4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45203-A461-31E3-DDB5-F031C5AC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7FD3E-9B8F-DF41-3738-7317D8C2C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18A31-19BF-A413-3809-37D4A9090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93357-85DB-28FF-6A01-DEDBFF889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6917A7-2411-C6AB-B2EB-232B42FFE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FB94-F423-40B5-B755-D550678BF56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63831-C16F-88EE-0B5C-AFE7719E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2BFB4-7C28-ED02-21AB-4CAA84C8D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071-2F16-4C6F-97D6-64C38183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8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413B6-3EB6-F732-589A-36E11EFC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E6A60-DF52-AF92-6C1E-F8489140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FB94-F423-40B5-B755-D550678BF56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35205-44A7-2276-2D27-4A21F269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C6C49-79F9-CDA5-B98E-4BF2E50D6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071-2F16-4C6F-97D6-64C38183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05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A623B-0381-7AA1-F646-C936214B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FB94-F423-40B5-B755-D550678BF56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051F2-5D93-8FE1-F263-675CC62C6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0CADA-F8C5-79A5-731F-3C54B1B6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071-2F16-4C6F-97D6-64C38183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8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D7E5-E58D-3A6A-E88D-262159DE2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0A45E-AB88-F423-8BD9-4CE98DCD5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C6876-2332-0B07-18FE-8783E4F59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C5651-1202-EE14-6B76-5AE95613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FB94-F423-40B5-B755-D550678BF56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B7E41-BFB5-5E86-CE22-3E472B12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818C9-CF10-D7D0-682B-60E4D09E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071-2F16-4C6F-97D6-64C38183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9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3A2D-41F7-A55C-52D3-F9FC709A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C8C232-EDDA-B2FA-DCF3-63EDCA20A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B17E5-74E2-8DAB-A40F-DFADA74A1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D95FA-AE03-DD39-8C9D-5FCB84FF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4FB94-F423-40B5-B755-D550678BF56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4D24F-A49D-AEB2-D662-14A655038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274A6-4698-5408-A834-D2969776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D0071-2F16-4C6F-97D6-64C38183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9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A47F2-AA91-030E-A19E-4DDFAA3C0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28024-2151-44A5-7A0F-2ACD28E51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065F4-830A-1C61-35CD-B7CFE645A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FB94-F423-40B5-B755-D550678BF563}" type="datetimeFigureOut">
              <a:rPr lang="en-US" smtClean="0"/>
              <a:t>7/27/2023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A112A-C26F-9BD3-5123-83E14DF4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D17DA-2E34-11FC-43AB-F186FEC1D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D0071-2F16-4C6F-97D6-64C38183D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7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rdwallet.com/article/finance/what-is-bad-credit-score" TargetMode="External"/><Relationship Id="rId2" Type="http://schemas.openxmlformats.org/officeDocument/2006/relationships/hyperlink" Target="https://www.nerdwallet.com/article/finance/fair-credit-score-good-credi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B27A9-4B9E-8A59-2307-D05180BB8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036674"/>
            <a:ext cx="4054221" cy="2479412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6100" b="1"/>
              <a:t>Credit score</a:t>
            </a:r>
            <a:br>
              <a:rPr lang="en-US" sz="6100" b="1"/>
            </a:br>
            <a:r>
              <a:rPr lang="en-US" sz="6100"/>
              <a:t>EDA and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7EF112-B35F-6C31-28B5-6B35027B1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2" y="4582814"/>
            <a:ext cx="3689094" cy="1312657"/>
          </a:xfrm>
        </p:spPr>
        <p:txBody>
          <a:bodyPr anchor="t">
            <a:normAutofit fontScale="92500" lnSpcReduction="10000"/>
          </a:bodyPr>
          <a:lstStyle/>
          <a:p>
            <a:pPr algn="r"/>
            <a:r>
              <a:rPr lang="en-US" sz="2000" b="1"/>
              <a:t>By: omar kamel </a:t>
            </a:r>
          </a:p>
          <a:p>
            <a:pPr algn="r"/>
            <a:r>
              <a:rPr lang="en-US" sz="2000" b="1"/>
              <a:t>AI Engineering undergraduate student</a:t>
            </a:r>
          </a:p>
          <a:p>
            <a:pPr algn="r"/>
            <a:r>
              <a:rPr lang="en-US" sz="2000" b="1"/>
              <a:t>Supervisor:Dr.Doaa </a:t>
            </a:r>
            <a:r>
              <a:rPr lang="en-US" sz="2000" b="1" kern="1200">
                <a:latin typeface="+mj-lt"/>
                <a:ea typeface="+mj-ea"/>
                <a:cs typeface="+mj-cs"/>
              </a:rPr>
              <a:t>Mahmoud</a:t>
            </a:r>
            <a:endParaRPr lang="en-US" sz="2000" b="1" dirty="0"/>
          </a:p>
        </p:txBody>
      </p:sp>
      <p:pic>
        <p:nvPicPr>
          <p:cNvPr id="7" name="Picture 6" descr="A person pulling a gauge with a red line">
            <a:extLst>
              <a:ext uri="{FF2B5EF4-FFF2-40B4-BE49-F238E27FC236}">
                <a16:creationId xmlns:a16="http://schemas.microsoft.com/office/drawing/2014/main" id="{0AF5050F-3C4F-BCCA-0E3C-788AA736D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862" y="1539568"/>
            <a:ext cx="4811872" cy="321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7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7DC58-5BD8-A9B0-23E0-06D0D959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456" y="443956"/>
            <a:ext cx="5458838" cy="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ar-EG" sz="3200" b="1" dirty="0"/>
              <a:t>2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Credit_History_Age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52C369-69CB-B9A7-45AC-6F58EE379B38}"/>
              </a:ext>
            </a:extLst>
          </p:cNvPr>
          <p:cNvSpPr txBox="1">
            <a:spLocks/>
          </p:cNvSpPr>
          <p:nvPr/>
        </p:nvSpPr>
        <p:spPr>
          <a:xfrm>
            <a:off x="47972" y="106499"/>
            <a:ext cx="5458838" cy="674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Feature Exploration Feature Problem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024E613-B1A9-1CBE-6798-40002901B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7886" y="2223575"/>
            <a:ext cx="5181600" cy="4351338"/>
          </a:xfrm>
        </p:spPr>
        <p:txBody>
          <a:bodyPr/>
          <a:lstStyle/>
          <a:p>
            <a:r>
              <a:rPr lang="en-GB" dirty="0"/>
              <a:t>There is a definite mistake in the age of the card, but they are close to each other, and the highest age of the card is approximately 32 years</a:t>
            </a:r>
            <a:endParaRPr lang="en-US" dirty="0"/>
          </a:p>
        </p:txBody>
      </p:sp>
      <p:pic>
        <p:nvPicPr>
          <p:cNvPr id="21" name="Content Placeholder 16" descr="A graph of blue rectangular bars">
            <a:extLst>
              <a:ext uri="{FF2B5EF4-FFF2-40B4-BE49-F238E27FC236}">
                <a16:creationId xmlns:a16="http://schemas.microsoft.com/office/drawing/2014/main" id="{2DD87115-FBC7-4973-BC58-4397B89A1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92" y="1572592"/>
            <a:ext cx="5181600" cy="41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FA577-4479-9D88-FD83-6A7DD98BC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5" y="18256"/>
            <a:ext cx="5458838" cy="8526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3:Modelling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8BFA4-3E33-7E51-9191-A7B1F28B6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6459" y="923393"/>
            <a:ext cx="5458838" cy="6281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2:RandomForest</a:t>
            </a: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645956BA-AC70-CF33-0D09-C895467991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57" y="1604056"/>
            <a:ext cx="4296258" cy="3719058"/>
          </a:xfrm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169EAC20-E6D5-CCB1-4D81-819FF09615DA}"/>
              </a:ext>
            </a:extLst>
          </p:cNvPr>
          <p:cNvSpPr txBox="1">
            <a:spLocks/>
          </p:cNvSpPr>
          <p:nvPr/>
        </p:nvSpPr>
        <p:spPr>
          <a:xfrm>
            <a:off x="286705" y="991950"/>
            <a:ext cx="5458838" cy="62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1:DecisionTree</a:t>
            </a:r>
            <a:endParaRPr lang="en-US" b="1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FCE5C25-6CD7-2213-3946-7E5D71012053}"/>
              </a:ext>
            </a:extLst>
          </p:cNvPr>
          <p:cNvSpPr txBox="1">
            <a:spLocks/>
          </p:cNvSpPr>
          <p:nvPr/>
        </p:nvSpPr>
        <p:spPr>
          <a:xfrm>
            <a:off x="7890722" y="961186"/>
            <a:ext cx="3229381" cy="62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3:KNeighbors</a:t>
            </a:r>
          </a:p>
        </p:txBody>
      </p:sp>
      <p:pic>
        <p:nvPicPr>
          <p:cNvPr id="18" name="Picture 17" descr="A screenshot of a graph">
            <a:extLst>
              <a:ext uri="{FF2B5EF4-FFF2-40B4-BE49-F238E27FC236}">
                <a16:creationId xmlns:a16="http://schemas.microsoft.com/office/drawing/2014/main" id="{6BCC2C18-8080-4B8A-020F-3C9392E23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845" y="1604056"/>
            <a:ext cx="3509221" cy="3425144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643B6F3E-A174-3703-687B-6305B04DF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440" y="1627107"/>
            <a:ext cx="3129017" cy="314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6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47313-C5E9-F5C2-C6C4-D88E4267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49DA-CF77-A4EB-179A-95DF50C30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670" y="847057"/>
            <a:ext cx="6906491" cy="14552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/>
              <a:t>After we adjusted the missing values and made a graph showing what problems affect the credit score, we conclude that: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15B22B3-F894-28DA-DCAF-A7E1CFEF6129}"/>
              </a:ext>
            </a:extLst>
          </p:cNvPr>
          <p:cNvSpPr txBox="1">
            <a:spLocks/>
          </p:cNvSpPr>
          <p:nvPr/>
        </p:nvSpPr>
        <p:spPr>
          <a:xfrm>
            <a:off x="4599708" y="1861457"/>
            <a:ext cx="6906491" cy="1567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57628-ED3B-888F-D959-4F2278799469}"/>
              </a:ext>
            </a:extLst>
          </p:cNvPr>
          <p:cNvSpPr txBox="1"/>
          <p:nvPr/>
        </p:nvSpPr>
        <p:spPr>
          <a:xfrm>
            <a:off x="4641599" y="1861457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-apple-system"/>
              </a:rPr>
              <a:t>Credit utilization: Credit utilization, or the amount of debt used compared to the amount of credit available, also affects credit scores. Using a large amount of debt compared to available credit can lead to decreased credit scores.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-apple-system"/>
              </a:rPr>
              <a:t>Length of </a:t>
            </a:r>
            <a:r>
              <a:rPr lang="en-GB" b="1" i="0" u="none" strike="noStrike" dirty="0">
                <a:effectLst/>
                <a:latin typeface="-apple-system"/>
              </a:rPr>
              <a:t>credit history</a:t>
            </a:r>
            <a:r>
              <a:rPr lang="en-GB" b="1" i="0" dirty="0">
                <a:effectLst/>
                <a:latin typeface="-apple-system"/>
              </a:rPr>
              <a:t>: The length of credit history reflects the consumer's ability to manage debts over a long period of time. Generally, it is better for consumers to keep their </a:t>
            </a:r>
            <a:r>
              <a:rPr lang="en-GB" b="1" i="0" u="none" strike="noStrike" dirty="0">
                <a:effectLst/>
                <a:latin typeface="-apple-system"/>
              </a:rPr>
              <a:t>credit accounts</a:t>
            </a:r>
            <a:r>
              <a:rPr lang="en-GB" b="1" i="0" dirty="0">
                <a:effectLst/>
                <a:latin typeface="-apple-system"/>
              </a:rPr>
              <a:t> open for long periods of time without closing them abruptly, as closing credit accounts suddenly can lead to decreased credit scores.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-apple-system"/>
              </a:rPr>
              <a:t>Credit mix: Credit mix reflects the diversity of a consumer's credit accounts, such as student loans, car loans, and mortgages, and can lead to increased credit scores.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-apple-system"/>
              </a:rPr>
              <a:t>Credit inquiries: Credit inquiries refer to the number of times a consumer's credit history is checked and can lead to decreased credit scores if there are too many inquiries.</a:t>
            </a:r>
          </a:p>
        </p:txBody>
      </p:sp>
    </p:spTree>
    <p:extLst>
      <p:ext uri="{BB962C8B-B14F-4D97-AF65-F5344CB8AC3E}">
        <p14:creationId xmlns:p14="http://schemas.microsoft.com/office/powerpoint/2010/main" val="307745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173AD-07AD-06D0-67F7-9EDEF94E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036674"/>
            <a:ext cx="3689096" cy="3514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Special Thanks to Dr.Doaa Mahmoud for her support, amazing help</a:t>
            </a:r>
            <a:br>
              <a:rPr lang="en-US" sz="3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 best of luck to her from the bottom of my heart.</a:t>
            </a:r>
            <a:endParaRPr lang="en-US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Heart">
            <a:extLst>
              <a:ext uri="{FF2B5EF4-FFF2-40B4-BE49-F238E27FC236}">
                <a16:creationId xmlns:a16="http://schemas.microsoft.com/office/drawing/2014/main" id="{5BAC7C96-7EC5-2C36-307F-3BD5115BA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8030" y="1424763"/>
            <a:ext cx="3441535" cy="344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9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8E14D-0704-07EB-ED5F-666C91CD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US" sz="6600" b="1"/>
              <a:t>Agenda</a:t>
            </a:r>
            <a:r>
              <a:rPr lang="en-US" sz="6600"/>
              <a:t>: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AFFA-0D91-2704-88EC-0EA4B202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US" sz="2400"/>
              <a:t>Definition and Task Statement</a:t>
            </a:r>
          </a:p>
          <a:p>
            <a:r>
              <a:rPr lang="en-US" sz="2400"/>
              <a:t>Data Report </a:t>
            </a:r>
          </a:p>
          <a:p>
            <a:r>
              <a:rPr lang="en-US" sz="2400"/>
              <a:t>Objective Data problems and Cleaning </a:t>
            </a:r>
          </a:p>
          <a:p>
            <a:r>
              <a:rPr lang="en-US" sz="2400"/>
              <a:t>Exploratory Data Analysis</a:t>
            </a:r>
          </a:p>
          <a:p>
            <a:r>
              <a:rPr lang="en-US" sz="2400"/>
              <a:t>Modelling and Accuracy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22024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2AF40-DD3D-13FF-A19E-4AC1E8117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What is the Credit score?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06A293-E0F3-89B2-2DC9-F837D04F6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988" y="2620641"/>
            <a:ext cx="5837750" cy="30237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dirty="0">
                <a:effectLst/>
              </a:rPr>
              <a:t>A credit score is a prediction of your credit behavior, such as how likely you are to pay a loan back on time, based on information from your credit reports.</a:t>
            </a:r>
            <a:br>
              <a:rPr lang="en-US" b="0" i="0" dirty="0">
                <a:effectLst/>
              </a:rPr>
            </a:b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person pulling a credit score&#10;&#10;Description automatically generated">
            <a:extLst>
              <a:ext uri="{FF2B5EF4-FFF2-40B4-BE49-F238E27FC236}">
                <a16:creationId xmlns:a16="http://schemas.microsoft.com/office/drawing/2014/main" id="{69A88993-CAB6-0DDC-FA67-9A7DD6BCAC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373" y="2240467"/>
            <a:ext cx="4235516" cy="212834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5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31D70-E45E-FA0A-7E96-22049064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What is Credit score?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9EA8E-D1EB-6A5F-252B-27C7983A9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0" i="0">
                <a:effectLst/>
              </a:rPr>
              <a:t>Generally speaking, scores between 690 to 719 are considered good in the commonly used 300-850 credit score range.</a:t>
            </a:r>
          </a:p>
          <a:p>
            <a:r>
              <a:rPr lang="en-US" sz="1800" b="0" i="0">
                <a:effectLst/>
              </a:rPr>
              <a:t>Scores 720 and above are considered excellent, while scores 630 to 689 are considered </a:t>
            </a:r>
            <a:r>
              <a:rPr lang="en-US" sz="1800" b="0" i="0" u="none" strike="noStrike">
                <a:effectLst/>
                <a:hlinkClick r:id="rId2"/>
              </a:rPr>
              <a:t>fair</a:t>
            </a:r>
            <a:r>
              <a:rPr lang="en-US" sz="1800" b="0" i="0">
                <a:effectLst/>
              </a:rPr>
              <a:t>. Scores below 630 fall into the </a:t>
            </a:r>
            <a:r>
              <a:rPr lang="en-US" sz="1800" b="0" i="0" u="none" strike="noStrike">
                <a:effectLst/>
                <a:hlinkClick r:id="rId3"/>
              </a:rPr>
              <a:t>bad credit range</a:t>
            </a:r>
            <a:r>
              <a:rPr lang="en-US" sz="1800" b="0" i="0">
                <a:effectLst/>
              </a:rPr>
              <a:t>.</a:t>
            </a:r>
          </a:p>
          <a:p>
            <a:r>
              <a:rPr lang="en-US" sz="1800" b="1"/>
              <a:t>Task Statement:</a:t>
            </a:r>
          </a:p>
          <a:p>
            <a:r>
              <a:rPr lang="en-US" sz="1800" i="0">
                <a:effectLst/>
              </a:rPr>
              <a:t>perform analysis, identify factors influencing credit</a:t>
            </a:r>
            <a:endParaRPr lang="en-US" sz="1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hand holding a fan of color swatches&#10;&#10;Description automatically generated">
            <a:extLst>
              <a:ext uri="{FF2B5EF4-FFF2-40B4-BE49-F238E27FC236}">
                <a16:creationId xmlns:a16="http://schemas.microsoft.com/office/drawing/2014/main" id="{03822532-A77A-83F8-98CF-3CB33EEA04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" r="28350" b="1"/>
          <a:stretch/>
        </p:blipFill>
        <p:spPr>
          <a:xfrm>
            <a:off x="5987738" y="650494"/>
            <a:ext cx="562801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11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840BC-E903-F148-5AAB-6B90A645C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statistics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44485EA-8A7B-37A3-F74C-B285FFA0D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09" y="2190916"/>
            <a:ext cx="11257247" cy="321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3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data analysis">
            <a:extLst>
              <a:ext uri="{FF2B5EF4-FFF2-40B4-BE49-F238E27FC236}">
                <a16:creationId xmlns:a16="http://schemas.microsoft.com/office/drawing/2014/main" id="{B271734B-D784-B8B0-B92D-E17F9AA5013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40" y="3059126"/>
            <a:ext cx="4370480" cy="3172031"/>
          </a:xfrm>
          <a:prstGeom prst="rect">
            <a:avLst/>
          </a:prstGeom>
        </p:spPr>
      </p:pic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12C3B62-AABE-FD6A-A8B9-1E161481D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95" y="352815"/>
            <a:ext cx="6319611" cy="2433050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3B400-2AF7-5FB5-7057-1E688664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/>
              <a:t>Report</a:t>
            </a:r>
          </a:p>
        </p:txBody>
      </p:sp>
      <p:pic>
        <p:nvPicPr>
          <p:cNvPr id="16" name="Content Placeholder 15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55C63397-DA8D-B731-ED75-AFB1FF0E3F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392" y="2443935"/>
            <a:ext cx="4350989" cy="3484830"/>
          </a:xfrm>
        </p:spPr>
      </p:pic>
    </p:spTree>
    <p:extLst>
      <p:ext uri="{BB962C8B-B14F-4D97-AF65-F5344CB8AC3E}">
        <p14:creationId xmlns:p14="http://schemas.microsoft.com/office/powerpoint/2010/main" val="399931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 descr="A screenshot of a graph&#10;&#10;Description automatically generated">
            <a:extLst>
              <a:ext uri="{FF2B5EF4-FFF2-40B4-BE49-F238E27FC236}">
                <a16:creationId xmlns:a16="http://schemas.microsoft.com/office/drawing/2014/main" id="{D19CCC19-FE19-A293-F3CD-F1576B3A9F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73" y="623275"/>
            <a:ext cx="5321171" cy="2644859"/>
          </a:xfrm>
          <a:prstGeom prst="rect">
            <a:avLst/>
          </a:prstGeom>
        </p:spPr>
      </p:pic>
      <p:pic>
        <p:nvPicPr>
          <p:cNvPr id="16" name="Content Placeholder 15" descr="A screenshot of a graph&#10;&#10;Description automatically generated">
            <a:extLst>
              <a:ext uri="{FF2B5EF4-FFF2-40B4-BE49-F238E27FC236}">
                <a16:creationId xmlns:a16="http://schemas.microsoft.com/office/drawing/2014/main" id="{86FC4B86-1AD0-E29D-FAC3-E78C83AE8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3" y="3586297"/>
            <a:ext cx="5694148" cy="2644860"/>
          </a:xfrm>
          <a:prstGeom prst="rect">
            <a:avLst/>
          </a:prstGeom>
        </p:spPr>
      </p:pic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3B400-2AF7-5FB5-7057-1E688664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651" y="623275"/>
            <a:ext cx="4218138" cy="16736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/>
              <a:t>Report</a:t>
            </a:r>
            <a:br>
              <a:rPr lang="en-US" sz="5400" b="1" dirty="0"/>
            </a:br>
            <a:endParaRPr lang="en-US" sz="5400" b="1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DC104CC-04FB-6E50-B4D6-08381F8E5BC2}"/>
              </a:ext>
            </a:extLst>
          </p:cNvPr>
          <p:cNvSpPr txBox="1">
            <a:spLocks/>
          </p:cNvSpPr>
          <p:nvPr/>
        </p:nvSpPr>
        <p:spPr>
          <a:xfrm>
            <a:off x="6405201" y="1545600"/>
            <a:ext cx="5141626" cy="2129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There is a huge missing value </a:t>
            </a:r>
            <a:br>
              <a:rPr lang="en-US" sz="5400" b="1" dirty="0"/>
            </a:b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73786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C89C42-AF83-451A-81EA-472844755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4D6FE-4D9B-6BAB-E0AC-77BB408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60" y="1119315"/>
            <a:ext cx="3213296" cy="20861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/>
              <a:t>53.2% of the data is standard and17.8%is good</a:t>
            </a:r>
            <a:br>
              <a:rPr lang="en-US" sz="1600"/>
            </a:br>
            <a:br>
              <a:rPr lang="en-US" sz="1600"/>
            </a:br>
            <a:r>
              <a:rPr lang="en-US" sz="1600"/>
              <a:t>Problem Statement:</a:t>
            </a:r>
            <a:br>
              <a:rPr lang="en-US" sz="1600"/>
            </a:br>
            <a:r>
              <a:rPr lang="en-US" sz="1600"/>
              <a:t>the category of good credit is 17% that so bad and more 50% of credit is standard</a:t>
            </a:r>
            <a:br>
              <a:rPr lang="en-US" sz="1600"/>
            </a:br>
            <a:br>
              <a:rPr lang="en-US" sz="1600"/>
            </a:br>
            <a:endParaRPr lang="en-US" sz="1600"/>
          </a:p>
        </p:txBody>
      </p:sp>
      <p:pic>
        <p:nvPicPr>
          <p:cNvPr id="8" name="Picture 7" descr="A pie chart with text on it">
            <a:extLst>
              <a:ext uri="{FF2B5EF4-FFF2-40B4-BE49-F238E27FC236}">
                <a16:creationId xmlns:a16="http://schemas.microsoft.com/office/drawing/2014/main" id="{2809EC94-5BA0-FAC0-DAAC-F23E3B657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493" y="1585993"/>
            <a:ext cx="7210171" cy="36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3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7DC58-5BD8-A9B0-23E0-06D0D959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284" y="443956"/>
            <a:ext cx="5458838" cy="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1: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Credit_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Helvetica Neue"/>
              </a:rPr>
              <a:t>Utilization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Helvetica Neue"/>
              </a:rPr>
              <a:t>_Ratio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graph of a graph&#10;&#10;Description automatically generated">
            <a:extLst>
              <a:ext uri="{FF2B5EF4-FFF2-40B4-BE49-F238E27FC236}">
                <a16:creationId xmlns:a16="http://schemas.microsoft.com/office/drawing/2014/main" id="{CA9CADE4-D5C6-1C68-003E-DF63665348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29" y="2284549"/>
            <a:ext cx="5676933" cy="404481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9D82-9D0A-A681-9CFA-63EEF3D9AA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0" i="0" dirty="0">
                <a:effectLst/>
              </a:rPr>
              <a:t>Lenders usually like to see users' credit utilization ratios of 30% or less. Users with higher credit utilization ratios may be considered as a higher risk, resulting in higher interest rates or a lower probability of credit approval. Generally, it is a good idea for users to keep their credit utilization ratio as low as possible, especially below 30%, to maintain a good credit rating.</a:t>
            </a:r>
            <a:endParaRPr lang="en-US" sz="2000" dirty="0"/>
          </a:p>
          <a:p>
            <a:r>
              <a:rPr lang="en-US" sz="2000" b="0" i="0" dirty="0">
                <a:effectLst/>
              </a:rPr>
              <a:t>Credit utilization is a measure of how much of a borrower's available credit they are currently using. It is calculated by dividing the borrower's total outstanding balances by their total credit limit.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52C369-69CB-B9A7-45AC-6F58EE379B38}"/>
              </a:ext>
            </a:extLst>
          </p:cNvPr>
          <p:cNvSpPr txBox="1">
            <a:spLocks/>
          </p:cNvSpPr>
          <p:nvPr/>
        </p:nvSpPr>
        <p:spPr>
          <a:xfrm>
            <a:off x="47972" y="106499"/>
            <a:ext cx="5458838" cy="674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Feature Exploration Feature Problem</a:t>
            </a:r>
          </a:p>
        </p:txBody>
      </p:sp>
    </p:spTree>
    <p:extLst>
      <p:ext uri="{BB962C8B-B14F-4D97-AF65-F5344CB8AC3E}">
        <p14:creationId xmlns:p14="http://schemas.microsoft.com/office/powerpoint/2010/main" val="289299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580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Helvetica Neue</vt:lpstr>
      <vt:lpstr>Office Theme</vt:lpstr>
      <vt:lpstr>Credit score EDA and Prediction</vt:lpstr>
      <vt:lpstr>Agenda:</vt:lpstr>
      <vt:lpstr>What is the Credit score?</vt:lpstr>
      <vt:lpstr>What is Credit score?</vt:lpstr>
      <vt:lpstr>Data statistics</vt:lpstr>
      <vt:lpstr>Report</vt:lpstr>
      <vt:lpstr>Report </vt:lpstr>
      <vt:lpstr>53.2% of the data is standard and17.8%is good  Problem Statement: the category of good credit is 17% that so bad and more 50% of credit is standard  </vt:lpstr>
      <vt:lpstr>1:Credit_Utilization_Ratio</vt:lpstr>
      <vt:lpstr>2:Credit_History_Age</vt:lpstr>
      <vt:lpstr>3:Modelling </vt:lpstr>
      <vt:lpstr>Conclusion:</vt:lpstr>
      <vt:lpstr>Special Thanks to Dr.Doaa Mahmoud for her support, amazing help The best of luck to her from the bottom of my heart.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score EDA and Prediction</dc:title>
  <dc:creator>OMAR KAMEL MONEER KAMEL</dc:creator>
  <cp:lastModifiedBy>OMAR KAMEL MONEER KAMEL</cp:lastModifiedBy>
  <cp:revision>1</cp:revision>
  <dcterms:created xsi:type="dcterms:W3CDTF">2023-07-27T17:25:00Z</dcterms:created>
  <dcterms:modified xsi:type="dcterms:W3CDTF">2023-07-28T04:29:19Z</dcterms:modified>
</cp:coreProperties>
</file>