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5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ood glucose meter&#10;&#10;Description automatically generated">
            <a:extLst>
              <a:ext uri="{FF2B5EF4-FFF2-40B4-BE49-F238E27FC236}">
                <a16:creationId xmlns:a16="http://schemas.microsoft.com/office/drawing/2014/main" id="{7A537D20-DA97-C4BD-82E5-33C046A2C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B90F5-8B6A-D1D9-274D-9FA2E5DF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008" y="173776"/>
            <a:ext cx="4385323" cy="1375106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Diabetes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70B9D-DA09-FBCA-0CAB-0AA8C200B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082" y="5005128"/>
            <a:ext cx="6797898" cy="1752860"/>
          </a:xfrm>
          <a:solidFill>
            <a:schemeClr val="bg1"/>
          </a:solidFill>
        </p:spPr>
        <p:txBody>
          <a:bodyPr anchor="t">
            <a:normAutofit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By: omar kamel </a:t>
            </a:r>
          </a:p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AI Engineering undergraduate student</a:t>
            </a:r>
          </a:p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Supervisor:</a:t>
            </a:r>
          </a:p>
          <a:p>
            <a:pPr algn="ctr">
              <a:lnSpc>
                <a:spcPct val="110000"/>
              </a:lnSpc>
            </a:pPr>
            <a:r>
              <a:rPr lang="en-US" b="1" dirty="0" err="1">
                <a:solidFill>
                  <a:srgbClr val="002060"/>
                </a:solidFill>
              </a:rPr>
              <a:t>Dr.Doaa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kern="1200" dirty="0">
                <a:solidFill>
                  <a:srgbClr val="002060"/>
                </a:solidFill>
              </a:rPr>
              <a:t>Mahmoud</a:t>
            </a: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11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8/18/2023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D3AF-CFCE-79AC-B6EE-004046FD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995160" cy="1142307"/>
          </a:xfrm>
        </p:spPr>
        <p:txBody>
          <a:bodyPr>
            <a:normAutofit/>
          </a:bodyPr>
          <a:lstStyle/>
          <a:p>
            <a:r>
              <a:rPr lang="ar-EG" dirty="0"/>
              <a:t>3</a:t>
            </a:r>
            <a:r>
              <a:rPr lang="en-US" dirty="0"/>
              <a:t>:</a:t>
            </a:r>
            <a:r>
              <a:rPr lang="en-US" b="0" i="0" dirty="0" err="1">
                <a:effectLst/>
              </a:rPr>
              <a:t>PhysActivity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pic>
        <p:nvPicPr>
          <p:cNvPr id="10" name="Content Placeholder 9" descr="A graph of a bar graph">
            <a:extLst>
              <a:ext uri="{FF2B5EF4-FFF2-40B4-BE49-F238E27FC236}">
                <a16:creationId xmlns:a16="http://schemas.microsoft.com/office/drawing/2014/main" id="{2EA08125-99FE-2CF2-004B-330228D4B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1" y="2589062"/>
            <a:ext cx="7756850" cy="3129826"/>
          </a:xfrm>
          <a:noFill/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316" y="952500"/>
            <a:ext cx="3410233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Whether he has Diabetes or not, he is exercising away from his work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8/18/2023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77-4479-9D88-FD83-6A7DD98B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5" y="18256"/>
            <a:ext cx="5458838" cy="852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Modelling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69EAC20-E6D5-CCB1-4D81-819FF09615DA}"/>
              </a:ext>
            </a:extLst>
          </p:cNvPr>
          <p:cNvSpPr txBox="1">
            <a:spLocks/>
          </p:cNvSpPr>
          <p:nvPr/>
        </p:nvSpPr>
        <p:spPr>
          <a:xfrm>
            <a:off x="286704" y="870858"/>
            <a:ext cx="11628487" cy="83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Before we make the model, we have to balance the data, so we will use a method </a:t>
            </a:r>
            <a:r>
              <a:rPr lang="en-US" sz="2000" b="1" dirty="0">
                <a:solidFill>
                  <a:srgbClr val="000000"/>
                </a:solidFill>
                <a:effectLst/>
                <a:latin typeface="Univers Light (Body)"/>
              </a:rPr>
              <a:t>RandomOverSampler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8DEC6-DC00-21F6-5A0B-24BF1095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004" y="2428073"/>
            <a:ext cx="5281506" cy="3129861"/>
          </a:xfrm>
        </p:spPr>
        <p:txBody>
          <a:bodyPr/>
          <a:lstStyle/>
          <a:p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By using </a:t>
            </a:r>
            <a:r>
              <a:rPr lang="en-GB" b="0" i="0" dirty="0" err="1">
                <a:solidFill>
                  <a:schemeClr val="tx2"/>
                </a:solidFill>
                <a:effectLst/>
                <a:latin typeface="-apple-system"/>
              </a:rPr>
              <a:t>RandomOverSampler</a:t>
            </a:r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, the number of instances in the minority class is increased, which helps improve performance and balance in models based on this data. </a:t>
            </a:r>
          </a:p>
          <a:p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This algorithm can be used with various types of machine learning models, such as artificial neural networks and other statistical methods.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B7F39D-07E4-D995-8F34-1CCD5CB6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4161452"/>
            <a:ext cx="5281506" cy="20166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After we used </a:t>
            </a:r>
            <a:r>
              <a:rPr lang="en-GB" dirty="0" err="1"/>
              <a:t>RandomOverSampler</a:t>
            </a:r>
            <a:r>
              <a:rPr lang="en-GB" dirty="0"/>
              <a:t>, the data remained 388754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77-4479-9D88-FD83-6A7DD98B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5" y="18256"/>
            <a:ext cx="5458838" cy="852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Modelling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69EAC20-E6D5-CCB1-4D81-819FF09615DA}"/>
              </a:ext>
            </a:extLst>
          </p:cNvPr>
          <p:cNvSpPr txBox="1">
            <a:spLocks/>
          </p:cNvSpPr>
          <p:nvPr/>
        </p:nvSpPr>
        <p:spPr>
          <a:xfrm>
            <a:off x="286705" y="870858"/>
            <a:ext cx="3800103" cy="62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1: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Rondom Forest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6" name="Content Placeholder 15" descr="A number of numbers on a white background">
            <a:extLst>
              <a:ext uri="{FF2B5EF4-FFF2-40B4-BE49-F238E27FC236}">
                <a16:creationId xmlns:a16="http://schemas.microsoft.com/office/drawing/2014/main" id="{84799608-7837-E891-21F6-06F166BF79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192694"/>
            <a:ext cx="3286125" cy="3265713"/>
          </a:xfrm>
        </p:spPr>
      </p:pic>
      <p:pic>
        <p:nvPicPr>
          <p:cNvPr id="18" name="Content Placeholder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8A4C6B-1C15-0FCA-BB0E-DFCD09D680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64" y="2015412"/>
            <a:ext cx="3098800" cy="3265713"/>
          </a:xfr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1FA9EA1-FFA8-5D5D-C31D-6041D3FCE610}"/>
              </a:ext>
            </a:extLst>
          </p:cNvPr>
          <p:cNvSpPr txBox="1">
            <a:spLocks/>
          </p:cNvSpPr>
          <p:nvPr/>
        </p:nvSpPr>
        <p:spPr>
          <a:xfrm>
            <a:off x="7987004" y="964164"/>
            <a:ext cx="2397968" cy="77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b="1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320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49DA-CF77-A4EB-179A-95DF50C30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3682" y="847057"/>
            <a:ext cx="5696217" cy="10144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Now that we've manipulated the data and explained what diabetes is, we've struck a balance in the data. This is a summary</a:t>
            </a:r>
            <a:r>
              <a:rPr lang="ar-EG" b="1" dirty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5B22B3-F894-28DA-DCAF-A7E1CFEF6129}"/>
              </a:ext>
            </a:extLst>
          </p:cNvPr>
          <p:cNvSpPr txBox="1">
            <a:spLocks/>
          </p:cNvSpPr>
          <p:nvPr/>
        </p:nvSpPr>
        <p:spPr>
          <a:xfrm>
            <a:off x="4599708" y="1861457"/>
            <a:ext cx="6906491" cy="156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B587B0-E6AE-E4BE-2E8B-E76428B9DE50}"/>
              </a:ext>
            </a:extLst>
          </p:cNvPr>
          <p:cNvSpPr txBox="1">
            <a:spLocks/>
          </p:cNvSpPr>
          <p:nvPr/>
        </p:nvSpPr>
        <p:spPr>
          <a:xfrm>
            <a:off x="5663682" y="1951179"/>
            <a:ext cx="5696217" cy="268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2"/>
                </a:solidFill>
              </a:rPr>
              <a:t>1: Diabetes is a serious disease, and we must deal with it early. We must pay attention to health, and it is considered the main factor after the genetic factor.</a:t>
            </a:r>
          </a:p>
          <a:p>
            <a:r>
              <a:rPr lang="en-GB" b="1" dirty="0">
                <a:solidFill>
                  <a:schemeClr val="tx2"/>
                </a:solidFill>
              </a:rPr>
              <a:t>2: To reduce the susceptibility to infection, we must take care of our life system and stay away from the factors that affect our health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 descr="A diagram of various diseases">
            <a:extLst>
              <a:ext uri="{FF2B5EF4-FFF2-40B4-BE49-F238E27FC236}">
                <a16:creationId xmlns:a16="http://schemas.microsoft.com/office/drawing/2014/main" id="{70F776DB-2DEA-4006-B336-F86A88678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" y="758651"/>
            <a:ext cx="5058747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3AD-07AD-06D0-67F7-9EDEF94E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3251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b="1" kern="1200" dirty="0">
                <a:solidFill>
                  <a:schemeClr val="tx2"/>
                </a:solidFill>
              </a:rPr>
              <a:t>Special Thanks to </a:t>
            </a:r>
            <a:r>
              <a:rPr lang="en-US" sz="3400" b="1" kern="1200" dirty="0" err="1">
                <a:solidFill>
                  <a:schemeClr val="tx2"/>
                </a:solidFill>
              </a:rPr>
              <a:t>Dr.Doaa</a:t>
            </a:r>
            <a:r>
              <a:rPr lang="en-US" sz="3400" b="1" kern="1200" dirty="0">
                <a:solidFill>
                  <a:schemeClr val="tx2"/>
                </a:solidFill>
              </a:rPr>
              <a:t> Mahmoud for her support, amazing help</a:t>
            </a:r>
            <a:br>
              <a:rPr lang="en-US" sz="3400" b="1" kern="1200" dirty="0">
                <a:solidFill>
                  <a:schemeClr val="tx2"/>
                </a:solidFill>
              </a:rPr>
            </a:br>
            <a:r>
              <a:rPr lang="en-US" sz="3400" b="1" i="0" kern="1200" dirty="0">
                <a:solidFill>
                  <a:schemeClr val="tx2"/>
                </a:solidFill>
                <a:effectLst/>
              </a:rPr>
              <a:t>The best of luck to her from the bottom of my heart.</a:t>
            </a:r>
            <a:endParaRPr lang="en-US" sz="3400" b="1" kern="1200" dirty="0">
              <a:solidFill>
                <a:schemeClr val="tx2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EEF2C15-8523-4418-B9DA-56C7B07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5085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b="1" dirty="0"/>
              <a:t>https://www.linkedin.com/in/omar-alwahsh-32492a199/</a:t>
            </a: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BAC7C96-7EC5-2C36-307F-3BD5115B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50" y="952500"/>
            <a:ext cx="5105400" cy="5105400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543DA25-50AC-4F06-BA96-9A46D03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7D97C890-733E-4B30-AAAB-509B87AAEDE4}" type="datetime1">
              <a:rPr lang="en-US" smtClean="0"/>
              <a:pPr>
                <a:spcAft>
                  <a:spcPts val="600"/>
                </a:spcAft>
              </a:pPr>
              <a:t>8/18/2023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590E5FF-A77B-48DC-B553-538394C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E14D-0704-07EB-ED5F-666C91CD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1836"/>
            <a:ext cx="6195060" cy="5106064"/>
          </a:xfrm>
        </p:spPr>
        <p:txBody>
          <a:bodyPr>
            <a:normAutofit/>
          </a:bodyPr>
          <a:lstStyle/>
          <a:p>
            <a:r>
              <a:rPr lang="en-US" sz="4400" b="1" dirty="0"/>
              <a:t>Agenda</a:t>
            </a:r>
            <a:r>
              <a:rPr lang="en-US" sz="4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AFFA-0D91-2704-88EC-0EA4B202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59" y="2464059"/>
            <a:ext cx="6878994" cy="2779745"/>
          </a:xfrm>
        </p:spPr>
        <p:txBody>
          <a:bodyPr>
            <a:normAutofit/>
          </a:bodyPr>
          <a:lstStyle/>
          <a:p>
            <a:r>
              <a:rPr lang="en-US" dirty="0"/>
              <a:t>Definition and Task Statement</a:t>
            </a:r>
          </a:p>
          <a:p>
            <a:r>
              <a:rPr lang="en-US" dirty="0"/>
              <a:t>Data Report </a:t>
            </a:r>
          </a:p>
          <a:p>
            <a:r>
              <a:rPr lang="en-US" dirty="0"/>
              <a:t>Objective Data problems and Cleaning 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Modelling and Accuracy</a:t>
            </a:r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62E5C3-5FD5-4B9D-A3BF-D0C85CCC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F3B93E20-918D-4DE0-8CC7-B7EACD2E37D9}" type="datetime1">
              <a:rPr lang="en-US" smtClean="0"/>
              <a:pPr>
                <a:spcAft>
                  <a:spcPts val="600"/>
                </a:spcAft>
              </a:pPr>
              <a:t>8/18/2023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26B935-752A-4C3E-BB33-9DC4656B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6" name="Picture 2" descr="Wonder Agenda Sticker by Mr. Wonderful for iOS &amp; Android | GIPHY">
            <a:extLst>
              <a:ext uri="{FF2B5EF4-FFF2-40B4-BE49-F238E27FC236}">
                <a16:creationId xmlns:a16="http://schemas.microsoft.com/office/drawing/2014/main" id="{2294F36A-762F-D044-CDC7-36A18F6B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27" y="1334164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4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AF40-DD3D-13FF-A19E-4AC1E811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995160" cy="1142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/>
              <a:t>What is the Diabetes </a:t>
            </a:r>
          </a:p>
        </p:txBody>
      </p:sp>
      <p:pic>
        <p:nvPicPr>
          <p:cNvPr id="7" name="Content Placeholder 6" descr="A group of people measuring blood sugar&#10;&#10;Description automatically generated">
            <a:extLst>
              <a:ext uri="{FF2B5EF4-FFF2-40B4-BE49-F238E27FC236}">
                <a16:creationId xmlns:a16="http://schemas.microsoft.com/office/drawing/2014/main" id="{39C64774-40CE-A29F-E29E-4E55E26D82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34646"/>
            <a:ext cx="4605435" cy="3823254"/>
          </a:xfr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6A293-E0F3-89B2-2DC9-F837D04F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05439"/>
            <a:ext cx="5283353" cy="2863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0" i="0" dirty="0">
                <a:effectLst/>
                <a:latin typeface="-apple-system"/>
              </a:rPr>
              <a:t>Diabetes is a health condition characterized by high blood sugar levels over a prolonged period. This occurs when there is a deficiency in insulin production (a hormone that helps regulate blood sugar levels) or when the body does not effectively use insulin.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8/18/2023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1D70-E45E-FA0A-7E96-22049064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4400" dirty="0"/>
              <a:t>What are the types of Diabetes 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EA8E-D1EB-6A5F-252B-27C7983A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89" y="1863451"/>
            <a:ext cx="5245669" cy="382540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-apple-system"/>
              </a:rPr>
              <a:t>There are two main types of diabetes: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-apple-system"/>
              </a:rPr>
              <a:t>Type 1 diabetes: It occurs when the pancreas stops producing insulin altogether. Type 1 diabetes patients require daily insulin injections to control their blood sugar levels.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-apple-system"/>
              </a:rPr>
              <a:t>Type 2 diabetes: It occurs when the body is unable to use insulin properly or does not produce enough of it. Treatment for type 2 diabetes may involve lifestyle changes such as diet and exercise, and in some cases, medication to help regulate blood sugar levels.</a:t>
            </a:r>
          </a:p>
        </p:txBody>
      </p:sp>
      <p:pic>
        <p:nvPicPr>
          <p:cNvPr id="7" name="Content Placeholder 6" descr="A clipboard with a blood glucose meter and a couple of people">
            <a:extLst>
              <a:ext uri="{FF2B5EF4-FFF2-40B4-BE49-F238E27FC236}">
                <a16:creationId xmlns:a16="http://schemas.microsoft.com/office/drawing/2014/main" id="{9350D25E-8D00-55DC-4732-8E030E40B64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12979"/>
          <a:stretch/>
        </p:blipFill>
        <p:spPr>
          <a:xfrm>
            <a:off x="7315200" y="2028825"/>
            <a:ext cx="4648200" cy="3660028"/>
          </a:xfr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8/18/2023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B400-2AF7-5FB5-7057-1E688664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6419719" cy="1623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/>
              <a:t>Report</a:t>
            </a:r>
          </a:p>
        </p:txBody>
      </p:sp>
      <p:pic>
        <p:nvPicPr>
          <p:cNvPr id="12" name="Picture 11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88547239-99A9-6D23-55A6-27623DEA6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29" y="1680889"/>
            <a:ext cx="5303521" cy="2744571"/>
          </a:xfrm>
          <a:prstGeom prst="rect">
            <a:avLst/>
          </a:prstGeom>
          <a:noFill/>
        </p:spPr>
      </p:pic>
      <p:pic>
        <p:nvPicPr>
          <p:cNvPr id="10" name="Content Placeholder 9" descr="A screenshot of a computer">
            <a:extLst>
              <a:ext uri="{FF2B5EF4-FFF2-40B4-BE49-F238E27FC236}">
                <a16:creationId xmlns:a16="http://schemas.microsoft.com/office/drawing/2014/main" id="{BD8CD63C-48E7-C945-94AD-D2FE2A82EB3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598721"/>
            <a:ext cx="5053244" cy="2814840"/>
          </a:xfrm>
          <a:noFill/>
        </p:spPr>
      </p:pic>
      <p:sp>
        <p:nvSpPr>
          <p:cNvPr id="21" name="Date Placeholder 48">
            <a:extLst>
              <a:ext uri="{FF2B5EF4-FFF2-40B4-BE49-F238E27FC236}">
                <a16:creationId xmlns:a16="http://schemas.microsoft.com/office/drawing/2014/main" id="{496343E3-64B0-488B-8B72-F1C4F4E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17E82D1F-99E2-4C9A-A57C-52ACE8839FA2}" type="datetime1">
              <a:rPr lang="en-US" smtClean="0"/>
              <a:pPr>
                <a:spcAft>
                  <a:spcPts val="600"/>
                </a:spcAft>
              </a:pPr>
              <a:t>8/18/2023</a:t>
            </a:fld>
            <a:endParaRPr lang="en-US"/>
          </a:p>
        </p:txBody>
      </p:sp>
      <p:sp>
        <p:nvSpPr>
          <p:cNvPr id="23" name="Slide Number Placeholder 50">
            <a:extLst>
              <a:ext uri="{FF2B5EF4-FFF2-40B4-BE49-F238E27FC236}">
                <a16:creationId xmlns:a16="http://schemas.microsoft.com/office/drawing/2014/main" id="{F2FEEBE0-736D-4103-904E-2AF3F972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71191817-3B7D-83F4-E53A-001EA1FFF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9" y="4586101"/>
            <a:ext cx="8479071" cy="16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B400-2AF7-5FB5-7057-1E688664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924" y="952501"/>
            <a:ext cx="6419719" cy="1623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/>
              <a:t>Report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EE29103-7EAD-4144-AEB1-9015FB7BF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531" y="952501"/>
            <a:ext cx="6708710" cy="1623783"/>
          </a:xfrm>
        </p:spPr>
        <p:txBody>
          <a:bodyPr anchor="t">
            <a:normAutofit fontScale="55000" lnSpcReduction="20000"/>
          </a:bodyPr>
          <a:lstStyle/>
          <a:p>
            <a:r>
              <a:rPr lang="en-US" sz="3300" dirty="0"/>
              <a:t>There is no missing value and there is </a:t>
            </a:r>
            <a:r>
              <a:rPr lang="en-GB" sz="3300" dirty="0">
                <a:effectLst/>
                <a:latin typeface="Univers Light (Body)"/>
              </a:rPr>
              <a:t>This variables have more correlated with the target variable Diabetes_binary</a:t>
            </a:r>
          </a:p>
          <a:p>
            <a:r>
              <a:rPr lang="en-GB" sz="3300" dirty="0">
                <a:solidFill>
                  <a:srgbClr val="0000FF"/>
                </a:solidFill>
                <a:effectLst/>
                <a:latin typeface="Univers Light (Body)"/>
              </a:rPr>
              <a:t>- </a:t>
            </a:r>
            <a:r>
              <a:rPr lang="en-GB" sz="3300" dirty="0">
                <a:solidFill>
                  <a:srgbClr val="000000"/>
                </a:solidFill>
                <a:effectLst/>
                <a:latin typeface="Univers Light (Body)"/>
              </a:rPr>
              <a:t>GenHlth- HighBP- DiffWalk - BMI -HighChol- Age HeartDiseaseorAttack- PhysHlth</a:t>
            </a:r>
            <a:r>
              <a:rPr lang="en-GB" sz="3300" dirty="0">
                <a:solidFill>
                  <a:srgbClr val="0000FF"/>
                </a:solidFill>
                <a:effectLst/>
                <a:latin typeface="Univers Light (Body)"/>
              </a:rPr>
              <a:t>- </a:t>
            </a:r>
            <a:r>
              <a:rPr lang="en-GB" sz="3300" dirty="0">
                <a:solidFill>
                  <a:srgbClr val="000000"/>
                </a:solidFill>
                <a:effectLst/>
                <a:latin typeface="Univers Light (Body)"/>
              </a:rPr>
              <a:t>Physactivity- Education-Income</a:t>
            </a:r>
          </a:p>
          <a:p>
            <a:endParaRPr lang="en-US" dirty="0"/>
          </a:p>
        </p:txBody>
      </p:sp>
      <p:pic>
        <p:nvPicPr>
          <p:cNvPr id="8" name="Picture 7" descr="A graph of diabetes&#10;&#10;Description automatically generated with medium confidence">
            <a:extLst>
              <a:ext uri="{FF2B5EF4-FFF2-40B4-BE49-F238E27FC236}">
                <a16:creationId xmlns:a16="http://schemas.microsoft.com/office/drawing/2014/main" id="{694806FE-C015-2BA4-EAD4-EA7CB44A5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2895600"/>
            <a:ext cx="5303521" cy="2651760"/>
          </a:xfrm>
          <a:prstGeom prst="rect">
            <a:avLst/>
          </a:prstGeom>
          <a:noFill/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924210E-C9B7-FA7F-C366-73A149D1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92" y="2895599"/>
            <a:ext cx="5454497" cy="2481796"/>
          </a:xfrm>
          <a:prstGeom prst="rect">
            <a:avLst/>
          </a:prstGeom>
          <a:noFill/>
        </p:spPr>
      </p:pic>
      <p:sp>
        <p:nvSpPr>
          <p:cNvPr id="21" name="Date Placeholder 48">
            <a:extLst>
              <a:ext uri="{FF2B5EF4-FFF2-40B4-BE49-F238E27FC236}">
                <a16:creationId xmlns:a16="http://schemas.microsoft.com/office/drawing/2014/main" id="{496343E3-64B0-488B-8B72-F1C4F4E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E82D1F-99E2-4C9A-A57C-52ACE8839FA2}" type="datetime1">
              <a:rPr lang="en-US" smtClean="0"/>
              <a:pPr>
                <a:spcAft>
                  <a:spcPts val="600"/>
                </a:spcAft>
              </a:pPr>
              <a:t>8/18/2023</a:t>
            </a:fld>
            <a:endParaRPr lang="en-US"/>
          </a:p>
        </p:txBody>
      </p:sp>
      <p:sp>
        <p:nvSpPr>
          <p:cNvPr id="23" name="Slide Number Placeholder 50">
            <a:extLst>
              <a:ext uri="{FF2B5EF4-FFF2-40B4-BE49-F238E27FC236}">
                <a16:creationId xmlns:a16="http://schemas.microsoft.com/office/drawing/2014/main" id="{F2FEEBE0-736D-4103-904E-2AF3F972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9" y="1000091"/>
            <a:ext cx="3447546" cy="1007622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84%of the Data is Non-Diabetes and 15%have Diabetes 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8/18/2023</a:t>
            </a:fld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A graph with a blue bar&#10;&#10;Description automatically generated">
            <a:extLst>
              <a:ext uri="{FF2B5EF4-FFF2-40B4-BE49-F238E27FC236}">
                <a16:creationId xmlns:a16="http://schemas.microsoft.com/office/drawing/2014/main" id="{5709AC09-C038-6304-510A-B122DF232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468903"/>
            <a:ext cx="10162070" cy="36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DC58-5BD8-A9B0-23E0-06D0D959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284" y="630984"/>
            <a:ext cx="5458838" cy="6590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1:</a:t>
            </a:r>
            <a:r>
              <a:rPr lang="en-US" sz="3200" b="1" i="0" dirty="0">
                <a:effectLst/>
                <a:latin typeface="Helvetica Neue"/>
              </a:rPr>
              <a:t>BMI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52C369-69CB-B9A7-45AC-6F58EE379B38}"/>
              </a:ext>
            </a:extLst>
          </p:cNvPr>
          <p:cNvSpPr txBox="1">
            <a:spLocks/>
          </p:cNvSpPr>
          <p:nvPr/>
        </p:nvSpPr>
        <p:spPr>
          <a:xfrm>
            <a:off x="47972" y="106499"/>
            <a:ext cx="5458838" cy="674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 Exploration Feature Problem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54A5358-BA97-BC30-08EB-459E0615BD9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5949" y="1053447"/>
            <a:ext cx="5756312" cy="548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Body Mass Index (BMI) is a measure of body fat based on a person's weight and height. It is calculated by dividing a person's weight in kilograms by the square of their height in meters (kg/m²).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BMI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weight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 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kg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height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 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)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provides an estimation of the amount of body fat a person has, and is commonly used as a screening tool to identify individuals who may be at a higher risk for weight-related health problems, such as diabetes, heart disease, and certain types of cancer.</a:t>
            </a:r>
          </a:p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 is BMI interpreted for adults?</a:t>
            </a:r>
          </a:p>
          <a:p>
            <a:pPr lvl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 is BMI interpreted for adults?</a:t>
            </a:r>
          </a:p>
          <a:p>
            <a:pPr lvl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According with CDC:</a:t>
            </a:r>
          </a:p>
          <a:p>
            <a:pPr lvl="0"/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adults 20 years old and older, BMI is interpreted using standard weight status categories. These categories are the same for men and women of all body types and ages.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0"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your BMI is less than 18.5, it falls within the underweight range.</a:t>
            </a:r>
          </a:p>
          <a:p>
            <a:pPr lvl="0"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your BMI is 18.5 to 24.9, it falls within the Healthy Weight range.</a:t>
            </a:r>
          </a:p>
          <a:p>
            <a:pPr lvl="0"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your BMI is 25.0 to 29.9, it falls within the overweight range.</a:t>
            </a:r>
          </a:p>
          <a:p>
            <a:pPr lvl="0" algn="ctr"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your BMI is 30.0 or higher, it falls within the obese range. A new column was created with this range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327F08F-30AF-D539-4725-D76F206B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 descr="A graph of a bar graph">
            <a:extLst>
              <a:ext uri="{FF2B5EF4-FFF2-40B4-BE49-F238E27FC236}">
                <a16:creationId xmlns:a16="http://schemas.microsoft.com/office/drawing/2014/main" id="{BA44F71D-B61C-DD32-685A-9D960F8D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42" y="1389396"/>
            <a:ext cx="5375433" cy="36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9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B5ED-1DED-49CC-CE17-DFB95C3B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2:Age</a:t>
            </a:r>
          </a:p>
        </p:txBody>
      </p:sp>
      <p:pic>
        <p:nvPicPr>
          <p:cNvPr id="6" name="Content Placeholder 5" descr="A graph of age groups distribution&#10;&#10;Description automatically generated">
            <a:extLst>
              <a:ext uri="{FF2B5EF4-FFF2-40B4-BE49-F238E27FC236}">
                <a16:creationId xmlns:a16="http://schemas.microsoft.com/office/drawing/2014/main" id="{A62A4030-202A-BDFA-2517-833BCD881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2419350"/>
            <a:ext cx="7465658" cy="34876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FB6F9-C9B4-366F-F9FA-EAEBC0B9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" y="2029968"/>
            <a:ext cx="3571875" cy="4148138"/>
          </a:xfrm>
        </p:spPr>
        <p:txBody>
          <a:bodyPr/>
          <a:lstStyle/>
          <a:p>
            <a:r>
              <a:rPr lang="en-GB" dirty="0"/>
              <a:t>People who have diabetes, their ages range from 65-69, so older people are more susceptible to the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8209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737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Amasis MT Pro Medium</vt:lpstr>
      <vt:lpstr>-apple-system</vt:lpstr>
      <vt:lpstr>Arial</vt:lpstr>
      <vt:lpstr>Helvetica Neue</vt:lpstr>
      <vt:lpstr>MathJax_Main</vt:lpstr>
      <vt:lpstr>MathJax_Math-italic</vt:lpstr>
      <vt:lpstr>Roboto</vt:lpstr>
      <vt:lpstr>Univers Light</vt:lpstr>
      <vt:lpstr>Univers Light (Body)</vt:lpstr>
      <vt:lpstr>TribuneVTI</vt:lpstr>
      <vt:lpstr>Diabetes Prediction</vt:lpstr>
      <vt:lpstr>Agenda:</vt:lpstr>
      <vt:lpstr>What is the Diabetes </vt:lpstr>
      <vt:lpstr>What are the types of Diabetes ?</vt:lpstr>
      <vt:lpstr>Report</vt:lpstr>
      <vt:lpstr>Report</vt:lpstr>
      <vt:lpstr>PowerPoint Presentation</vt:lpstr>
      <vt:lpstr>1:BMI</vt:lpstr>
      <vt:lpstr>2:Age</vt:lpstr>
      <vt:lpstr>3:PhysActivity </vt:lpstr>
      <vt:lpstr>Modelling </vt:lpstr>
      <vt:lpstr>Modelling </vt:lpstr>
      <vt:lpstr>PowerPoint Presentation</vt:lpstr>
      <vt:lpstr>Special Thanks to Dr.Doaa Mahmoud for her support, amazing help The best of luck to her from the bottom of my heart.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OMAR KAMEL MONEER KAMEL</dc:creator>
  <cp:lastModifiedBy>OMAR KAMEL MONEER KAMEL</cp:lastModifiedBy>
  <cp:revision>3</cp:revision>
  <dcterms:created xsi:type="dcterms:W3CDTF">2023-08-18T03:58:41Z</dcterms:created>
  <dcterms:modified xsi:type="dcterms:W3CDTF">2023-08-18T09:42:12Z</dcterms:modified>
</cp:coreProperties>
</file>