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3" d="100"/>
          <a:sy n="83" d="100"/>
        </p:scale>
        <p:origin x="56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BBAE1B7-7732-4985-8BD7-11616B086FB0}" type="datetimeFigureOut">
              <a:rPr lang="en-US" smtClean="0"/>
              <a:t>4/23/2021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6B0A43F-1B44-4F7A-AB26-3E150213DC1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179712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AE1B7-7732-4985-8BD7-11616B086FB0}"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A43F-1B44-4F7A-AB26-3E150213DC14}" type="slidenum">
              <a:rPr lang="en-US" smtClean="0"/>
              <a:t>‹#›</a:t>
            </a:fld>
            <a:endParaRPr lang="en-US"/>
          </a:p>
        </p:txBody>
      </p:sp>
    </p:spTree>
    <p:extLst>
      <p:ext uri="{BB962C8B-B14F-4D97-AF65-F5344CB8AC3E}">
        <p14:creationId xmlns:p14="http://schemas.microsoft.com/office/powerpoint/2010/main" val="282869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AE1B7-7732-4985-8BD7-11616B086FB0}"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A43F-1B44-4F7A-AB26-3E150213DC14}" type="slidenum">
              <a:rPr lang="en-US" smtClean="0"/>
              <a:t>‹#›</a:t>
            </a:fld>
            <a:endParaRPr lang="en-US"/>
          </a:p>
        </p:txBody>
      </p:sp>
    </p:spTree>
    <p:extLst>
      <p:ext uri="{BB962C8B-B14F-4D97-AF65-F5344CB8AC3E}">
        <p14:creationId xmlns:p14="http://schemas.microsoft.com/office/powerpoint/2010/main" val="1588401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AE1B7-7732-4985-8BD7-11616B086FB0}"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A43F-1B44-4F7A-AB26-3E150213DC14}" type="slidenum">
              <a:rPr lang="en-US" smtClean="0"/>
              <a:t>‹#›</a:t>
            </a:fld>
            <a:endParaRPr lang="en-US"/>
          </a:p>
        </p:txBody>
      </p:sp>
    </p:spTree>
    <p:extLst>
      <p:ext uri="{BB962C8B-B14F-4D97-AF65-F5344CB8AC3E}">
        <p14:creationId xmlns:p14="http://schemas.microsoft.com/office/powerpoint/2010/main" val="2140974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BBAE1B7-7732-4985-8BD7-11616B086FB0}" type="datetimeFigureOut">
              <a:rPr lang="en-US" smtClean="0"/>
              <a:t>4/23/2021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6B0A43F-1B44-4F7A-AB26-3E150213DC1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8486616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BAE1B7-7732-4985-8BD7-11616B086FB0}"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0A43F-1B44-4F7A-AB26-3E150213DC14}" type="slidenum">
              <a:rPr lang="en-US" smtClean="0"/>
              <a:t>‹#›</a:t>
            </a:fld>
            <a:endParaRPr lang="en-US"/>
          </a:p>
        </p:txBody>
      </p:sp>
    </p:spTree>
    <p:extLst>
      <p:ext uri="{BB962C8B-B14F-4D97-AF65-F5344CB8AC3E}">
        <p14:creationId xmlns:p14="http://schemas.microsoft.com/office/powerpoint/2010/main" val="154225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BAE1B7-7732-4985-8BD7-11616B086FB0}" type="datetimeFigureOut">
              <a:rPr lang="en-US" smtClean="0"/>
              <a:t>4/23/2021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0A43F-1B44-4F7A-AB26-3E150213DC14}" type="slidenum">
              <a:rPr lang="en-US" smtClean="0"/>
              <a:t>‹#›</a:t>
            </a:fld>
            <a:endParaRPr lang="en-US"/>
          </a:p>
        </p:txBody>
      </p:sp>
    </p:spTree>
    <p:extLst>
      <p:ext uri="{BB962C8B-B14F-4D97-AF65-F5344CB8AC3E}">
        <p14:creationId xmlns:p14="http://schemas.microsoft.com/office/powerpoint/2010/main" val="284522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BAE1B7-7732-4985-8BD7-11616B086FB0}" type="datetimeFigureOut">
              <a:rPr lang="en-US" smtClean="0"/>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0A43F-1B44-4F7A-AB26-3E150213DC14}" type="slidenum">
              <a:rPr lang="en-US" smtClean="0"/>
              <a:t>‹#›</a:t>
            </a:fld>
            <a:endParaRPr lang="en-US"/>
          </a:p>
        </p:txBody>
      </p:sp>
    </p:spTree>
    <p:extLst>
      <p:ext uri="{BB962C8B-B14F-4D97-AF65-F5344CB8AC3E}">
        <p14:creationId xmlns:p14="http://schemas.microsoft.com/office/powerpoint/2010/main" val="86541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AE1B7-7732-4985-8BD7-11616B086FB0}" type="datetimeFigureOut">
              <a:rPr lang="en-US" smtClean="0"/>
              <a:t>4/23/2021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0A43F-1B44-4F7A-AB26-3E150213DC14}" type="slidenum">
              <a:rPr lang="en-US" smtClean="0"/>
              <a:t>‹#›</a:t>
            </a:fld>
            <a:endParaRPr lang="en-US"/>
          </a:p>
        </p:txBody>
      </p:sp>
    </p:spTree>
    <p:extLst>
      <p:ext uri="{BB962C8B-B14F-4D97-AF65-F5344CB8AC3E}">
        <p14:creationId xmlns:p14="http://schemas.microsoft.com/office/powerpoint/2010/main" val="2402121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BBAE1B7-7732-4985-8BD7-11616B086FB0}" type="datetimeFigureOut">
              <a:rPr lang="en-US" smtClean="0"/>
              <a:t>4/23/2021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6B0A43F-1B44-4F7A-AB26-3E150213DC1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943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BBAE1B7-7732-4985-8BD7-11616B086FB0}" type="datetimeFigureOut">
              <a:rPr lang="en-US" smtClean="0"/>
              <a:t>4/23/2021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6B0A43F-1B44-4F7A-AB26-3E150213DC1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8500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BBAE1B7-7732-4985-8BD7-11616B086FB0}" type="datetimeFigureOut">
              <a:rPr lang="en-US" smtClean="0"/>
              <a:t>4/23/2021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6B0A43F-1B44-4F7A-AB26-3E150213DC1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266747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D0CF9-46E8-4528-8176-3C1A742EB822}"/>
              </a:ext>
            </a:extLst>
          </p:cNvPr>
          <p:cNvSpPr>
            <a:spLocks noGrp="1"/>
          </p:cNvSpPr>
          <p:nvPr>
            <p:ph type="ctrTitle"/>
          </p:nvPr>
        </p:nvSpPr>
        <p:spPr>
          <a:xfrm>
            <a:off x="1915123" y="2769394"/>
            <a:ext cx="8361229" cy="2098226"/>
          </a:xfrm>
        </p:spPr>
        <p:txBody>
          <a:bodyPr/>
          <a:lstStyle/>
          <a:p>
            <a:r>
              <a:rPr lang="en-US" dirty="0"/>
              <a:t>SMART HOME</a:t>
            </a:r>
          </a:p>
        </p:txBody>
      </p:sp>
      <p:sp>
        <p:nvSpPr>
          <p:cNvPr id="3" name="Subtitle 2">
            <a:extLst>
              <a:ext uri="{FF2B5EF4-FFF2-40B4-BE49-F238E27FC236}">
                <a16:creationId xmlns:a16="http://schemas.microsoft.com/office/drawing/2014/main" id="{3FFB552B-1BCC-4952-9D41-ADEBC26DD4C3}"/>
              </a:ext>
            </a:extLst>
          </p:cNvPr>
          <p:cNvSpPr>
            <a:spLocks noGrp="1"/>
          </p:cNvSpPr>
          <p:nvPr>
            <p:ph type="subTitle" idx="1"/>
          </p:nvPr>
        </p:nvSpPr>
        <p:spPr>
          <a:xfrm>
            <a:off x="2679902" y="4867620"/>
            <a:ext cx="6831673" cy="1086237"/>
          </a:xfrm>
        </p:spPr>
        <p:txBody>
          <a:bodyPr/>
          <a:lstStyle/>
          <a:p>
            <a:r>
              <a:rPr lang="en-US" dirty="0"/>
              <a:t>Submitted by : Omar Khaled El Baz</a:t>
            </a:r>
          </a:p>
        </p:txBody>
      </p:sp>
      <p:pic>
        <p:nvPicPr>
          <p:cNvPr id="1026" name="Picture 2" descr="Smart Home System Design | هوميفاي">
            <a:extLst>
              <a:ext uri="{FF2B5EF4-FFF2-40B4-BE49-F238E27FC236}">
                <a16:creationId xmlns:a16="http://schemas.microsoft.com/office/drawing/2014/main" id="{C1F114B3-A3EB-49A5-96A7-2405D2BDF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404" y="1278676"/>
            <a:ext cx="5418306" cy="2539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098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DADB-C5CB-4EB6-ABCF-CE29F1BDD963}"/>
              </a:ext>
            </a:extLst>
          </p:cNvPr>
          <p:cNvSpPr>
            <a:spLocks noGrp="1"/>
          </p:cNvSpPr>
          <p:nvPr>
            <p:ph type="title"/>
          </p:nvPr>
        </p:nvSpPr>
        <p:spPr/>
        <p:txBody>
          <a:bodyPr/>
          <a:lstStyle/>
          <a:p>
            <a:r>
              <a:rPr lang="en-US" dirty="0"/>
              <a:t>Functions Description</a:t>
            </a:r>
          </a:p>
        </p:txBody>
      </p:sp>
      <p:sp>
        <p:nvSpPr>
          <p:cNvPr id="3" name="Content Placeholder 2">
            <a:extLst>
              <a:ext uri="{FF2B5EF4-FFF2-40B4-BE49-F238E27FC236}">
                <a16:creationId xmlns:a16="http://schemas.microsoft.com/office/drawing/2014/main" id="{AAD82553-5D55-487B-BF37-46BA42FE084A}"/>
              </a:ext>
            </a:extLst>
          </p:cNvPr>
          <p:cNvSpPr>
            <a:spLocks noGrp="1"/>
          </p:cNvSpPr>
          <p:nvPr>
            <p:ph idx="1"/>
          </p:nvPr>
        </p:nvSpPr>
        <p:spPr>
          <a:xfrm>
            <a:off x="1371600" y="1533236"/>
            <a:ext cx="9804400" cy="4334164"/>
          </a:xfrm>
        </p:spPr>
        <p:txBody>
          <a:bodyPr>
            <a:normAutofit/>
          </a:bodyPr>
          <a:lstStyle/>
          <a:p>
            <a:endParaRPr lang="en-US" dirty="0"/>
          </a:p>
          <a:p>
            <a:r>
              <a:rPr lang="en-US" dirty="0"/>
              <a:t>LED0_Initialize</a:t>
            </a:r>
          </a:p>
          <a:p>
            <a:pPr marL="0" indent="0">
              <a:buNone/>
            </a:pPr>
            <a:r>
              <a:rPr lang="en-US" dirty="0"/>
              <a:t>This function defines </a:t>
            </a:r>
            <a:r>
              <a:rPr lang="en-US" dirty="0" err="1"/>
              <a:t>th</a:t>
            </a:r>
            <a:r>
              <a:rPr lang="en-US" dirty="0"/>
              <a:t> direction of led0 which is connected to pin 2 in port c</a:t>
            </a:r>
          </a:p>
          <a:p>
            <a:r>
              <a:rPr lang="en-US" sz="2100" dirty="0"/>
              <a:t>LED_ON</a:t>
            </a:r>
          </a:p>
          <a:p>
            <a:pPr marL="0" indent="0">
              <a:buNone/>
            </a:pPr>
            <a:r>
              <a:rPr lang="en-US" dirty="0"/>
              <a:t>Change the pin value to HIGH</a:t>
            </a:r>
          </a:p>
          <a:p>
            <a:r>
              <a:rPr lang="en-US" sz="2100" dirty="0"/>
              <a:t>LED_OFF</a:t>
            </a:r>
            <a:br>
              <a:rPr lang="en-US" dirty="0"/>
            </a:br>
            <a:r>
              <a:rPr lang="en-US" dirty="0"/>
              <a:t>change the pin value to LOW</a:t>
            </a:r>
          </a:p>
          <a:p>
            <a:r>
              <a:rPr lang="en-US" dirty="0" err="1"/>
              <a:t>LCD_Init</a:t>
            </a:r>
            <a:endParaRPr lang="en-US" dirty="0"/>
          </a:p>
          <a:p>
            <a:pPr marL="0" indent="0">
              <a:buNone/>
            </a:pPr>
            <a:r>
              <a:rPr lang="en-US" dirty="0"/>
              <a:t>This function define the direction for data and commands pins and initialize lcd in 4 bit mode and clear display</a:t>
            </a:r>
          </a:p>
        </p:txBody>
      </p:sp>
    </p:spTree>
    <p:extLst>
      <p:ext uri="{BB962C8B-B14F-4D97-AF65-F5344CB8AC3E}">
        <p14:creationId xmlns:p14="http://schemas.microsoft.com/office/powerpoint/2010/main" val="229173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3A6A0-3CDA-466C-9613-431543EA9C54}"/>
              </a:ext>
            </a:extLst>
          </p:cNvPr>
          <p:cNvSpPr>
            <a:spLocks noGrp="1"/>
          </p:cNvSpPr>
          <p:nvPr>
            <p:ph idx="1"/>
          </p:nvPr>
        </p:nvSpPr>
        <p:spPr>
          <a:xfrm>
            <a:off x="1371600" y="397164"/>
            <a:ext cx="6922656" cy="5470236"/>
          </a:xfrm>
        </p:spPr>
        <p:txBody>
          <a:bodyPr/>
          <a:lstStyle/>
          <a:p>
            <a:r>
              <a:rPr lang="en-US" dirty="0" err="1"/>
              <a:t>Lcd_write_number</a:t>
            </a:r>
            <a:endParaRPr lang="en-US" dirty="0"/>
          </a:p>
          <a:p>
            <a:pPr marL="0" indent="0">
              <a:buNone/>
            </a:pPr>
            <a:r>
              <a:rPr lang="en-US" dirty="0"/>
              <a:t>Convert </a:t>
            </a:r>
            <a:r>
              <a:rPr lang="en-US" dirty="0" err="1"/>
              <a:t>llong</a:t>
            </a:r>
            <a:r>
              <a:rPr lang="en-US" dirty="0"/>
              <a:t> data type to a string and writes it as a string</a:t>
            </a:r>
          </a:p>
          <a:p>
            <a:r>
              <a:rPr lang="en-US" dirty="0" err="1"/>
              <a:t>Lcd_write_string</a:t>
            </a:r>
            <a:endParaRPr lang="en-US" dirty="0"/>
          </a:p>
          <a:p>
            <a:pPr marL="0" indent="0">
              <a:buNone/>
            </a:pPr>
            <a:r>
              <a:rPr lang="en-US" dirty="0"/>
              <a:t>The function loops the string and print each character until it reaches null</a:t>
            </a:r>
          </a:p>
          <a:p>
            <a:r>
              <a:rPr lang="en-US" dirty="0" err="1"/>
              <a:t>SPI_init</a:t>
            </a:r>
            <a:endParaRPr lang="en-US" dirty="0"/>
          </a:p>
          <a:p>
            <a:pPr marL="0" indent="0">
              <a:buNone/>
            </a:pPr>
            <a:r>
              <a:rPr lang="en-US" dirty="0"/>
              <a:t>This function defines pins directions for </a:t>
            </a:r>
            <a:r>
              <a:rPr lang="en-US" dirty="0" err="1"/>
              <a:t>spi</a:t>
            </a:r>
            <a:r>
              <a:rPr lang="en-US" dirty="0"/>
              <a:t> and initialize </a:t>
            </a:r>
            <a:r>
              <a:rPr lang="en-US" dirty="0" err="1"/>
              <a:t>spi</a:t>
            </a:r>
            <a:r>
              <a:rPr lang="en-US" dirty="0"/>
              <a:t> as initialize </a:t>
            </a:r>
            <a:r>
              <a:rPr lang="en-US" dirty="0" err="1"/>
              <a:t>sck</a:t>
            </a:r>
            <a:r>
              <a:rPr lang="en-US" dirty="0"/>
              <a:t> frequency as </a:t>
            </a:r>
            <a:r>
              <a:rPr lang="en-US" dirty="0" err="1"/>
              <a:t>Fosc</a:t>
            </a:r>
            <a:r>
              <a:rPr lang="en-US" dirty="0"/>
              <a:t>/128 and </a:t>
            </a:r>
            <a:r>
              <a:rPr lang="en-US" dirty="0" err="1"/>
              <a:t>initializng</a:t>
            </a:r>
            <a:r>
              <a:rPr lang="en-US" dirty="0"/>
              <a:t> CPHA and CPOL as shown in the figures and select that this controller is in master mode and enables </a:t>
            </a:r>
            <a:r>
              <a:rPr lang="en-US" dirty="0" err="1"/>
              <a:t>spi</a:t>
            </a:r>
            <a:r>
              <a:rPr lang="en-US" dirty="0"/>
              <a:t> </a:t>
            </a:r>
          </a:p>
          <a:p>
            <a:pPr>
              <a:buFont typeface="Wingdings" panose="05000000000000000000" pitchFamily="2" charset="2"/>
              <a:buChar char="§"/>
            </a:pPr>
            <a:endParaRPr lang="en-US" dirty="0"/>
          </a:p>
          <a:p>
            <a:endParaRPr lang="en-US" dirty="0"/>
          </a:p>
        </p:txBody>
      </p:sp>
      <p:pic>
        <p:nvPicPr>
          <p:cNvPr id="5" name="Picture 4">
            <a:extLst>
              <a:ext uri="{FF2B5EF4-FFF2-40B4-BE49-F238E27FC236}">
                <a16:creationId xmlns:a16="http://schemas.microsoft.com/office/drawing/2014/main" id="{FC397403-63FF-4364-801C-C661FE9853D3}"/>
              </a:ext>
            </a:extLst>
          </p:cNvPr>
          <p:cNvPicPr>
            <a:picLocks noChangeAspect="1"/>
          </p:cNvPicPr>
          <p:nvPr/>
        </p:nvPicPr>
        <p:blipFill>
          <a:blip r:embed="rId2"/>
          <a:stretch>
            <a:fillRect/>
          </a:stretch>
        </p:blipFill>
        <p:spPr>
          <a:xfrm>
            <a:off x="8493991" y="314036"/>
            <a:ext cx="3276600" cy="2590800"/>
          </a:xfrm>
          <a:prstGeom prst="rect">
            <a:avLst/>
          </a:prstGeom>
        </p:spPr>
      </p:pic>
      <p:pic>
        <p:nvPicPr>
          <p:cNvPr id="7" name="Picture 6">
            <a:extLst>
              <a:ext uri="{FF2B5EF4-FFF2-40B4-BE49-F238E27FC236}">
                <a16:creationId xmlns:a16="http://schemas.microsoft.com/office/drawing/2014/main" id="{24B1023A-6DFC-4D00-BEDE-FCC5516760E3}"/>
              </a:ext>
            </a:extLst>
          </p:cNvPr>
          <p:cNvPicPr>
            <a:picLocks noChangeAspect="1"/>
          </p:cNvPicPr>
          <p:nvPr/>
        </p:nvPicPr>
        <p:blipFill>
          <a:blip r:embed="rId3"/>
          <a:stretch>
            <a:fillRect/>
          </a:stretch>
        </p:blipFill>
        <p:spPr>
          <a:xfrm>
            <a:off x="8294256" y="5498155"/>
            <a:ext cx="3897744" cy="552450"/>
          </a:xfrm>
          <a:prstGeom prst="rect">
            <a:avLst/>
          </a:prstGeom>
        </p:spPr>
      </p:pic>
      <p:pic>
        <p:nvPicPr>
          <p:cNvPr id="9" name="Picture 8">
            <a:extLst>
              <a:ext uri="{FF2B5EF4-FFF2-40B4-BE49-F238E27FC236}">
                <a16:creationId xmlns:a16="http://schemas.microsoft.com/office/drawing/2014/main" id="{7E4C613C-E610-445E-98AD-15EB1D3B485C}"/>
              </a:ext>
            </a:extLst>
          </p:cNvPr>
          <p:cNvPicPr>
            <a:picLocks noChangeAspect="1"/>
          </p:cNvPicPr>
          <p:nvPr/>
        </p:nvPicPr>
        <p:blipFill>
          <a:blip r:embed="rId4"/>
          <a:stretch>
            <a:fillRect/>
          </a:stretch>
        </p:blipFill>
        <p:spPr>
          <a:xfrm>
            <a:off x="8294256" y="2997489"/>
            <a:ext cx="3711431" cy="2500666"/>
          </a:xfrm>
          <a:prstGeom prst="rect">
            <a:avLst/>
          </a:prstGeom>
        </p:spPr>
      </p:pic>
      <p:pic>
        <p:nvPicPr>
          <p:cNvPr id="11" name="Picture 10">
            <a:extLst>
              <a:ext uri="{FF2B5EF4-FFF2-40B4-BE49-F238E27FC236}">
                <a16:creationId xmlns:a16="http://schemas.microsoft.com/office/drawing/2014/main" id="{A9598BAB-93E5-47F4-AAEC-AFD36CCD1BA9}"/>
              </a:ext>
            </a:extLst>
          </p:cNvPr>
          <p:cNvPicPr>
            <a:picLocks noChangeAspect="1"/>
          </p:cNvPicPr>
          <p:nvPr/>
        </p:nvPicPr>
        <p:blipFill>
          <a:blip r:embed="rId5"/>
          <a:stretch>
            <a:fillRect/>
          </a:stretch>
        </p:blipFill>
        <p:spPr>
          <a:xfrm>
            <a:off x="8426234" y="6072620"/>
            <a:ext cx="3633787" cy="771525"/>
          </a:xfrm>
          <a:prstGeom prst="rect">
            <a:avLst/>
          </a:prstGeom>
        </p:spPr>
      </p:pic>
    </p:spTree>
    <p:extLst>
      <p:ext uri="{BB962C8B-B14F-4D97-AF65-F5344CB8AC3E}">
        <p14:creationId xmlns:p14="http://schemas.microsoft.com/office/powerpoint/2010/main" val="325608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8C8E25-904C-4B4A-AFAD-8C78D4C08CCF}"/>
              </a:ext>
            </a:extLst>
          </p:cNvPr>
          <p:cNvSpPr>
            <a:spLocks noGrp="1"/>
          </p:cNvSpPr>
          <p:nvPr>
            <p:ph idx="1"/>
          </p:nvPr>
        </p:nvSpPr>
        <p:spPr>
          <a:xfrm>
            <a:off x="1371600" y="249382"/>
            <a:ext cx="9915236" cy="5618018"/>
          </a:xfrm>
        </p:spPr>
        <p:txBody>
          <a:bodyPr/>
          <a:lstStyle/>
          <a:p>
            <a:r>
              <a:rPr lang="en-US" dirty="0" err="1"/>
              <a:t>SPI_Transmit</a:t>
            </a:r>
            <a:endParaRPr lang="en-US" dirty="0"/>
          </a:p>
          <a:p>
            <a:pPr marL="0" indent="0">
              <a:buNone/>
            </a:pPr>
            <a:r>
              <a:rPr lang="en-US" dirty="0"/>
              <a:t>Puts data in SPDR and waits until the flag is on</a:t>
            </a:r>
          </a:p>
          <a:p>
            <a:r>
              <a:rPr lang="en-US" dirty="0" err="1"/>
              <a:t>SPI_Recieve</a:t>
            </a:r>
            <a:endParaRPr lang="en-US" dirty="0"/>
          </a:p>
          <a:p>
            <a:pPr marL="0" indent="0">
              <a:buNone/>
            </a:pPr>
            <a:r>
              <a:rPr lang="en-US" dirty="0"/>
              <a:t>Waits until the flag is on and returns data in SPDR</a:t>
            </a:r>
          </a:p>
          <a:p>
            <a:pPr marL="0" indent="0">
              <a:buNone/>
            </a:pPr>
            <a:r>
              <a:rPr lang="en-US" dirty="0"/>
              <a:t> </a:t>
            </a:r>
          </a:p>
          <a:p>
            <a:endParaRPr lang="en-US" dirty="0"/>
          </a:p>
        </p:txBody>
      </p:sp>
      <p:pic>
        <p:nvPicPr>
          <p:cNvPr id="7" name="Picture 6">
            <a:extLst>
              <a:ext uri="{FF2B5EF4-FFF2-40B4-BE49-F238E27FC236}">
                <a16:creationId xmlns:a16="http://schemas.microsoft.com/office/drawing/2014/main" id="{D265EC14-FEF8-40DF-BE01-F9946043DF39}"/>
              </a:ext>
            </a:extLst>
          </p:cNvPr>
          <p:cNvPicPr>
            <a:picLocks noChangeAspect="1"/>
          </p:cNvPicPr>
          <p:nvPr/>
        </p:nvPicPr>
        <p:blipFill>
          <a:blip r:embed="rId2"/>
          <a:stretch>
            <a:fillRect/>
          </a:stretch>
        </p:blipFill>
        <p:spPr>
          <a:xfrm>
            <a:off x="8153111" y="339580"/>
            <a:ext cx="3133725" cy="1819275"/>
          </a:xfrm>
          <a:prstGeom prst="rect">
            <a:avLst/>
          </a:prstGeom>
        </p:spPr>
      </p:pic>
    </p:spTree>
    <p:extLst>
      <p:ext uri="{BB962C8B-B14F-4D97-AF65-F5344CB8AC3E}">
        <p14:creationId xmlns:p14="http://schemas.microsoft.com/office/powerpoint/2010/main" val="2871120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6339F-8A18-4BD1-AD11-C39D69ADDA56}"/>
              </a:ext>
            </a:extLst>
          </p:cNvPr>
          <p:cNvSpPr>
            <a:spLocks noGrp="1"/>
          </p:cNvSpPr>
          <p:nvPr>
            <p:ph idx="1"/>
          </p:nvPr>
        </p:nvSpPr>
        <p:spPr>
          <a:xfrm>
            <a:off x="1371600" y="369455"/>
            <a:ext cx="6322292" cy="5497945"/>
          </a:xfrm>
        </p:spPr>
        <p:txBody>
          <a:bodyPr/>
          <a:lstStyle/>
          <a:p>
            <a:r>
              <a:rPr lang="en-US" dirty="0" err="1"/>
              <a:t>UART_Init</a:t>
            </a:r>
            <a:endParaRPr lang="en-US" dirty="0"/>
          </a:p>
          <a:p>
            <a:pPr marL="0" indent="0">
              <a:buNone/>
            </a:pPr>
            <a:r>
              <a:rPr lang="en-US" dirty="0"/>
              <a:t>Enables receiver and transmitter pins and initialize UART in synchronous mode and 8 bit mode and define the </a:t>
            </a:r>
            <a:r>
              <a:rPr lang="en-US" dirty="0" err="1"/>
              <a:t>bauderate</a:t>
            </a:r>
            <a:endParaRPr lang="en-US" dirty="0"/>
          </a:p>
          <a:p>
            <a:pPr marL="0" indent="0">
              <a:buNone/>
            </a:pPr>
            <a:r>
              <a:rPr lang="en-US" dirty="0" err="1"/>
              <a:t>UART_Transmit</a:t>
            </a:r>
            <a:endParaRPr lang="en-US" dirty="0"/>
          </a:p>
          <a:p>
            <a:pPr marL="0" indent="0">
              <a:buNone/>
            </a:pPr>
            <a:r>
              <a:rPr lang="en-US" dirty="0"/>
              <a:t>Puts the data in UDR and waits until the TXC flag is on</a:t>
            </a:r>
          </a:p>
          <a:p>
            <a:pPr marL="0" indent="0">
              <a:buNone/>
            </a:pPr>
            <a:r>
              <a:rPr lang="en-US" dirty="0" err="1"/>
              <a:t>UART_Recieve</a:t>
            </a:r>
            <a:endParaRPr lang="en-US" dirty="0"/>
          </a:p>
          <a:p>
            <a:pPr marL="0" indent="0">
              <a:buNone/>
            </a:pPr>
            <a:r>
              <a:rPr lang="en-US" dirty="0"/>
              <a:t>Waits until the RXC flag is on and returns the data from UDR</a:t>
            </a:r>
          </a:p>
        </p:txBody>
      </p:sp>
      <p:pic>
        <p:nvPicPr>
          <p:cNvPr id="5" name="Picture 4">
            <a:extLst>
              <a:ext uri="{FF2B5EF4-FFF2-40B4-BE49-F238E27FC236}">
                <a16:creationId xmlns:a16="http://schemas.microsoft.com/office/drawing/2014/main" id="{370BDA9C-F7C8-4BBE-A557-DD349456BBD6}"/>
              </a:ext>
            </a:extLst>
          </p:cNvPr>
          <p:cNvPicPr>
            <a:picLocks noChangeAspect="1"/>
          </p:cNvPicPr>
          <p:nvPr/>
        </p:nvPicPr>
        <p:blipFill>
          <a:blip r:embed="rId2"/>
          <a:stretch>
            <a:fillRect/>
          </a:stretch>
        </p:blipFill>
        <p:spPr>
          <a:xfrm>
            <a:off x="7693892" y="1225339"/>
            <a:ext cx="4387850" cy="3209126"/>
          </a:xfrm>
          <a:prstGeom prst="rect">
            <a:avLst/>
          </a:prstGeom>
        </p:spPr>
      </p:pic>
    </p:spTree>
    <p:extLst>
      <p:ext uri="{BB962C8B-B14F-4D97-AF65-F5344CB8AC3E}">
        <p14:creationId xmlns:p14="http://schemas.microsoft.com/office/powerpoint/2010/main" val="806322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51D4-2878-4B47-8F37-F898A72D7144}"/>
              </a:ext>
            </a:extLst>
          </p:cNvPr>
          <p:cNvSpPr>
            <a:spLocks noGrp="1"/>
          </p:cNvSpPr>
          <p:nvPr>
            <p:ph type="title"/>
          </p:nvPr>
        </p:nvSpPr>
        <p:spPr>
          <a:xfrm>
            <a:off x="1297708" y="3008745"/>
            <a:ext cx="10543309" cy="840510"/>
          </a:xfrm>
        </p:spPr>
        <p:txBody>
          <a:bodyPr/>
          <a:lstStyle/>
          <a:p>
            <a:pPr algn="ctr"/>
            <a:r>
              <a:rPr lang="en-US" dirty="0"/>
              <a:t>THANK YOU</a:t>
            </a:r>
          </a:p>
        </p:txBody>
      </p:sp>
    </p:spTree>
    <p:extLst>
      <p:ext uri="{BB962C8B-B14F-4D97-AF65-F5344CB8AC3E}">
        <p14:creationId xmlns:p14="http://schemas.microsoft.com/office/powerpoint/2010/main" val="1707235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6781-E3D6-47F2-92A2-AF0749679F6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C91DCD3-58F2-4082-B062-68F9FE3605F8}"/>
              </a:ext>
            </a:extLst>
          </p:cNvPr>
          <p:cNvSpPr>
            <a:spLocks noGrp="1"/>
          </p:cNvSpPr>
          <p:nvPr>
            <p:ph idx="1"/>
          </p:nvPr>
        </p:nvSpPr>
        <p:spPr>
          <a:xfrm>
            <a:off x="1371600" y="2286000"/>
            <a:ext cx="4601183" cy="3581400"/>
          </a:xfrm>
        </p:spPr>
        <p:txBody>
          <a:bodyPr>
            <a:normAutofit lnSpcReduction="10000"/>
          </a:bodyPr>
          <a:lstStyle/>
          <a:p>
            <a:pPr marL="0" indent="0">
              <a:buNone/>
            </a:pPr>
            <a:r>
              <a:rPr lang="en-US" dirty="0"/>
              <a:t>This project is an implantation of a prototype for smart home as we control our actuators here which is leds by a Bluetooth module connected to the master controller which sends a signal corresponding to the initial signal sent to the master the signal sent from the master to the slave is sent by SPI communication protocol the slave process the signal and act upon this signal to which actuator should work</a:t>
            </a:r>
          </a:p>
          <a:p>
            <a:pPr marL="0" indent="0">
              <a:buNone/>
            </a:pPr>
            <a:r>
              <a:rPr lang="en-US" dirty="0"/>
              <a:t>NOTE: the second Bluetooth module is used as the mobile for </a:t>
            </a:r>
            <a:r>
              <a:rPr lang="en-US" dirty="0" err="1"/>
              <a:t>simmulation</a:t>
            </a:r>
            <a:endParaRPr lang="en-US" dirty="0"/>
          </a:p>
        </p:txBody>
      </p:sp>
      <p:pic>
        <p:nvPicPr>
          <p:cNvPr id="5" name="Picture 4">
            <a:extLst>
              <a:ext uri="{FF2B5EF4-FFF2-40B4-BE49-F238E27FC236}">
                <a16:creationId xmlns:a16="http://schemas.microsoft.com/office/drawing/2014/main" id="{47673129-83C3-428F-B6B4-D46292A9FEEA}"/>
              </a:ext>
            </a:extLst>
          </p:cNvPr>
          <p:cNvPicPr>
            <a:picLocks noChangeAspect="1"/>
          </p:cNvPicPr>
          <p:nvPr/>
        </p:nvPicPr>
        <p:blipFill>
          <a:blip r:embed="rId2"/>
          <a:stretch>
            <a:fillRect/>
          </a:stretch>
        </p:blipFill>
        <p:spPr>
          <a:xfrm>
            <a:off x="5972783" y="1984442"/>
            <a:ext cx="6096000" cy="3486555"/>
          </a:xfrm>
          <a:prstGeom prst="rect">
            <a:avLst/>
          </a:prstGeom>
        </p:spPr>
      </p:pic>
    </p:spTree>
    <p:extLst>
      <p:ext uri="{BB962C8B-B14F-4D97-AF65-F5344CB8AC3E}">
        <p14:creationId xmlns:p14="http://schemas.microsoft.com/office/powerpoint/2010/main" val="49656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12DC-E990-4157-B906-AEF06A816A4E}"/>
              </a:ext>
            </a:extLst>
          </p:cNvPr>
          <p:cNvSpPr>
            <a:spLocks noGrp="1"/>
          </p:cNvSpPr>
          <p:nvPr>
            <p:ph type="title"/>
          </p:nvPr>
        </p:nvSpPr>
        <p:spPr>
          <a:xfrm>
            <a:off x="1295400" y="164154"/>
            <a:ext cx="9601200" cy="1485900"/>
          </a:xfrm>
        </p:spPr>
        <p:txBody>
          <a:bodyPr/>
          <a:lstStyle/>
          <a:p>
            <a:r>
              <a:rPr lang="en-US" dirty="0"/>
              <a:t>SID</a:t>
            </a:r>
          </a:p>
        </p:txBody>
      </p:sp>
      <p:sp>
        <p:nvSpPr>
          <p:cNvPr id="6" name="Rectangle: Rounded Corners 5">
            <a:extLst>
              <a:ext uri="{FF2B5EF4-FFF2-40B4-BE49-F238E27FC236}">
                <a16:creationId xmlns:a16="http://schemas.microsoft.com/office/drawing/2014/main" id="{A1500FD6-A17B-4ABA-9678-257C146B6FD6}"/>
              </a:ext>
            </a:extLst>
          </p:cNvPr>
          <p:cNvSpPr/>
          <p:nvPr/>
        </p:nvSpPr>
        <p:spPr>
          <a:xfrm>
            <a:off x="5291845" y="628042"/>
            <a:ext cx="1177047" cy="457200"/>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mobile</a:t>
            </a:r>
            <a:endParaRPr lang="en-US" dirty="0"/>
          </a:p>
        </p:txBody>
      </p:sp>
      <p:sp>
        <p:nvSpPr>
          <p:cNvPr id="7" name="Rectangle: Rounded Corners 6">
            <a:extLst>
              <a:ext uri="{FF2B5EF4-FFF2-40B4-BE49-F238E27FC236}">
                <a16:creationId xmlns:a16="http://schemas.microsoft.com/office/drawing/2014/main" id="{FEA2035E-49B7-4689-8CD3-1875EA636978}"/>
              </a:ext>
            </a:extLst>
          </p:cNvPr>
          <p:cNvSpPr/>
          <p:nvPr/>
        </p:nvSpPr>
        <p:spPr>
          <a:xfrm>
            <a:off x="5291845" y="1339681"/>
            <a:ext cx="1177047" cy="577580"/>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Bluetooth Module</a:t>
            </a:r>
            <a:endParaRPr lang="en-US" dirty="0"/>
          </a:p>
        </p:txBody>
      </p:sp>
      <p:sp>
        <p:nvSpPr>
          <p:cNvPr id="8" name="Rectangle: Rounded Corners 7">
            <a:extLst>
              <a:ext uri="{FF2B5EF4-FFF2-40B4-BE49-F238E27FC236}">
                <a16:creationId xmlns:a16="http://schemas.microsoft.com/office/drawing/2014/main" id="{8B7F74B4-D7E9-422E-BFD3-E71EA806A311}"/>
              </a:ext>
            </a:extLst>
          </p:cNvPr>
          <p:cNvSpPr/>
          <p:nvPr/>
        </p:nvSpPr>
        <p:spPr>
          <a:xfrm>
            <a:off x="2636196" y="2614308"/>
            <a:ext cx="1527242" cy="1984443"/>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Atmega32</a:t>
            </a:r>
          </a:p>
          <a:p>
            <a:pPr algn="ctr"/>
            <a:r>
              <a:rPr lang="en-US" dirty="0">
                <a:ln w="0"/>
                <a:solidFill>
                  <a:schemeClr val="tx1"/>
                </a:solidFill>
                <a:effectLst>
                  <a:outerShdw blurRad="38100" dist="19050" dir="2700000" algn="tl" rotWithShape="0">
                    <a:schemeClr val="dk1">
                      <a:alpha val="40000"/>
                    </a:schemeClr>
                  </a:outerShdw>
                </a:effectLst>
              </a:rPr>
              <a:t>MASTER</a:t>
            </a:r>
            <a:endParaRPr lang="en-US" dirty="0"/>
          </a:p>
        </p:txBody>
      </p:sp>
      <p:cxnSp>
        <p:nvCxnSpPr>
          <p:cNvPr id="12" name="Connector: Elbow 11">
            <a:extLst>
              <a:ext uri="{FF2B5EF4-FFF2-40B4-BE49-F238E27FC236}">
                <a16:creationId xmlns:a16="http://schemas.microsoft.com/office/drawing/2014/main" id="{98FD77C6-D3FE-45ED-A458-F880F2CF6284}"/>
              </a:ext>
            </a:extLst>
          </p:cNvPr>
          <p:cNvCxnSpPr>
            <a:cxnSpLocks/>
            <a:stCxn id="7" idx="2"/>
          </p:cNvCxnSpPr>
          <p:nvPr/>
        </p:nvCxnSpPr>
        <p:spPr>
          <a:xfrm rot="5400000">
            <a:off x="4477611" y="1603089"/>
            <a:ext cx="1088586" cy="1716931"/>
          </a:xfrm>
          <a:prstGeom prst="bentConnector2">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sp>
        <p:nvSpPr>
          <p:cNvPr id="13" name="Rectangle: Rounded Corners 12">
            <a:extLst>
              <a:ext uri="{FF2B5EF4-FFF2-40B4-BE49-F238E27FC236}">
                <a16:creationId xmlns:a16="http://schemas.microsoft.com/office/drawing/2014/main" id="{ACA26B32-6CA1-4EB0-BD20-5BB315502CB1}"/>
              </a:ext>
            </a:extLst>
          </p:cNvPr>
          <p:cNvSpPr/>
          <p:nvPr/>
        </p:nvSpPr>
        <p:spPr>
          <a:xfrm>
            <a:off x="6501322" y="2540417"/>
            <a:ext cx="1527242" cy="1984443"/>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Atmega32</a:t>
            </a:r>
          </a:p>
          <a:p>
            <a:pPr algn="ctr"/>
            <a:r>
              <a:rPr lang="en-US" dirty="0">
                <a:ln w="0"/>
                <a:solidFill>
                  <a:schemeClr val="tx1"/>
                </a:solidFill>
                <a:effectLst>
                  <a:outerShdw blurRad="38100" dist="19050" dir="2700000" algn="tl" rotWithShape="0">
                    <a:schemeClr val="dk1">
                      <a:alpha val="40000"/>
                    </a:schemeClr>
                  </a:outerShdw>
                </a:effectLst>
              </a:rPr>
              <a:t>SLAVE</a:t>
            </a:r>
            <a:endParaRPr lang="en-US" dirty="0"/>
          </a:p>
        </p:txBody>
      </p:sp>
      <p:cxnSp>
        <p:nvCxnSpPr>
          <p:cNvPr id="15" name="Straight Arrow Connector 14">
            <a:extLst>
              <a:ext uri="{FF2B5EF4-FFF2-40B4-BE49-F238E27FC236}">
                <a16:creationId xmlns:a16="http://schemas.microsoft.com/office/drawing/2014/main" id="{9DCD3F70-1AA6-4D8D-ABF3-4CDD2DBEC949}"/>
              </a:ext>
            </a:extLst>
          </p:cNvPr>
          <p:cNvCxnSpPr/>
          <p:nvPr/>
        </p:nvCxnSpPr>
        <p:spPr>
          <a:xfrm>
            <a:off x="4163438" y="3851564"/>
            <a:ext cx="2305454" cy="0"/>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sp>
        <p:nvSpPr>
          <p:cNvPr id="16" name="Rectangle: Rounded Corners 15">
            <a:extLst>
              <a:ext uri="{FF2B5EF4-FFF2-40B4-BE49-F238E27FC236}">
                <a16:creationId xmlns:a16="http://schemas.microsoft.com/office/drawing/2014/main" id="{D81CF8B7-C422-4834-8B24-EB0060F1469C}"/>
              </a:ext>
            </a:extLst>
          </p:cNvPr>
          <p:cNvSpPr/>
          <p:nvPr/>
        </p:nvSpPr>
        <p:spPr>
          <a:xfrm>
            <a:off x="2770909" y="1265382"/>
            <a:ext cx="1052946" cy="443345"/>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Battery</a:t>
            </a:r>
            <a:endParaRPr lang="en-US" dirty="0"/>
          </a:p>
        </p:txBody>
      </p:sp>
      <p:cxnSp>
        <p:nvCxnSpPr>
          <p:cNvPr id="18" name="Straight Arrow Connector 17">
            <a:extLst>
              <a:ext uri="{FF2B5EF4-FFF2-40B4-BE49-F238E27FC236}">
                <a16:creationId xmlns:a16="http://schemas.microsoft.com/office/drawing/2014/main" id="{5CDF220E-87CE-48F7-AF68-FDF9D5EAA1C5}"/>
              </a:ext>
            </a:extLst>
          </p:cNvPr>
          <p:cNvCxnSpPr/>
          <p:nvPr/>
        </p:nvCxnSpPr>
        <p:spPr>
          <a:xfrm>
            <a:off x="3029527" y="1708727"/>
            <a:ext cx="0" cy="9055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8915EEE-E650-418D-97E6-EDC368486A50}"/>
              </a:ext>
            </a:extLst>
          </p:cNvPr>
          <p:cNvCxnSpPr/>
          <p:nvPr/>
        </p:nvCxnSpPr>
        <p:spPr>
          <a:xfrm>
            <a:off x="3426691" y="1708727"/>
            <a:ext cx="0" cy="905581"/>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1CAECFE2-671D-4078-AABB-DC6F5C0120EF}"/>
              </a:ext>
            </a:extLst>
          </p:cNvPr>
          <p:cNvCxnSpPr/>
          <p:nvPr/>
        </p:nvCxnSpPr>
        <p:spPr>
          <a:xfrm>
            <a:off x="3426691" y="2171700"/>
            <a:ext cx="385156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 name="Straight Connector 23">
            <a:extLst>
              <a:ext uri="{FF2B5EF4-FFF2-40B4-BE49-F238E27FC236}">
                <a16:creationId xmlns:a16="http://schemas.microsoft.com/office/drawing/2014/main" id="{65EF280E-ABDF-4104-AC7C-67E4DD6D6D57}"/>
              </a:ext>
            </a:extLst>
          </p:cNvPr>
          <p:cNvCxnSpPr/>
          <p:nvPr/>
        </p:nvCxnSpPr>
        <p:spPr>
          <a:xfrm>
            <a:off x="3029527" y="2347191"/>
            <a:ext cx="3851564"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1AAC9D42-F1DB-442F-86A6-27F108D8C59D}"/>
              </a:ext>
            </a:extLst>
          </p:cNvPr>
          <p:cNvCxnSpPr/>
          <p:nvPr/>
        </p:nvCxnSpPr>
        <p:spPr>
          <a:xfrm>
            <a:off x="6881091" y="2347191"/>
            <a:ext cx="0" cy="1932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58053275-B734-450E-96A3-3584A27A326D}"/>
              </a:ext>
            </a:extLst>
          </p:cNvPr>
          <p:cNvCxnSpPr>
            <a:endCxn id="13" idx="0"/>
          </p:cNvCxnSpPr>
          <p:nvPr/>
        </p:nvCxnSpPr>
        <p:spPr>
          <a:xfrm flipH="1">
            <a:off x="7264943" y="2171700"/>
            <a:ext cx="13312" cy="368717"/>
          </a:xfrm>
          <a:prstGeom prst="straightConnector1">
            <a:avLst/>
          </a:prstGeom>
          <a:ln>
            <a:solidFill>
              <a:srgbClr val="FF0000"/>
            </a:solidFill>
            <a:tailEnd type="triangle"/>
          </a:ln>
        </p:spPr>
        <p:style>
          <a:lnRef idx="2">
            <a:schemeClr val="accent3"/>
          </a:lnRef>
          <a:fillRef idx="0">
            <a:schemeClr val="accent3"/>
          </a:fillRef>
          <a:effectRef idx="1">
            <a:schemeClr val="accent3"/>
          </a:effectRef>
          <a:fontRef idx="minor">
            <a:schemeClr val="tx1"/>
          </a:fontRef>
        </p:style>
      </p:cxnSp>
      <p:cxnSp>
        <p:nvCxnSpPr>
          <p:cNvPr id="32" name="Connector: Elbow 31">
            <a:extLst>
              <a:ext uri="{FF2B5EF4-FFF2-40B4-BE49-F238E27FC236}">
                <a16:creationId xmlns:a16="http://schemas.microsoft.com/office/drawing/2014/main" id="{CA705A0C-8153-44FE-8C68-14C199773063}"/>
              </a:ext>
            </a:extLst>
          </p:cNvPr>
          <p:cNvCxnSpPr>
            <a:stCxn id="8" idx="1"/>
          </p:cNvCxnSpPr>
          <p:nvPr/>
        </p:nvCxnSpPr>
        <p:spPr>
          <a:xfrm rot="10800000">
            <a:off x="1856510" y="1801092"/>
            <a:ext cx="779687" cy="1805439"/>
          </a:xfrm>
          <a:prstGeom prst="bentConnector2">
            <a:avLst/>
          </a:prstGeom>
          <a:ln/>
        </p:spPr>
        <p:style>
          <a:lnRef idx="2">
            <a:schemeClr val="accent2"/>
          </a:lnRef>
          <a:fillRef idx="0">
            <a:schemeClr val="accent2"/>
          </a:fillRef>
          <a:effectRef idx="1">
            <a:schemeClr val="accent2"/>
          </a:effectRef>
          <a:fontRef idx="minor">
            <a:schemeClr val="tx1"/>
          </a:fontRef>
        </p:style>
      </p:cxnSp>
      <p:cxnSp>
        <p:nvCxnSpPr>
          <p:cNvPr id="34" name="Straight Arrow Connector 33">
            <a:extLst>
              <a:ext uri="{FF2B5EF4-FFF2-40B4-BE49-F238E27FC236}">
                <a16:creationId xmlns:a16="http://schemas.microsoft.com/office/drawing/2014/main" id="{BE9FC02B-08D7-4CC6-AF16-937706357B78}"/>
              </a:ext>
            </a:extLst>
          </p:cNvPr>
          <p:cNvCxnSpPr/>
          <p:nvPr/>
        </p:nvCxnSpPr>
        <p:spPr>
          <a:xfrm>
            <a:off x="1867905" y="1801091"/>
            <a:ext cx="342394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Straight Arrow Connector 35">
            <a:extLst>
              <a:ext uri="{FF2B5EF4-FFF2-40B4-BE49-F238E27FC236}">
                <a16:creationId xmlns:a16="http://schemas.microsoft.com/office/drawing/2014/main" id="{8DC093B0-984F-4ED1-9CED-7247000ECE81}"/>
              </a:ext>
            </a:extLst>
          </p:cNvPr>
          <p:cNvCxnSpPr/>
          <p:nvPr/>
        </p:nvCxnSpPr>
        <p:spPr>
          <a:xfrm flipV="1">
            <a:off x="5634182" y="1917261"/>
            <a:ext cx="0" cy="4299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Rounded Corners 36">
            <a:extLst>
              <a:ext uri="{FF2B5EF4-FFF2-40B4-BE49-F238E27FC236}">
                <a16:creationId xmlns:a16="http://schemas.microsoft.com/office/drawing/2014/main" id="{C946C09A-23B3-43D1-A7CE-715551D4D326}"/>
              </a:ext>
            </a:extLst>
          </p:cNvPr>
          <p:cNvSpPr/>
          <p:nvPr/>
        </p:nvSpPr>
        <p:spPr>
          <a:xfrm>
            <a:off x="2636196" y="5190836"/>
            <a:ext cx="1527242" cy="4895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LCD 16*2</a:t>
            </a:r>
          </a:p>
        </p:txBody>
      </p:sp>
      <p:cxnSp>
        <p:nvCxnSpPr>
          <p:cNvPr id="39" name="Straight Arrow Connector 38">
            <a:extLst>
              <a:ext uri="{FF2B5EF4-FFF2-40B4-BE49-F238E27FC236}">
                <a16:creationId xmlns:a16="http://schemas.microsoft.com/office/drawing/2014/main" id="{12E4E754-F001-477E-9B21-30FC5580ECBA}"/>
              </a:ext>
            </a:extLst>
          </p:cNvPr>
          <p:cNvCxnSpPr/>
          <p:nvPr/>
        </p:nvCxnSpPr>
        <p:spPr>
          <a:xfrm>
            <a:off x="2890982" y="4598751"/>
            <a:ext cx="0" cy="592085"/>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a:extLst>
              <a:ext uri="{FF2B5EF4-FFF2-40B4-BE49-F238E27FC236}">
                <a16:creationId xmlns:a16="http://schemas.microsoft.com/office/drawing/2014/main" id="{FC19F807-8695-439D-AEDE-2365A915EC2A}"/>
              </a:ext>
            </a:extLst>
          </p:cNvPr>
          <p:cNvCxnSpPr/>
          <p:nvPr/>
        </p:nvCxnSpPr>
        <p:spPr>
          <a:xfrm>
            <a:off x="3048000" y="4598751"/>
            <a:ext cx="0" cy="592085"/>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41" name="Straight Arrow Connector 40">
            <a:extLst>
              <a:ext uri="{FF2B5EF4-FFF2-40B4-BE49-F238E27FC236}">
                <a16:creationId xmlns:a16="http://schemas.microsoft.com/office/drawing/2014/main" id="{0D1B1363-3E40-4418-8E99-3D0073B2BA81}"/>
              </a:ext>
            </a:extLst>
          </p:cNvPr>
          <p:cNvCxnSpPr/>
          <p:nvPr/>
        </p:nvCxnSpPr>
        <p:spPr>
          <a:xfrm>
            <a:off x="3177309" y="4598751"/>
            <a:ext cx="0" cy="592085"/>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42" name="Straight Arrow Connector 41">
            <a:extLst>
              <a:ext uri="{FF2B5EF4-FFF2-40B4-BE49-F238E27FC236}">
                <a16:creationId xmlns:a16="http://schemas.microsoft.com/office/drawing/2014/main" id="{0F8D9AF6-B9A0-4ADF-A40C-258884DB0003}"/>
              </a:ext>
            </a:extLst>
          </p:cNvPr>
          <p:cNvCxnSpPr/>
          <p:nvPr/>
        </p:nvCxnSpPr>
        <p:spPr>
          <a:xfrm>
            <a:off x="3306619" y="4598751"/>
            <a:ext cx="0" cy="592085"/>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43" name="Straight Arrow Connector 42">
            <a:extLst>
              <a:ext uri="{FF2B5EF4-FFF2-40B4-BE49-F238E27FC236}">
                <a16:creationId xmlns:a16="http://schemas.microsoft.com/office/drawing/2014/main" id="{9249652D-D9AB-40ED-8125-9AA150E7AADB}"/>
              </a:ext>
            </a:extLst>
          </p:cNvPr>
          <p:cNvCxnSpPr/>
          <p:nvPr/>
        </p:nvCxnSpPr>
        <p:spPr>
          <a:xfrm>
            <a:off x="3426691" y="4598751"/>
            <a:ext cx="0" cy="592085"/>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a:extLst>
              <a:ext uri="{FF2B5EF4-FFF2-40B4-BE49-F238E27FC236}">
                <a16:creationId xmlns:a16="http://schemas.microsoft.com/office/drawing/2014/main" id="{C2A06034-69A4-473B-A48C-CF96C630CC9A}"/>
              </a:ext>
            </a:extLst>
          </p:cNvPr>
          <p:cNvCxnSpPr/>
          <p:nvPr/>
        </p:nvCxnSpPr>
        <p:spPr>
          <a:xfrm>
            <a:off x="3574472" y="4598751"/>
            <a:ext cx="0" cy="592085"/>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45" name="Straight Arrow Connector 44">
            <a:extLst>
              <a:ext uri="{FF2B5EF4-FFF2-40B4-BE49-F238E27FC236}">
                <a16:creationId xmlns:a16="http://schemas.microsoft.com/office/drawing/2014/main" id="{6FF8231C-D7EB-42D1-BED3-28DB88367699}"/>
              </a:ext>
            </a:extLst>
          </p:cNvPr>
          <p:cNvCxnSpPr/>
          <p:nvPr/>
        </p:nvCxnSpPr>
        <p:spPr>
          <a:xfrm>
            <a:off x="3722254" y="4598751"/>
            <a:ext cx="0" cy="592085"/>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46" name="Straight Arrow Connector 45">
            <a:extLst>
              <a:ext uri="{FF2B5EF4-FFF2-40B4-BE49-F238E27FC236}">
                <a16:creationId xmlns:a16="http://schemas.microsoft.com/office/drawing/2014/main" id="{926574CF-A4CD-479A-A984-B53A11936749}"/>
              </a:ext>
            </a:extLst>
          </p:cNvPr>
          <p:cNvCxnSpPr/>
          <p:nvPr/>
        </p:nvCxnSpPr>
        <p:spPr>
          <a:xfrm>
            <a:off x="4163438" y="3990109"/>
            <a:ext cx="2305454" cy="0"/>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47" name="Straight Arrow Connector 46">
            <a:extLst>
              <a:ext uri="{FF2B5EF4-FFF2-40B4-BE49-F238E27FC236}">
                <a16:creationId xmlns:a16="http://schemas.microsoft.com/office/drawing/2014/main" id="{3CF7BFF6-5045-40BB-8E64-F536BFEB1452}"/>
              </a:ext>
            </a:extLst>
          </p:cNvPr>
          <p:cNvCxnSpPr/>
          <p:nvPr/>
        </p:nvCxnSpPr>
        <p:spPr>
          <a:xfrm>
            <a:off x="4163438" y="4128654"/>
            <a:ext cx="2305454" cy="0"/>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48" name="Straight Arrow Connector 47">
            <a:extLst>
              <a:ext uri="{FF2B5EF4-FFF2-40B4-BE49-F238E27FC236}">
                <a16:creationId xmlns:a16="http://schemas.microsoft.com/office/drawing/2014/main" id="{D01B6A77-9E36-4720-B2D5-992499452A0D}"/>
              </a:ext>
            </a:extLst>
          </p:cNvPr>
          <p:cNvCxnSpPr/>
          <p:nvPr/>
        </p:nvCxnSpPr>
        <p:spPr>
          <a:xfrm>
            <a:off x="4163438" y="4257964"/>
            <a:ext cx="2305454" cy="0"/>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58" name="Straight Connector 57">
            <a:extLst>
              <a:ext uri="{FF2B5EF4-FFF2-40B4-BE49-F238E27FC236}">
                <a16:creationId xmlns:a16="http://schemas.microsoft.com/office/drawing/2014/main" id="{0A5E3393-74D0-4CCC-9924-5189F435E839}"/>
              </a:ext>
            </a:extLst>
          </p:cNvPr>
          <p:cNvCxnSpPr/>
          <p:nvPr/>
        </p:nvCxnSpPr>
        <p:spPr>
          <a:xfrm>
            <a:off x="4163438" y="3352800"/>
            <a:ext cx="1932562" cy="0"/>
          </a:xfrm>
          <a:prstGeom prst="line">
            <a:avLst/>
          </a:prstGeom>
          <a:ln>
            <a:solidFill>
              <a:srgbClr val="92D050"/>
            </a:solidFill>
          </a:ln>
        </p:spPr>
        <p:style>
          <a:lnRef idx="2">
            <a:schemeClr val="accent4"/>
          </a:lnRef>
          <a:fillRef idx="0">
            <a:schemeClr val="accent4"/>
          </a:fillRef>
          <a:effectRef idx="1">
            <a:schemeClr val="accent4"/>
          </a:effectRef>
          <a:fontRef idx="minor">
            <a:schemeClr val="tx1"/>
          </a:fontRef>
        </p:style>
      </p:cxnSp>
      <p:cxnSp>
        <p:nvCxnSpPr>
          <p:cNvPr id="60" name="Straight Arrow Connector 59">
            <a:extLst>
              <a:ext uri="{FF2B5EF4-FFF2-40B4-BE49-F238E27FC236}">
                <a16:creationId xmlns:a16="http://schemas.microsoft.com/office/drawing/2014/main" id="{C9A8AFCB-60CF-4292-AD0D-C28CAECAB605}"/>
              </a:ext>
            </a:extLst>
          </p:cNvPr>
          <p:cNvCxnSpPr/>
          <p:nvPr/>
        </p:nvCxnSpPr>
        <p:spPr>
          <a:xfrm flipV="1">
            <a:off x="6096000" y="1985818"/>
            <a:ext cx="0" cy="1348509"/>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62" name="Straight Arrow Connector 61">
            <a:extLst>
              <a:ext uri="{FF2B5EF4-FFF2-40B4-BE49-F238E27FC236}">
                <a16:creationId xmlns:a16="http://schemas.microsoft.com/office/drawing/2014/main" id="{4983E646-DDC7-421C-840B-C36AB61526C6}"/>
              </a:ext>
            </a:extLst>
          </p:cNvPr>
          <p:cNvCxnSpPr/>
          <p:nvPr/>
        </p:nvCxnSpPr>
        <p:spPr>
          <a:xfrm flipV="1">
            <a:off x="8028564" y="3334327"/>
            <a:ext cx="1060018" cy="18473"/>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sp>
        <p:nvSpPr>
          <p:cNvPr id="63" name="Rectangle: Rounded Corners 62">
            <a:extLst>
              <a:ext uri="{FF2B5EF4-FFF2-40B4-BE49-F238E27FC236}">
                <a16:creationId xmlns:a16="http://schemas.microsoft.com/office/drawing/2014/main" id="{E6A5F2CA-E4D7-42CA-A37F-A41956805687}"/>
              </a:ext>
            </a:extLst>
          </p:cNvPr>
          <p:cNvSpPr/>
          <p:nvPr/>
        </p:nvSpPr>
        <p:spPr>
          <a:xfrm>
            <a:off x="9180945" y="3005848"/>
            <a:ext cx="988291" cy="494734"/>
          </a:xfrm>
          <a:prstGeom prst="round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LED</a:t>
            </a:r>
          </a:p>
        </p:txBody>
      </p:sp>
      <p:sp>
        <p:nvSpPr>
          <p:cNvPr id="64" name="Rectangle: Rounded Corners 63">
            <a:extLst>
              <a:ext uri="{FF2B5EF4-FFF2-40B4-BE49-F238E27FC236}">
                <a16:creationId xmlns:a16="http://schemas.microsoft.com/office/drawing/2014/main" id="{B9D4595A-4B6E-4EBC-9B5B-5120EA7AFA74}"/>
              </a:ext>
            </a:extLst>
          </p:cNvPr>
          <p:cNvSpPr/>
          <p:nvPr/>
        </p:nvSpPr>
        <p:spPr>
          <a:xfrm>
            <a:off x="6468892" y="5111173"/>
            <a:ext cx="1527242" cy="4895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LCD 16*2</a:t>
            </a:r>
          </a:p>
        </p:txBody>
      </p:sp>
      <p:cxnSp>
        <p:nvCxnSpPr>
          <p:cNvPr id="65" name="Straight Arrow Connector 64">
            <a:extLst>
              <a:ext uri="{FF2B5EF4-FFF2-40B4-BE49-F238E27FC236}">
                <a16:creationId xmlns:a16="http://schemas.microsoft.com/office/drawing/2014/main" id="{603CB1A6-4B5B-4CF3-89CF-9952470EF7C1}"/>
              </a:ext>
            </a:extLst>
          </p:cNvPr>
          <p:cNvCxnSpPr/>
          <p:nvPr/>
        </p:nvCxnSpPr>
        <p:spPr>
          <a:xfrm>
            <a:off x="6788728" y="4524860"/>
            <a:ext cx="0" cy="592085"/>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66" name="Straight Arrow Connector 65">
            <a:extLst>
              <a:ext uri="{FF2B5EF4-FFF2-40B4-BE49-F238E27FC236}">
                <a16:creationId xmlns:a16="http://schemas.microsoft.com/office/drawing/2014/main" id="{86F01478-9BE6-45E5-B7E5-3608A7A79FFA}"/>
              </a:ext>
            </a:extLst>
          </p:cNvPr>
          <p:cNvCxnSpPr/>
          <p:nvPr/>
        </p:nvCxnSpPr>
        <p:spPr>
          <a:xfrm>
            <a:off x="7010400" y="4524860"/>
            <a:ext cx="0" cy="592085"/>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67" name="Straight Arrow Connector 66">
            <a:extLst>
              <a:ext uri="{FF2B5EF4-FFF2-40B4-BE49-F238E27FC236}">
                <a16:creationId xmlns:a16="http://schemas.microsoft.com/office/drawing/2014/main" id="{32D9B03F-04FF-4B2C-93D0-D976C3E4291E}"/>
              </a:ext>
            </a:extLst>
          </p:cNvPr>
          <p:cNvCxnSpPr/>
          <p:nvPr/>
        </p:nvCxnSpPr>
        <p:spPr>
          <a:xfrm>
            <a:off x="7232513" y="4524860"/>
            <a:ext cx="0" cy="592085"/>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68" name="Straight Arrow Connector 67">
            <a:extLst>
              <a:ext uri="{FF2B5EF4-FFF2-40B4-BE49-F238E27FC236}">
                <a16:creationId xmlns:a16="http://schemas.microsoft.com/office/drawing/2014/main" id="{A9DE4D4D-404E-4D04-BA10-15B3C140D4F7}"/>
              </a:ext>
            </a:extLst>
          </p:cNvPr>
          <p:cNvCxnSpPr/>
          <p:nvPr/>
        </p:nvCxnSpPr>
        <p:spPr>
          <a:xfrm>
            <a:off x="7444949" y="4524860"/>
            <a:ext cx="0" cy="592085"/>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69" name="Straight Arrow Connector 68">
            <a:extLst>
              <a:ext uri="{FF2B5EF4-FFF2-40B4-BE49-F238E27FC236}">
                <a16:creationId xmlns:a16="http://schemas.microsoft.com/office/drawing/2014/main" id="{31D54D22-E65E-4203-A960-22B02B504890}"/>
              </a:ext>
            </a:extLst>
          </p:cNvPr>
          <p:cNvCxnSpPr/>
          <p:nvPr/>
        </p:nvCxnSpPr>
        <p:spPr>
          <a:xfrm>
            <a:off x="7620440" y="4524860"/>
            <a:ext cx="0" cy="592085"/>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70" name="Straight Arrow Connector 69">
            <a:extLst>
              <a:ext uri="{FF2B5EF4-FFF2-40B4-BE49-F238E27FC236}">
                <a16:creationId xmlns:a16="http://schemas.microsoft.com/office/drawing/2014/main" id="{E01DFCE7-A4C2-486B-8F90-4353AE55DDEC}"/>
              </a:ext>
            </a:extLst>
          </p:cNvPr>
          <p:cNvCxnSpPr/>
          <p:nvPr/>
        </p:nvCxnSpPr>
        <p:spPr>
          <a:xfrm>
            <a:off x="7777458" y="4524860"/>
            <a:ext cx="0" cy="592085"/>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71" name="Straight Arrow Connector 70">
            <a:extLst>
              <a:ext uri="{FF2B5EF4-FFF2-40B4-BE49-F238E27FC236}">
                <a16:creationId xmlns:a16="http://schemas.microsoft.com/office/drawing/2014/main" id="{229AF2B6-9DC2-4636-8A60-3377DE7CE66E}"/>
              </a:ext>
            </a:extLst>
          </p:cNvPr>
          <p:cNvCxnSpPr/>
          <p:nvPr/>
        </p:nvCxnSpPr>
        <p:spPr>
          <a:xfrm>
            <a:off x="7906767" y="4524860"/>
            <a:ext cx="0" cy="592085"/>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cxnSp>
        <p:nvCxnSpPr>
          <p:cNvPr id="73" name="Straight Arrow Connector 72">
            <a:extLst>
              <a:ext uri="{FF2B5EF4-FFF2-40B4-BE49-F238E27FC236}">
                <a16:creationId xmlns:a16="http://schemas.microsoft.com/office/drawing/2014/main" id="{4693ACE6-0D3C-439C-B268-1CBDBC8D396F}"/>
              </a:ext>
            </a:extLst>
          </p:cNvPr>
          <p:cNvCxnSpPr/>
          <p:nvPr/>
        </p:nvCxnSpPr>
        <p:spPr>
          <a:xfrm>
            <a:off x="6096000" y="1085242"/>
            <a:ext cx="0" cy="254439"/>
          </a:xfrm>
          <a:prstGeom prst="straightConnector1">
            <a:avLst/>
          </a:prstGeom>
          <a:ln>
            <a:solidFill>
              <a:srgbClr val="92D050"/>
            </a:solidFill>
            <a:tailEnd type="triangle"/>
          </a:ln>
        </p:spPr>
        <p:style>
          <a:lnRef idx="2">
            <a:schemeClr val="accent4"/>
          </a:lnRef>
          <a:fillRef idx="0">
            <a:schemeClr val="accent4"/>
          </a:fillRef>
          <a:effectRef idx="1">
            <a:schemeClr val="accent4"/>
          </a:effectRef>
          <a:fontRef idx="minor">
            <a:schemeClr val="tx1"/>
          </a:fontRef>
        </p:style>
      </p:cxnSp>
      <p:sp>
        <p:nvSpPr>
          <p:cNvPr id="74" name="Rectangle: Rounded Corners 73">
            <a:extLst>
              <a:ext uri="{FF2B5EF4-FFF2-40B4-BE49-F238E27FC236}">
                <a16:creationId xmlns:a16="http://schemas.microsoft.com/office/drawing/2014/main" id="{3657D31B-8347-4F25-8B5A-2A2D54F4AFF5}"/>
              </a:ext>
            </a:extLst>
          </p:cNvPr>
          <p:cNvSpPr/>
          <p:nvPr/>
        </p:nvSpPr>
        <p:spPr>
          <a:xfrm>
            <a:off x="8174182" y="628042"/>
            <a:ext cx="655782" cy="295594"/>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4DDF7E00-799D-4079-9701-AD28A4ED4DF9}"/>
              </a:ext>
            </a:extLst>
          </p:cNvPr>
          <p:cNvSpPr txBox="1"/>
          <p:nvPr/>
        </p:nvSpPr>
        <p:spPr>
          <a:xfrm>
            <a:off x="9088582" y="554304"/>
            <a:ext cx="988291" cy="369332"/>
          </a:xfrm>
          <a:prstGeom prst="rect">
            <a:avLst/>
          </a:prstGeom>
          <a:noFill/>
        </p:spPr>
        <p:txBody>
          <a:bodyPr wrap="square" rtlCol="0">
            <a:spAutoFit/>
          </a:bodyPr>
          <a:lstStyle/>
          <a:p>
            <a:r>
              <a:rPr lang="en-US" dirty="0"/>
              <a:t>Signal</a:t>
            </a:r>
          </a:p>
        </p:txBody>
      </p:sp>
      <p:sp>
        <p:nvSpPr>
          <p:cNvPr id="78" name="Rectangle: Rounded Corners 77">
            <a:extLst>
              <a:ext uri="{FF2B5EF4-FFF2-40B4-BE49-F238E27FC236}">
                <a16:creationId xmlns:a16="http://schemas.microsoft.com/office/drawing/2014/main" id="{19078DD7-4499-4202-B06A-3CCB7A3667EC}"/>
              </a:ext>
            </a:extLst>
          </p:cNvPr>
          <p:cNvSpPr/>
          <p:nvPr/>
        </p:nvSpPr>
        <p:spPr>
          <a:xfrm>
            <a:off x="8168409" y="1036662"/>
            <a:ext cx="655782" cy="295594"/>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Rounded Corners 78">
            <a:extLst>
              <a:ext uri="{FF2B5EF4-FFF2-40B4-BE49-F238E27FC236}">
                <a16:creationId xmlns:a16="http://schemas.microsoft.com/office/drawing/2014/main" id="{2CACF0E0-9315-4B9C-B7E4-6115DDAB5871}"/>
              </a:ext>
            </a:extLst>
          </p:cNvPr>
          <p:cNvSpPr/>
          <p:nvPr/>
        </p:nvSpPr>
        <p:spPr>
          <a:xfrm>
            <a:off x="8168409" y="1413133"/>
            <a:ext cx="655782" cy="29559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Rounded Corners 79">
            <a:extLst>
              <a:ext uri="{FF2B5EF4-FFF2-40B4-BE49-F238E27FC236}">
                <a16:creationId xmlns:a16="http://schemas.microsoft.com/office/drawing/2014/main" id="{288F7D4D-AD5F-43E7-AD41-6533887634DF}"/>
              </a:ext>
            </a:extLst>
          </p:cNvPr>
          <p:cNvSpPr/>
          <p:nvPr/>
        </p:nvSpPr>
        <p:spPr>
          <a:xfrm>
            <a:off x="8168409" y="1789604"/>
            <a:ext cx="655782" cy="295594"/>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5362E631-93E6-4F4F-A240-C6E24A014A01}"/>
              </a:ext>
            </a:extLst>
          </p:cNvPr>
          <p:cNvSpPr txBox="1"/>
          <p:nvPr/>
        </p:nvSpPr>
        <p:spPr>
          <a:xfrm>
            <a:off x="9088582" y="970349"/>
            <a:ext cx="1435122" cy="369332"/>
          </a:xfrm>
          <a:prstGeom prst="rect">
            <a:avLst/>
          </a:prstGeom>
          <a:noFill/>
        </p:spPr>
        <p:txBody>
          <a:bodyPr wrap="square" rtlCol="0">
            <a:spAutoFit/>
          </a:bodyPr>
          <a:lstStyle/>
          <a:p>
            <a:r>
              <a:rPr lang="en-US" dirty="0"/>
              <a:t>Battery VCC</a:t>
            </a:r>
          </a:p>
        </p:txBody>
      </p:sp>
      <p:sp>
        <p:nvSpPr>
          <p:cNvPr id="82" name="TextBox 81">
            <a:extLst>
              <a:ext uri="{FF2B5EF4-FFF2-40B4-BE49-F238E27FC236}">
                <a16:creationId xmlns:a16="http://schemas.microsoft.com/office/drawing/2014/main" id="{C5D47432-2D50-4ED6-A6FB-1DC781C8F93E}"/>
              </a:ext>
            </a:extLst>
          </p:cNvPr>
          <p:cNvSpPr txBox="1"/>
          <p:nvPr/>
        </p:nvSpPr>
        <p:spPr>
          <a:xfrm>
            <a:off x="9088582" y="1413133"/>
            <a:ext cx="1727200" cy="369332"/>
          </a:xfrm>
          <a:prstGeom prst="rect">
            <a:avLst/>
          </a:prstGeom>
          <a:noFill/>
        </p:spPr>
        <p:txBody>
          <a:bodyPr wrap="square" rtlCol="0">
            <a:spAutoFit/>
          </a:bodyPr>
          <a:lstStyle/>
          <a:p>
            <a:r>
              <a:rPr lang="en-US" dirty="0"/>
              <a:t>Battery Ground</a:t>
            </a:r>
          </a:p>
        </p:txBody>
      </p:sp>
      <p:sp>
        <p:nvSpPr>
          <p:cNvPr id="83" name="TextBox 82">
            <a:extLst>
              <a:ext uri="{FF2B5EF4-FFF2-40B4-BE49-F238E27FC236}">
                <a16:creationId xmlns:a16="http://schemas.microsoft.com/office/drawing/2014/main" id="{964B6AFF-5D02-4F92-862D-629A9ACE2BD4}"/>
              </a:ext>
            </a:extLst>
          </p:cNvPr>
          <p:cNvSpPr txBox="1"/>
          <p:nvPr/>
        </p:nvSpPr>
        <p:spPr>
          <a:xfrm>
            <a:off x="9088582" y="1773559"/>
            <a:ext cx="1579418" cy="369332"/>
          </a:xfrm>
          <a:prstGeom prst="rect">
            <a:avLst/>
          </a:prstGeom>
          <a:noFill/>
        </p:spPr>
        <p:txBody>
          <a:bodyPr wrap="square" rtlCol="0">
            <a:spAutoFit/>
          </a:bodyPr>
          <a:lstStyle/>
          <a:p>
            <a:r>
              <a:rPr lang="en-US" dirty="0" err="1"/>
              <a:t>Atmega</a:t>
            </a:r>
            <a:r>
              <a:rPr lang="en-US" dirty="0"/>
              <a:t> VCC</a:t>
            </a:r>
          </a:p>
        </p:txBody>
      </p:sp>
    </p:spTree>
    <p:extLst>
      <p:ext uri="{BB962C8B-B14F-4D97-AF65-F5344CB8AC3E}">
        <p14:creationId xmlns:p14="http://schemas.microsoft.com/office/powerpoint/2010/main" val="161818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83CB-5D78-4DBE-A06A-39AB1CD47A57}"/>
              </a:ext>
            </a:extLst>
          </p:cNvPr>
          <p:cNvSpPr>
            <a:spLocks noGrp="1"/>
          </p:cNvSpPr>
          <p:nvPr>
            <p:ph type="title"/>
          </p:nvPr>
        </p:nvSpPr>
        <p:spPr/>
        <p:txBody>
          <a:bodyPr/>
          <a:lstStyle/>
          <a:p>
            <a:r>
              <a:rPr lang="en-US" dirty="0"/>
              <a:t>Hardware Description</a:t>
            </a:r>
          </a:p>
        </p:txBody>
      </p:sp>
      <p:sp>
        <p:nvSpPr>
          <p:cNvPr id="3" name="Content Placeholder 2">
            <a:extLst>
              <a:ext uri="{FF2B5EF4-FFF2-40B4-BE49-F238E27FC236}">
                <a16:creationId xmlns:a16="http://schemas.microsoft.com/office/drawing/2014/main" id="{F6DF084D-B486-4460-A462-C9CD815ADE67}"/>
              </a:ext>
            </a:extLst>
          </p:cNvPr>
          <p:cNvSpPr>
            <a:spLocks noGrp="1"/>
          </p:cNvSpPr>
          <p:nvPr>
            <p:ph idx="1"/>
          </p:nvPr>
        </p:nvSpPr>
        <p:spPr>
          <a:xfrm>
            <a:off x="817419" y="1764633"/>
            <a:ext cx="5278582" cy="2921668"/>
          </a:xfrm>
        </p:spPr>
        <p:txBody>
          <a:bodyPr/>
          <a:lstStyle/>
          <a:p>
            <a:r>
              <a:rPr lang="en-US" dirty="0"/>
              <a:t>Bluetooth Module</a:t>
            </a:r>
          </a:p>
          <a:p>
            <a:pPr marL="0" indent="0">
              <a:buNone/>
            </a:pPr>
            <a:r>
              <a:rPr lang="en-US" dirty="0"/>
              <a:t>	Our Bluetooth module is hc-05 as	 	shown in the figure this Bluetooth 	module operates at 5 v</a:t>
            </a:r>
          </a:p>
          <a:p>
            <a:pPr marL="0" indent="0">
              <a:buNone/>
            </a:pPr>
            <a:r>
              <a:rPr lang="en-US" dirty="0"/>
              <a:t>	and a frequency of 2.4 GHZ</a:t>
            </a:r>
          </a:p>
          <a:p>
            <a:pPr marL="0" indent="0">
              <a:buNone/>
            </a:pPr>
            <a:r>
              <a:rPr lang="en-US" dirty="0"/>
              <a:t>	</a:t>
            </a:r>
          </a:p>
        </p:txBody>
      </p:sp>
      <p:pic>
        <p:nvPicPr>
          <p:cNvPr id="2050" name="Picture 2" descr="HC-05 Bluetooth Module Pinout, Specifications, Default Settings,  Replacements &amp; Datasheet">
            <a:extLst>
              <a:ext uri="{FF2B5EF4-FFF2-40B4-BE49-F238E27FC236}">
                <a16:creationId xmlns:a16="http://schemas.microsoft.com/office/drawing/2014/main" id="{C3725AED-5D93-4D58-B195-20AF2ACB1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9025" y="1642479"/>
            <a:ext cx="3797012" cy="2885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0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A759E-3D8E-4638-AA33-4BC5139195BF}"/>
              </a:ext>
            </a:extLst>
          </p:cNvPr>
          <p:cNvSpPr>
            <a:spLocks noGrp="1"/>
          </p:cNvSpPr>
          <p:nvPr>
            <p:ph idx="1"/>
          </p:nvPr>
        </p:nvSpPr>
        <p:spPr>
          <a:xfrm>
            <a:off x="1295400" y="494145"/>
            <a:ext cx="7414491" cy="5777345"/>
          </a:xfrm>
        </p:spPr>
        <p:txBody>
          <a:bodyPr>
            <a:normAutofit lnSpcReduction="10000"/>
          </a:bodyPr>
          <a:lstStyle/>
          <a:p>
            <a:r>
              <a:rPr lang="en-US" sz="3200" dirty="0"/>
              <a:t>ATmega32</a:t>
            </a:r>
            <a:endParaRPr lang="en-US" dirty="0"/>
          </a:p>
          <a:p>
            <a:pPr marL="0" indent="0">
              <a:buNone/>
            </a:pPr>
            <a:r>
              <a:rPr lang="en-US" dirty="0"/>
              <a:t>– Two 8-bit Timer/Counters with Separate </a:t>
            </a:r>
            <a:r>
              <a:rPr lang="en-US" dirty="0" err="1"/>
              <a:t>Prescalers</a:t>
            </a:r>
            <a:r>
              <a:rPr lang="en-US" dirty="0"/>
              <a:t> and Compare Modes </a:t>
            </a:r>
          </a:p>
          <a:p>
            <a:pPr marL="0" indent="0">
              <a:buNone/>
            </a:pPr>
            <a:r>
              <a:rPr lang="en-US" dirty="0"/>
              <a:t>– One 16-bit Timer/Counter with Separate </a:t>
            </a:r>
            <a:r>
              <a:rPr lang="en-US" dirty="0" err="1"/>
              <a:t>Prescaler</a:t>
            </a:r>
            <a:r>
              <a:rPr lang="en-US" dirty="0"/>
              <a:t>, Compare Mode, and Capture Mode </a:t>
            </a:r>
          </a:p>
          <a:p>
            <a:pPr marL="0" indent="0">
              <a:buNone/>
            </a:pPr>
            <a:r>
              <a:rPr lang="en-US" dirty="0"/>
              <a:t>– Real Time Counter with Separate Oscillator </a:t>
            </a:r>
          </a:p>
          <a:p>
            <a:pPr marL="0" indent="0">
              <a:buNone/>
            </a:pPr>
            <a:r>
              <a:rPr lang="en-US" dirty="0"/>
              <a:t>– Four PWM Channels </a:t>
            </a:r>
          </a:p>
          <a:p>
            <a:pPr marL="0" indent="0">
              <a:buNone/>
            </a:pPr>
            <a:r>
              <a:rPr lang="en-US" dirty="0"/>
              <a:t>– 8-channel, 10-bit ADC 8 Single-ended Channels 7 Differential Channels in TQFP Package Only 2 Differential Channels with Programmable Gain at 1x, 10x, or 200x </a:t>
            </a:r>
          </a:p>
          <a:p>
            <a:pPr marL="0" indent="0">
              <a:buNone/>
            </a:pPr>
            <a:r>
              <a:rPr lang="en-US" dirty="0"/>
              <a:t>– Byte-oriented Two-wire Serial Interface </a:t>
            </a:r>
          </a:p>
          <a:p>
            <a:pPr marL="0" indent="0">
              <a:lnSpc>
                <a:spcPct val="110000"/>
              </a:lnSpc>
              <a:buNone/>
            </a:pPr>
            <a:r>
              <a:rPr lang="en-US" dirty="0"/>
              <a:t>– Programmable Serial USART </a:t>
            </a:r>
          </a:p>
          <a:p>
            <a:pPr marL="0" indent="0">
              <a:buNone/>
            </a:pPr>
            <a:r>
              <a:rPr lang="en-US" dirty="0"/>
              <a:t>– Master/Slave SPI Serial Interface </a:t>
            </a:r>
          </a:p>
          <a:p>
            <a:pPr marL="0" indent="0">
              <a:buNone/>
            </a:pPr>
            <a:r>
              <a:rPr lang="en-US" dirty="0"/>
              <a:t>– Programmable Watchdog Timer with Separate On-chip Oscillator </a:t>
            </a:r>
          </a:p>
          <a:p>
            <a:pPr marL="0" indent="0">
              <a:buNone/>
            </a:pPr>
            <a:r>
              <a:rPr lang="en-US" dirty="0"/>
              <a:t>– On-chip Analog Comparator</a:t>
            </a:r>
          </a:p>
        </p:txBody>
      </p:sp>
      <p:pic>
        <p:nvPicPr>
          <p:cNvPr id="3074" name="Picture 2" descr="ATmega32 microcontroller">
            <a:extLst>
              <a:ext uri="{FF2B5EF4-FFF2-40B4-BE49-F238E27FC236}">
                <a16:creationId xmlns:a16="http://schemas.microsoft.com/office/drawing/2014/main" id="{3AFF1A7B-3788-466E-81E6-9DBED1742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2308" y="1797626"/>
            <a:ext cx="2985655" cy="2985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68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FE49C-173B-461A-8DFF-9908757E4882}"/>
              </a:ext>
            </a:extLst>
          </p:cNvPr>
          <p:cNvSpPr>
            <a:spLocks noGrp="1"/>
          </p:cNvSpPr>
          <p:nvPr>
            <p:ph idx="1"/>
          </p:nvPr>
        </p:nvSpPr>
        <p:spPr>
          <a:xfrm>
            <a:off x="1295399" y="475672"/>
            <a:ext cx="6398492" cy="6072910"/>
          </a:xfrm>
        </p:spPr>
        <p:txBody>
          <a:bodyPr>
            <a:normAutofit/>
          </a:bodyPr>
          <a:lstStyle/>
          <a:p>
            <a:r>
              <a:rPr lang="en-US" sz="3200" dirty="0"/>
              <a:t>Lcd 16*2</a:t>
            </a:r>
          </a:p>
          <a:p>
            <a:pPr algn="just">
              <a:buFont typeface="Arial" panose="020B0604020202020204" pitchFamily="34" charset="0"/>
              <a:buChar char="•"/>
            </a:pPr>
            <a:r>
              <a:rPr lang="en-US" b="0" i="0" dirty="0">
                <a:solidFill>
                  <a:srgbClr val="212529"/>
                </a:solidFill>
                <a:effectLst/>
                <a:latin typeface="-apple-system"/>
              </a:rPr>
              <a:t>Operating Voltage is 4.7V to 5.3V</a:t>
            </a:r>
          </a:p>
          <a:p>
            <a:pPr algn="just">
              <a:buFont typeface="Arial" panose="020B0604020202020204" pitchFamily="34" charset="0"/>
              <a:buChar char="•"/>
            </a:pPr>
            <a:r>
              <a:rPr lang="en-US" b="0" i="0" dirty="0">
                <a:solidFill>
                  <a:srgbClr val="212529"/>
                </a:solidFill>
                <a:effectLst/>
                <a:latin typeface="-apple-system"/>
              </a:rPr>
              <a:t>Current consumption is 1mA without backlight</a:t>
            </a:r>
          </a:p>
          <a:p>
            <a:pPr algn="just">
              <a:buFont typeface="Arial" panose="020B0604020202020204" pitchFamily="34" charset="0"/>
              <a:buChar char="•"/>
            </a:pPr>
            <a:r>
              <a:rPr lang="en-US" b="0" i="0" dirty="0">
                <a:solidFill>
                  <a:srgbClr val="212529"/>
                </a:solidFill>
                <a:effectLst/>
                <a:latin typeface="-apple-system"/>
              </a:rPr>
              <a:t>Alphanumeric LCD display module, meaning can display alphabets and numbers</a:t>
            </a:r>
          </a:p>
          <a:p>
            <a:pPr algn="just">
              <a:buFont typeface="Arial" panose="020B0604020202020204" pitchFamily="34" charset="0"/>
              <a:buChar char="•"/>
            </a:pPr>
            <a:r>
              <a:rPr lang="en-US" b="0" i="0" dirty="0">
                <a:solidFill>
                  <a:srgbClr val="212529"/>
                </a:solidFill>
                <a:effectLst/>
                <a:latin typeface="-apple-system"/>
              </a:rPr>
              <a:t>Consists of two rows and each row can print 16 characters.</a:t>
            </a:r>
          </a:p>
          <a:p>
            <a:pPr algn="just">
              <a:buFont typeface="Arial" panose="020B0604020202020204" pitchFamily="34" charset="0"/>
              <a:buChar char="•"/>
            </a:pPr>
            <a:r>
              <a:rPr lang="en-US" b="0" i="0" dirty="0">
                <a:solidFill>
                  <a:srgbClr val="212529"/>
                </a:solidFill>
                <a:effectLst/>
                <a:latin typeface="-apple-system"/>
              </a:rPr>
              <a:t>Each character is build by a 5×8 pixel box</a:t>
            </a:r>
          </a:p>
          <a:p>
            <a:pPr algn="just">
              <a:buFont typeface="Arial" panose="020B0604020202020204" pitchFamily="34" charset="0"/>
              <a:buChar char="•"/>
            </a:pPr>
            <a:r>
              <a:rPr lang="en-US" b="0" i="0" dirty="0">
                <a:solidFill>
                  <a:srgbClr val="212529"/>
                </a:solidFill>
                <a:effectLst/>
                <a:latin typeface="-apple-system"/>
              </a:rPr>
              <a:t>Can work on both 8-bit and 4-bit mode</a:t>
            </a:r>
          </a:p>
          <a:p>
            <a:pPr algn="just">
              <a:buFont typeface="Arial" panose="020B0604020202020204" pitchFamily="34" charset="0"/>
              <a:buChar char="•"/>
            </a:pPr>
            <a:r>
              <a:rPr lang="en-US" b="0" i="0" dirty="0">
                <a:solidFill>
                  <a:srgbClr val="212529"/>
                </a:solidFill>
                <a:effectLst/>
                <a:latin typeface="-apple-system"/>
              </a:rPr>
              <a:t>It can also display any custom generated characters</a:t>
            </a:r>
          </a:p>
          <a:p>
            <a:endParaRPr lang="en-US" dirty="0"/>
          </a:p>
        </p:txBody>
      </p:sp>
      <p:pic>
        <p:nvPicPr>
          <p:cNvPr id="4098" name="Picture 2" descr="16x2 Character Small LCD Module, Medium LCD Module - WH1602J">
            <a:extLst>
              <a:ext uri="{FF2B5EF4-FFF2-40B4-BE49-F238E27FC236}">
                <a16:creationId xmlns:a16="http://schemas.microsoft.com/office/drawing/2014/main" id="{D1E33840-A090-4A7D-9DF4-98C40AAD7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8691" y="1923329"/>
            <a:ext cx="3703927"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6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4C07D-C677-4B62-9B2D-829665FD84E0}"/>
              </a:ext>
            </a:extLst>
          </p:cNvPr>
          <p:cNvSpPr>
            <a:spLocks noGrp="1"/>
          </p:cNvSpPr>
          <p:nvPr>
            <p:ph idx="1"/>
          </p:nvPr>
        </p:nvSpPr>
        <p:spPr>
          <a:xfrm>
            <a:off x="981363" y="632690"/>
            <a:ext cx="9575800" cy="4059382"/>
          </a:xfrm>
        </p:spPr>
        <p:txBody>
          <a:bodyPr/>
          <a:lstStyle/>
          <a:p>
            <a:r>
              <a:rPr lang="en-US" dirty="0"/>
              <a:t>LED</a:t>
            </a:r>
          </a:p>
          <a:p>
            <a:endParaRPr lang="en-US" dirty="0"/>
          </a:p>
          <a:p>
            <a:pPr marL="0" indent="0">
              <a:buNone/>
            </a:pPr>
            <a:r>
              <a:rPr lang="en-US" dirty="0"/>
              <a:t>Basic blue leds</a:t>
            </a:r>
          </a:p>
          <a:p>
            <a:pPr marL="0" indent="0">
              <a:buNone/>
            </a:pPr>
            <a:endParaRPr lang="en-US" dirty="0"/>
          </a:p>
        </p:txBody>
      </p:sp>
      <p:pic>
        <p:nvPicPr>
          <p:cNvPr id="5122" name="Picture 2" descr="LED Blue 5mm -| UGE Electronics Store Egypt">
            <a:extLst>
              <a:ext uri="{FF2B5EF4-FFF2-40B4-BE49-F238E27FC236}">
                <a16:creationId xmlns:a16="http://schemas.microsoft.com/office/drawing/2014/main" id="{211D29D4-3F7D-4E8E-941B-49AE8C37D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9892" y="178478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36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9D43-32B5-499C-B5B3-07EDCEB3F9B8}"/>
              </a:ext>
            </a:extLst>
          </p:cNvPr>
          <p:cNvSpPr>
            <a:spLocks noGrp="1"/>
          </p:cNvSpPr>
          <p:nvPr>
            <p:ph type="title"/>
          </p:nvPr>
        </p:nvSpPr>
        <p:spPr>
          <a:xfrm>
            <a:off x="789709" y="205509"/>
            <a:ext cx="4613564" cy="1485900"/>
          </a:xfrm>
        </p:spPr>
        <p:txBody>
          <a:bodyPr/>
          <a:lstStyle/>
          <a:p>
            <a:r>
              <a:rPr lang="en-US" dirty="0"/>
              <a:t>Software Master Flowchart</a:t>
            </a:r>
          </a:p>
        </p:txBody>
      </p:sp>
      <p:pic>
        <p:nvPicPr>
          <p:cNvPr id="5" name="Content Placeholder 4">
            <a:extLst>
              <a:ext uri="{FF2B5EF4-FFF2-40B4-BE49-F238E27FC236}">
                <a16:creationId xmlns:a16="http://schemas.microsoft.com/office/drawing/2014/main" id="{CE3556B8-559A-4AA5-A269-C7FE53A31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4364" y="133663"/>
            <a:ext cx="4479636" cy="6590673"/>
          </a:xfrm>
        </p:spPr>
      </p:pic>
    </p:spTree>
    <p:extLst>
      <p:ext uri="{BB962C8B-B14F-4D97-AF65-F5344CB8AC3E}">
        <p14:creationId xmlns:p14="http://schemas.microsoft.com/office/powerpoint/2010/main" val="173134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9F37F-0DDC-4CC9-9F4A-BBE2A75CE302}"/>
              </a:ext>
            </a:extLst>
          </p:cNvPr>
          <p:cNvSpPr>
            <a:spLocks noGrp="1"/>
          </p:cNvSpPr>
          <p:nvPr>
            <p:ph type="title"/>
          </p:nvPr>
        </p:nvSpPr>
        <p:spPr>
          <a:xfrm>
            <a:off x="891310" y="113145"/>
            <a:ext cx="3976255" cy="1485900"/>
          </a:xfrm>
        </p:spPr>
        <p:txBody>
          <a:bodyPr/>
          <a:lstStyle/>
          <a:p>
            <a:r>
              <a:rPr lang="en-US" dirty="0"/>
              <a:t>Software Slave Flowchart</a:t>
            </a:r>
          </a:p>
        </p:txBody>
      </p:sp>
      <p:pic>
        <p:nvPicPr>
          <p:cNvPr id="5" name="Content Placeholder 4">
            <a:extLst>
              <a:ext uri="{FF2B5EF4-FFF2-40B4-BE49-F238E27FC236}">
                <a16:creationId xmlns:a16="http://schemas.microsoft.com/office/drawing/2014/main" id="{916DB607-2FDB-4E8C-9692-58AF1BFF4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7425" y="0"/>
            <a:ext cx="4594502" cy="6921951"/>
          </a:xfrm>
        </p:spPr>
      </p:pic>
    </p:spTree>
    <p:extLst>
      <p:ext uri="{BB962C8B-B14F-4D97-AF65-F5344CB8AC3E}">
        <p14:creationId xmlns:p14="http://schemas.microsoft.com/office/powerpoint/2010/main" val="272617769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1145</TotalTime>
  <Words>545</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Franklin Gothic Book</vt:lpstr>
      <vt:lpstr>Wingdings</vt:lpstr>
      <vt:lpstr>Crop</vt:lpstr>
      <vt:lpstr>SMART HOME</vt:lpstr>
      <vt:lpstr>Introduction</vt:lpstr>
      <vt:lpstr>SID</vt:lpstr>
      <vt:lpstr>Hardware Description</vt:lpstr>
      <vt:lpstr>PowerPoint Presentation</vt:lpstr>
      <vt:lpstr>PowerPoint Presentation</vt:lpstr>
      <vt:lpstr>PowerPoint Presentation</vt:lpstr>
      <vt:lpstr>Software Master Flowchart</vt:lpstr>
      <vt:lpstr>Software Slave Flowchart</vt:lpstr>
      <vt:lpstr>Functions Description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dc:title>
  <dc:creator>omar khaled</dc:creator>
  <cp:lastModifiedBy>omar khaled</cp:lastModifiedBy>
  <cp:revision>13</cp:revision>
  <dcterms:created xsi:type="dcterms:W3CDTF">2021-04-23T18:15:43Z</dcterms:created>
  <dcterms:modified xsi:type="dcterms:W3CDTF">2021-04-24T13:20:46Z</dcterms:modified>
</cp:coreProperties>
</file>