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10/21/2024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3876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10/21/2024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9394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10/21/2024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5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10/21/2024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203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10/21/2024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40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10/21/2024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562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10/21/2024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930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10/21/2024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8432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10/21/2024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3710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10/21/2024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2939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10/21/2024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0422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10/21/2024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12771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9A9681A-2486-4655-A876-E26402CA2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bstract watercolor pattern on a white background">
            <a:extLst>
              <a:ext uri="{FF2B5EF4-FFF2-40B4-BE49-F238E27FC236}">
                <a16:creationId xmlns:a16="http://schemas.microsoft.com/office/drawing/2014/main" id="{E5B3679F-2AB1-E168-8E1D-C2D207AE50CB}"/>
              </a:ext>
            </a:extLst>
          </p:cNvPr>
          <p:cNvPicPr>
            <a:picLocks noChangeAspect="1"/>
          </p:cNvPicPr>
          <p:nvPr/>
        </p:nvPicPr>
        <p:blipFill>
          <a:blip r:embed="rId2">
            <a:alphaModFix/>
          </a:blip>
          <a:srcRect t="7866" b="7866"/>
          <a:stretch/>
        </p:blipFill>
        <p:spPr>
          <a:xfrm>
            <a:off x="2" y="152"/>
            <a:ext cx="12191998" cy="6857848"/>
          </a:xfrm>
          <a:prstGeom prst="rect">
            <a:avLst/>
          </a:prstGeom>
        </p:spPr>
      </p:pic>
      <p:sp>
        <p:nvSpPr>
          <p:cNvPr id="18" name="Rectangle 17">
            <a:extLst>
              <a:ext uri="{FF2B5EF4-FFF2-40B4-BE49-F238E27FC236}">
                <a16:creationId xmlns:a16="http://schemas.microsoft.com/office/drawing/2014/main" id="{C9BB6818-31C2-4340-98F8-64FF7F46A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CEAAF-B413-527D-8607-F6293DBF0873}"/>
              </a:ext>
            </a:extLst>
          </p:cNvPr>
          <p:cNvSpPr>
            <a:spLocks noGrp="1"/>
          </p:cNvSpPr>
          <p:nvPr>
            <p:ph type="ctrTitle"/>
          </p:nvPr>
        </p:nvSpPr>
        <p:spPr>
          <a:xfrm>
            <a:off x="640080" y="1371600"/>
            <a:ext cx="5758629" cy="2696866"/>
          </a:xfrm>
        </p:spPr>
        <p:txBody>
          <a:bodyPr anchor="t">
            <a:normAutofit/>
          </a:bodyPr>
          <a:lstStyle/>
          <a:p>
            <a:r>
              <a:rPr lang="en-US">
                <a:solidFill>
                  <a:srgbClr val="FFFFFF"/>
                </a:solidFill>
              </a:rPr>
              <a:t>DEPI FOR</a:t>
            </a:r>
            <a:br>
              <a:rPr lang="en-US">
                <a:solidFill>
                  <a:srgbClr val="FFFFFF"/>
                </a:solidFill>
              </a:rPr>
            </a:br>
            <a:r>
              <a:rPr lang="en-US">
                <a:solidFill>
                  <a:srgbClr val="FFFFFF"/>
                </a:solidFill>
              </a:rPr>
              <a:t>ONLINE COURSES</a:t>
            </a:r>
          </a:p>
        </p:txBody>
      </p:sp>
      <p:sp>
        <p:nvSpPr>
          <p:cNvPr id="3" name="Subtitle 2">
            <a:extLst>
              <a:ext uri="{FF2B5EF4-FFF2-40B4-BE49-F238E27FC236}">
                <a16:creationId xmlns:a16="http://schemas.microsoft.com/office/drawing/2014/main" id="{463D6592-2F60-EFA9-B6CF-36DFF7F70ED0}"/>
              </a:ext>
            </a:extLst>
          </p:cNvPr>
          <p:cNvSpPr>
            <a:spLocks noGrp="1"/>
          </p:cNvSpPr>
          <p:nvPr>
            <p:ph type="subTitle" idx="1"/>
          </p:nvPr>
        </p:nvSpPr>
        <p:spPr>
          <a:xfrm>
            <a:off x="640080" y="4584879"/>
            <a:ext cx="6402572" cy="1287887"/>
          </a:xfrm>
        </p:spPr>
        <p:txBody>
          <a:bodyPr anchor="b">
            <a:normAutofit/>
          </a:bodyPr>
          <a:lstStyle/>
          <a:p>
            <a:pPr>
              <a:lnSpc>
                <a:spcPct val="120000"/>
              </a:lnSpc>
            </a:pPr>
            <a:r>
              <a:rPr lang="en-US" sz="1500">
                <a:solidFill>
                  <a:srgbClr val="FFFFFF"/>
                </a:solidFill>
              </a:rPr>
              <a:t>Unlock your potential with our expert-led online courses – learn anytime, anywhere, and take the next step in your journey to success!</a:t>
            </a:r>
          </a:p>
        </p:txBody>
      </p:sp>
      <p:cxnSp>
        <p:nvCxnSpPr>
          <p:cNvPr id="20" name="Straight Connector 19">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2039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6029-FDA1-2B87-D02D-A461F541C8F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60F4CAB-C988-82B0-D913-F89B5A91034D}"/>
              </a:ext>
            </a:extLst>
          </p:cNvPr>
          <p:cNvSpPr>
            <a:spLocks noGrp="1"/>
          </p:cNvSpPr>
          <p:nvPr>
            <p:ph idx="1"/>
          </p:nvPr>
        </p:nvSpPr>
        <p:spPr>
          <a:xfrm>
            <a:off x="660993" y="1237290"/>
            <a:ext cx="10890928" cy="4327767"/>
          </a:xfrm>
        </p:spPr>
        <p:txBody>
          <a:bodyPr>
            <a:normAutofit lnSpcReduction="10000"/>
          </a:bodyPr>
          <a:lstStyle/>
          <a:p>
            <a:pPr marL="0" indent="0">
              <a:buNone/>
            </a:pPr>
            <a:r>
              <a:rPr lang="en-US" b="1" dirty="0"/>
              <a:t>made by:  </a:t>
            </a:r>
          </a:p>
          <a:p>
            <a:pPr>
              <a:buFont typeface="Wingdings" panose="05000000000000000000" pitchFamily="2" charset="2"/>
              <a:buChar char="q"/>
            </a:pPr>
            <a:r>
              <a:rPr lang="en-US" sz="2000" b="1" dirty="0"/>
              <a:t>Amr </a:t>
            </a:r>
            <a:r>
              <a:rPr lang="en-US" sz="2000" b="1" dirty="0" err="1"/>
              <a:t>Hafz</a:t>
            </a:r>
            <a:endParaRPr lang="en-US" sz="2000" b="1" dirty="0"/>
          </a:p>
          <a:p>
            <a:pPr>
              <a:buFont typeface="Wingdings" panose="05000000000000000000" pitchFamily="2" charset="2"/>
              <a:buChar char="q"/>
            </a:pPr>
            <a:r>
              <a:rPr lang="en-US" sz="2000" b="1" dirty="0"/>
              <a:t>Balal Wael </a:t>
            </a:r>
          </a:p>
          <a:p>
            <a:pPr>
              <a:buFont typeface="Wingdings" panose="05000000000000000000" pitchFamily="2" charset="2"/>
              <a:buChar char="q"/>
            </a:pPr>
            <a:r>
              <a:rPr lang="en-US" sz="2000" b="1" dirty="0"/>
              <a:t>Omar </a:t>
            </a:r>
            <a:r>
              <a:rPr lang="en-US" sz="2000" b="1" dirty="0" err="1"/>
              <a:t>Ebada</a:t>
            </a:r>
            <a:endParaRPr lang="en-US" sz="2000" b="1" dirty="0"/>
          </a:p>
          <a:p>
            <a:pPr>
              <a:buFont typeface="Wingdings" panose="05000000000000000000" pitchFamily="2" charset="2"/>
              <a:buChar char="q"/>
            </a:pPr>
            <a:r>
              <a:rPr lang="en-US" sz="2000" b="1" dirty="0"/>
              <a:t>Mohamed Zain</a:t>
            </a:r>
          </a:p>
          <a:p>
            <a:pPr marL="0" indent="0">
              <a:buNone/>
            </a:pPr>
            <a:br>
              <a:rPr lang="en-US" dirty="0"/>
            </a:br>
            <a:r>
              <a:rPr lang="en-US" dirty="0"/>
              <a:t>			</a:t>
            </a:r>
            <a:r>
              <a:rPr lang="en-US" sz="4100" b="1" dirty="0"/>
              <a:t>Special thanks to:</a:t>
            </a:r>
            <a:br>
              <a:rPr lang="en-US" dirty="0"/>
            </a:br>
            <a:r>
              <a:rPr lang="en-US" dirty="0"/>
              <a:t>	  </a:t>
            </a:r>
            <a:r>
              <a:rPr lang="en-US" sz="3600" b="1" dirty="0"/>
              <a:t>Eng. </a:t>
            </a:r>
            <a:r>
              <a:rPr lang="en-US" sz="3600" b="1" dirty="0" err="1"/>
              <a:t>Reham</a:t>
            </a:r>
            <a:r>
              <a:rPr lang="en-US" sz="3600" b="1" dirty="0"/>
              <a:t> Osama and (DEPI) for their support.</a:t>
            </a:r>
          </a:p>
          <a:p>
            <a:endParaRPr lang="en-US" dirty="0"/>
          </a:p>
        </p:txBody>
      </p:sp>
    </p:spTree>
    <p:extLst>
      <p:ext uri="{BB962C8B-B14F-4D97-AF65-F5344CB8AC3E}">
        <p14:creationId xmlns:p14="http://schemas.microsoft.com/office/powerpoint/2010/main" val="17962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C954-5CDC-27DD-73CB-136BE3FE0332}"/>
              </a:ext>
            </a:extLst>
          </p:cNvPr>
          <p:cNvSpPr>
            <a:spLocks noGrp="1"/>
          </p:cNvSpPr>
          <p:nvPr>
            <p:ph type="title"/>
          </p:nvPr>
        </p:nvSpPr>
        <p:spPr/>
        <p:txBody>
          <a:bodyPr/>
          <a:lstStyle/>
          <a:p>
            <a:r>
              <a:rPr lang="en-US" dirty="0"/>
              <a:t>Brief description of the project:</a:t>
            </a:r>
          </a:p>
        </p:txBody>
      </p:sp>
      <p:sp>
        <p:nvSpPr>
          <p:cNvPr id="3" name="Content Placeholder 2">
            <a:extLst>
              <a:ext uri="{FF2B5EF4-FFF2-40B4-BE49-F238E27FC236}">
                <a16:creationId xmlns:a16="http://schemas.microsoft.com/office/drawing/2014/main" id="{B5765801-7360-3B00-0A60-5968B932B23C}"/>
              </a:ext>
            </a:extLst>
          </p:cNvPr>
          <p:cNvSpPr>
            <a:spLocks noGrp="1"/>
          </p:cNvSpPr>
          <p:nvPr>
            <p:ph idx="1"/>
          </p:nvPr>
        </p:nvSpPr>
        <p:spPr/>
        <p:txBody>
          <a:bodyPr/>
          <a:lstStyle/>
          <a:p>
            <a:r>
              <a:rPr lang="en-US" dirty="0"/>
              <a:t>This online platform offers a seamless learning experience, providing users the ability to explore, enroll in courses, and engage with interactive educational content at their own pace. The key features of the platform are designed to enhance the learning process for students and simplify administrative tasks for course managers.</a:t>
            </a:r>
          </a:p>
          <a:p>
            <a:endParaRPr lang="en-US" dirty="0"/>
          </a:p>
        </p:txBody>
      </p:sp>
    </p:spTree>
    <p:extLst>
      <p:ext uri="{BB962C8B-B14F-4D97-AF65-F5344CB8AC3E}">
        <p14:creationId xmlns:p14="http://schemas.microsoft.com/office/powerpoint/2010/main" val="3571935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979D-F8B9-57E0-0F4D-FF5FF61A4196}"/>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A9DCC7D5-156D-402E-CC42-3313F953D34B}"/>
              </a:ext>
            </a:extLst>
          </p:cNvPr>
          <p:cNvSpPr>
            <a:spLocks noGrp="1"/>
          </p:cNvSpPr>
          <p:nvPr>
            <p:ph idx="1"/>
          </p:nvPr>
        </p:nvSpPr>
        <p:spPr/>
        <p:txBody>
          <a:bodyPr/>
          <a:lstStyle/>
          <a:p>
            <a:pPr marL="457200" indent="-457200">
              <a:buFont typeface="+mj-lt"/>
              <a:buAutoNum type="arabicPeriod"/>
            </a:pPr>
            <a:r>
              <a:rPr lang="en-US" dirty="0"/>
              <a:t>Course Management: Users can browse a wide range of available courses in various subjects. Each course comes with detailed descriptions, lesson plans, and instructor profiles to help students make informed decisions.</a:t>
            </a:r>
          </a:p>
          <a:p>
            <a:pPr marL="722376" lvl="1" indent="-457200">
              <a:buFont typeface="+mj-lt"/>
              <a:buAutoNum type="arabicPeriod"/>
            </a:pPr>
            <a:endParaRPr lang="en-US" dirty="0"/>
          </a:p>
        </p:txBody>
      </p:sp>
    </p:spTree>
    <p:extLst>
      <p:ext uri="{BB962C8B-B14F-4D97-AF65-F5344CB8AC3E}">
        <p14:creationId xmlns:p14="http://schemas.microsoft.com/office/powerpoint/2010/main" val="249060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Content Placeholder 33" descr="A screenshot of a computer">
            <a:extLst>
              <a:ext uri="{FF2B5EF4-FFF2-40B4-BE49-F238E27FC236}">
                <a16:creationId xmlns:a16="http://schemas.microsoft.com/office/drawing/2014/main" id="{69439A65-AD34-E229-F684-A09375933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031" y="1202341"/>
            <a:ext cx="11462001" cy="4055807"/>
          </a:xfrm>
        </p:spPr>
      </p:pic>
      <p:sp>
        <p:nvSpPr>
          <p:cNvPr id="2" name="Title 1">
            <a:extLst>
              <a:ext uri="{FF2B5EF4-FFF2-40B4-BE49-F238E27FC236}">
                <a16:creationId xmlns:a16="http://schemas.microsoft.com/office/drawing/2014/main" id="{F8F16AA5-B3AF-80E0-EE1E-CD3D5B98ABAE}"/>
              </a:ext>
            </a:extLst>
          </p:cNvPr>
          <p:cNvSpPr>
            <a:spLocks noGrp="1"/>
          </p:cNvSpPr>
          <p:nvPr>
            <p:ph type="title"/>
          </p:nvPr>
        </p:nvSpPr>
        <p:spPr/>
        <p:txBody>
          <a:bodyPr/>
          <a:lstStyle/>
          <a:p>
            <a:r>
              <a:rPr lang="en-US" dirty="0"/>
              <a:t> </a:t>
            </a:r>
          </a:p>
        </p:txBody>
      </p:sp>
      <p:sp>
        <p:nvSpPr>
          <p:cNvPr id="21" name="Arrow: Down 20">
            <a:extLst>
              <a:ext uri="{FF2B5EF4-FFF2-40B4-BE49-F238E27FC236}">
                <a16:creationId xmlns:a16="http://schemas.microsoft.com/office/drawing/2014/main" id="{C0E57FDB-B343-0A37-54A1-1256A79BB3D5}"/>
              </a:ext>
            </a:extLst>
          </p:cNvPr>
          <p:cNvSpPr/>
          <p:nvPr/>
        </p:nvSpPr>
        <p:spPr>
          <a:xfrm>
            <a:off x="1543663" y="4389120"/>
            <a:ext cx="246552" cy="1392248"/>
          </a:xfrm>
          <a:prstGeom prst="down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380E6DB-FA60-729B-2435-C5DD23E2F15A}"/>
              </a:ext>
            </a:extLst>
          </p:cNvPr>
          <p:cNvSpPr txBox="1"/>
          <p:nvPr/>
        </p:nvSpPr>
        <p:spPr>
          <a:xfrm>
            <a:off x="245805" y="5668885"/>
            <a:ext cx="3980577" cy="523220"/>
          </a:xfrm>
          <a:prstGeom prst="rect">
            <a:avLst/>
          </a:prstGeom>
          <a:noFill/>
        </p:spPr>
        <p:txBody>
          <a:bodyPr wrap="none" rtlCol="0">
            <a:spAutoFit/>
          </a:bodyPr>
          <a:lstStyle/>
          <a:p>
            <a:r>
              <a:rPr lang="en-US" sz="2800" b="1" dirty="0"/>
              <a:t>Onclick on Enroll Button</a:t>
            </a:r>
          </a:p>
        </p:txBody>
      </p:sp>
    </p:spTree>
    <p:extLst>
      <p:ext uri="{BB962C8B-B14F-4D97-AF65-F5344CB8AC3E}">
        <p14:creationId xmlns:p14="http://schemas.microsoft.com/office/powerpoint/2010/main" val="160919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67810-BB93-6F9E-0DCF-791C4945B797}"/>
              </a:ext>
            </a:extLst>
          </p:cNvPr>
          <p:cNvSpPr>
            <a:spLocks noGrp="1"/>
          </p:cNvSpPr>
          <p:nvPr>
            <p:ph type="title"/>
          </p:nvPr>
        </p:nvSpPr>
        <p:spPr>
          <a:xfrm>
            <a:off x="573619" y="1412513"/>
            <a:ext cx="3260962" cy="2612976"/>
          </a:xfrm>
        </p:spPr>
        <p:txBody>
          <a:bodyPr vert="horz" lIns="91440" tIns="45720" rIns="91440" bIns="45720" rtlCol="0" anchor="t">
            <a:normAutofit/>
          </a:bodyPr>
          <a:lstStyle/>
          <a:p>
            <a:pPr>
              <a:lnSpc>
                <a:spcPct val="90000"/>
              </a:lnSpc>
            </a:pPr>
            <a:r>
              <a:rPr lang="en-US" sz="4400" dirty="0">
                <a:effectLst/>
              </a:rPr>
              <a:t>Enroll Data of Visa Card</a:t>
            </a:r>
            <a:br>
              <a:rPr lang="en-US" sz="4400" dirty="0">
                <a:effectLst/>
              </a:rPr>
            </a:br>
            <a:endParaRPr lang="en-US" sz="4400" dirty="0"/>
          </a:p>
        </p:txBody>
      </p:sp>
      <p:pic>
        <p:nvPicPr>
          <p:cNvPr id="5" name="Content Placeholder 4" descr="A screenshot of a computer&#10;&#10;Description automatically generated">
            <a:extLst>
              <a:ext uri="{FF2B5EF4-FFF2-40B4-BE49-F238E27FC236}">
                <a16:creationId xmlns:a16="http://schemas.microsoft.com/office/drawing/2014/main" id="{193A2054-BE6E-2B27-B4CC-76C7E00A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9100" y="1412513"/>
            <a:ext cx="7290648" cy="3973403"/>
          </a:xfrm>
          <a:prstGeom prst="rect">
            <a:avLst/>
          </a:prstGeom>
        </p:spPr>
      </p:pic>
      <p:cxnSp>
        <p:nvCxnSpPr>
          <p:cNvPr id="14" name="Straight Connector 13">
            <a:extLst>
              <a:ext uri="{FF2B5EF4-FFF2-40B4-BE49-F238E27FC236}">
                <a16:creationId xmlns:a16="http://schemas.microsoft.com/office/drawing/2014/main" id="{426B4E86-32C4-273A-1ADF-6B44243549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35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B335-1ED9-E7DB-1AFA-D4CDAEE4CADC}"/>
              </a:ext>
            </a:extLst>
          </p:cNvPr>
          <p:cNvSpPr>
            <a:spLocks noGrp="1"/>
          </p:cNvSpPr>
          <p:nvPr>
            <p:ph type="title"/>
          </p:nvPr>
        </p:nvSpPr>
        <p:spPr>
          <a:xfrm>
            <a:off x="650535" y="1233949"/>
            <a:ext cx="10890929" cy="1097280"/>
          </a:xfrm>
        </p:spPr>
        <p:txBody>
          <a:bodyPr>
            <a:noAutofit/>
          </a:bodyPr>
          <a:lstStyle/>
          <a:p>
            <a:r>
              <a:rPr lang="en-US" sz="1800" b="0" dirty="0"/>
              <a:t>Error Handling for Empty Visa Card Data</a:t>
            </a:r>
            <a:br>
              <a:rPr lang="en-US" sz="1800" b="0" dirty="0"/>
            </a:br>
            <a:r>
              <a:rPr lang="en-US" sz="1800" b="0" dirty="0"/>
              <a:t>In our platform, when a user attempts to submit payment information with an empty or incomplete Visa card field, the system will display an error message and prevent form submission. This ensures that all required payment details are provided accurately, enhancing both user experience and security.</a:t>
            </a:r>
          </a:p>
        </p:txBody>
      </p:sp>
      <p:pic>
        <p:nvPicPr>
          <p:cNvPr id="5" name="Content Placeholder 4" descr="A screenshot of a computer&#10;&#10;Description automatically generated">
            <a:extLst>
              <a:ext uri="{FF2B5EF4-FFF2-40B4-BE49-F238E27FC236}">
                <a16:creationId xmlns:a16="http://schemas.microsoft.com/office/drawing/2014/main" id="{F5463DAF-597A-FCDA-B6BB-DF628B68A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175" y="2633663"/>
            <a:ext cx="8711380" cy="3565525"/>
          </a:xfrm>
        </p:spPr>
      </p:pic>
    </p:spTree>
    <p:extLst>
      <p:ext uri="{BB962C8B-B14F-4D97-AF65-F5344CB8AC3E}">
        <p14:creationId xmlns:p14="http://schemas.microsoft.com/office/powerpoint/2010/main" val="29775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video&#10;&#10;Description automatically generated">
            <a:extLst>
              <a:ext uri="{FF2B5EF4-FFF2-40B4-BE49-F238E27FC236}">
                <a16:creationId xmlns:a16="http://schemas.microsoft.com/office/drawing/2014/main" id="{EA00918D-3C23-3D76-2EB7-904BE0732A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79" y="2633663"/>
            <a:ext cx="10509701" cy="3565525"/>
          </a:xfrm>
        </p:spPr>
      </p:pic>
      <p:sp>
        <p:nvSpPr>
          <p:cNvPr id="4" name="Rectangle 1">
            <a:extLst>
              <a:ext uri="{FF2B5EF4-FFF2-40B4-BE49-F238E27FC236}">
                <a16:creationId xmlns:a16="http://schemas.microsoft.com/office/drawing/2014/main" id="{089F24F2-E024-BC37-6E2D-6AB133A457E2}"/>
              </a:ext>
            </a:extLst>
          </p:cNvPr>
          <p:cNvSpPr>
            <a:spLocks noGrp="1" noChangeArrowheads="1"/>
          </p:cNvSpPr>
          <p:nvPr>
            <p:ph type="title"/>
          </p:nvPr>
        </p:nvSpPr>
        <p:spPr bwMode="auto">
          <a:xfrm>
            <a:off x="640079" y="1135412"/>
            <a:ext cx="103423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Successful Enrollment and Course Access</a:t>
            </a:r>
            <a:br>
              <a:rPr kumimoji="0" lang="en-US" altLang="en-US" sz="1600" b="0" i="0" u="none" strike="noStrike" cap="none" normalizeH="0" baseline="0">
                <a:ln>
                  <a:noFill/>
                </a:ln>
                <a:solidFill>
                  <a:schemeClr val="tx1"/>
                </a:solidFill>
                <a:effectLst/>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Once a user successfully submits their Visa card details and the payment is processed,</a:t>
            </a:r>
            <a:br>
              <a:rPr kumimoji="0" lang="en-US" altLang="en-US" sz="1600" b="0" i="0" u="none" strike="noStrike" cap="none" normalizeH="0" baseline="0">
                <a:ln>
                  <a:noFill/>
                </a:ln>
                <a:solidFill>
                  <a:schemeClr val="tx1"/>
                </a:solidFill>
                <a:effectLst/>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 they will be automatically enrolled in the selected course. Immediately after enrollment,</a:t>
            </a:r>
            <a:br>
              <a:rPr kumimoji="0" lang="en-US" altLang="en-US" sz="1600" b="0" i="0" u="none" strike="noStrike" cap="none" normalizeH="0" baseline="0">
                <a:ln>
                  <a:noFill/>
                </a:ln>
                <a:solidFill>
                  <a:schemeClr val="tx1"/>
                </a:solidFill>
                <a:effectLst/>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 the user will gain access to all lessons within the course. They can now begin studying and track their progress,</a:t>
            </a:r>
            <a:br>
              <a:rPr kumimoji="0" lang="en-US" altLang="en-US" sz="1600" b="0" i="0" u="none" strike="noStrike" cap="none" normalizeH="0" baseline="0">
                <a:ln>
                  <a:noFill/>
                </a:ln>
                <a:solidFill>
                  <a:schemeClr val="tx1"/>
                </a:solidFill>
                <a:effectLst/>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 allowing them to move through the course at their own pace and see their completion status as they advance.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597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F344-1FFB-35F3-DB1C-AE01521710C1}"/>
              </a:ext>
            </a:extLst>
          </p:cNvPr>
          <p:cNvSpPr>
            <a:spLocks noGrp="1"/>
          </p:cNvSpPr>
          <p:nvPr>
            <p:ph type="title"/>
          </p:nvPr>
        </p:nvSpPr>
        <p:spPr>
          <a:xfrm>
            <a:off x="640079" y="1248697"/>
            <a:ext cx="11129134" cy="1220184"/>
          </a:xfrm>
        </p:spPr>
        <p:txBody>
          <a:bodyPr>
            <a:noAutofit/>
          </a:bodyPr>
          <a:lstStyle/>
          <a:p>
            <a:r>
              <a:rPr lang="en-US" sz="1800" b="0" dirty="0"/>
              <a:t>Assignment Access</a:t>
            </a:r>
            <a:br>
              <a:rPr lang="en-US" sz="1800" b="0" dirty="0"/>
            </a:br>
            <a:r>
              <a:rPr lang="en-US" sz="1800" b="0" dirty="0"/>
              <a:t>As the user progresses through the course, they will also gain access to any related assignments for each lesson or module. These assignments are designed to reinforce learning and assess their understanding of the material. Tracking their assignment progress further contributes to their overall course completion status.</a:t>
            </a:r>
          </a:p>
        </p:txBody>
      </p:sp>
      <p:pic>
        <p:nvPicPr>
          <p:cNvPr id="5" name="Content Placeholder 4" descr="A screenshot of a computer">
            <a:extLst>
              <a:ext uri="{FF2B5EF4-FFF2-40B4-BE49-F238E27FC236}">
                <a16:creationId xmlns:a16="http://schemas.microsoft.com/office/drawing/2014/main" id="{AE1B3228-7CC9-A1F2-13B6-2C5FF9C319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316" y="2643495"/>
            <a:ext cx="11493910" cy="4042440"/>
          </a:xfrm>
        </p:spPr>
      </p:pic>
      <p:sp>
        <p:nvSpPr>
          <p:cNvPr id="6" name="Oval 5">
            <a:extLst>
              <a:ext uri="{FF2B5EF4-FFF2-40B4-BE49-F238E27FC236}">
                <a16:creationId xmlns:a16="http://schemas.microsoft.com/office/drawing/2014/main" id="{BEF8AADB-C0BE-DB93-48FB-62439784C1FA}"/>
              </a:ext>
            </a:extLst>
          </p:cNvPr>
          <p:cNvSpPr/>
          <p:nvPr/>
        </p:nvSpPr>
        <p:spPr>
          <a:xfrm>
            <a:off x="3755923" y="6253316"/>
            <a:ext cx="2340077" cy="26547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3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9C45-66C5-C63D-0563-EEB879F4FF3A}"/>
              </a:ext>
            </a:extLst>
          </p:cNvPr>
          <p:cNvSpPr>
            <a:spLocks noGrp="1"/>
          </p:cNvSpPr>
          <p:nvPr>
            <p:ph type="title"/>
          </p:nvPr>
        </p:nvSpPr>
        <p:spPr>
          <a:xfrm>
            <a:off x="650535" y="1115962"/>
            <a:ext cx="10890929" cy="1097280"/>
          </a:xfrm>
        </p:spPr>
        <p:txBody>
          <a:bodyPr>
            <a:noAutofit/>
          </a:bodyPr>
          <a:lstStyle/>
          <a:p>
            <a:pPr algn="ctr"/>
            <a:r>
              <a:rPr lang="en-US" sz="1800" u="sng" dirty="0"/>
              <a:t>Admin Dashboard Management</a:t>
            </a:r>
            <a:br>
              <a:rPr lang="en-US" sz="1800" dirty="0"/>
            </a:br>
            <a:r>
              <a:rPr lang="en-US" sz="1800" b="0" dirty="0"/>
              <a:t>When logged in with a specified admin account, the user gains access to a comprehensive admin dashboard. This interface allows the admin to perform a wide range of tasks, including adding, updating, and deleting data related to courses, lessons, and instructors. Additionally, the admin can manage user roles, assigning or modifying accounts to designate them as students, instructors, or super admins. The super admin role grants full control over the platform, enabling management of all aspects of the website, ensuring smooth operation and effective organization of content and users.</a:t>
            </a:r>
          </a:p>
        </p:txBody>
      </p:sp>
      <p:pic>
        <p:nvPicPr>
          <p:cNvPr id="5" name="Content Placeholder 4" descr="A person holding a pink folder">
            <a:extLst>
              <a:ext uri="{FF2B5EF4-FFF2-40B4-BE49-F238E27FC236}">
                <a16:creationId xmlns:a16="http://schemas.microsoft.com/office/drawing/2014/main" id="{A75A87A9-BA09-0248-5496-DE5179902E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986" y="3222524"/>
            <a:ext cx="10432026" cy="3414250"/>
          </a:xfrm>
        </p:spPr>
      </p:pic>
    </p:spTree>
    <p:extLst>
      <p:ext uri="{BB962C8B-B14F-4D97-AF65-F5344CB8AC3E}">
        <p14:creationId xmlns:p14="http://schemas.microsoft.com/office/powerpoint/2010/main" val="1813356960"/>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92</TotalTime>
  <Words>479</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Grandview Display</vt:lpstr>
      <vt:lpstr>Wingdings</vt:lpstr>
      <vt:lpstr>DashVTI</vt:lpstr>
      <vt:lpstr>DEPI FOR ONLINE COURSES</vt:lpstr>
      <vt:lpstr>Brief description of the project:</vt:lpstr>
      <vt:lpstr>Features:</vt:lpstr>
      <vt:lpstr> </vt:lpstr>
      <vt:lpstr>Enroll Data of Visa Card </vt:lpstr>
      <vt:lpstr>Error Handling for Empty Visa Card Data In our platform, when a user attempts to submit payment information with an empty or incomplete Visa card field, the system will display an error message and prevent form submission. This ensures that all required payment details are provided accurately, enhancing both user experience and security.</vt:lpstr>
      <vt:lpstr>Successful Enrollment and Course Access Once a user successfully submits their Visa card details and the payment is processed,  they will be automatically enrolled in the selected course. Immediately after enrollment,  the user will gain access to all lessons within the course. They can now begin studying and track their progress,  allowing them to move through the course at their own pace and see their completion status as they advance. </vt:lpstr>
      <vt:lpstr>Assignment Access As the user progresses through the course, they will also gain access to any related assignments for each lesson or module. These assignments are designed to reinforce learning and assess their understanding of the material. Tracking their assignment progress further contributes to their overall course completion status.</vt:lpstr>
      <vt:lpstr>Admin Dashboard Management When logged in with a specified admin account, the user gains access to a comprehensive admin dashboard. This interface allows the admin to perform a wide range of tasks, including adding, updating, and deleting data related to courses, lessons, and instructors. Additionally, the admin can manage user roles, assigning or modifying accounts to designate them as students, instructors, or super admins. The super admin role grants full control over the platform, enabling management of all aspects of the website, ensuring smooth operation and effective organization of content and users.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عمرو سيد صادق عبدالرحمن</dc:creator>
  <cp:lastModifiedBy>عمرو سيد صادق عبدالرحمن</cp:lastModifiedBy>
  <cp:revision>1</cp:revision>
  <dcterms:created xsi:type="dcterms:W3CDTF">2024-10-21T03:04:42Z</dcterms:created>
  <dcterms:modified xsi:type="dcterms:W3CDTF">2024-10-21T04:37:31Z</dcterms:modified>
</cp:coreProperties>
</file>