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4" r:id="rId4"/>
    <p:sldId id="260" r:id="rId5"/>
    <p:sldId id="273" r:id="rId6"/>
    <p:sldId id="261" r:id="rId7"/>
    <p:sldId id="268" r:id="rId8"/>
    <p:sldId id="269" r:id="rId9"/>
    <p:sldId id="272" r:id="rId10"/>
    <p:sldId id="270" r:id="rId11"/>
    <p:sldId id="263" r:id="rId12"/>
    <p:sldId id="267" r:id="rId13"/>
    <p:sldId id="265" r:id="rId14"/>
    <p:sldId id="275" r:id="rId15"/>
    <p:sldId id="266" r:id="rId16"/>
    <p:sldId id="276" r:id="rId17"/>
    <p:sldId id="277" r:id="rId18"/>
    <p:sldId id="280" r:id="rId19"/>
    <p:sldId id="278" r:id="rId20"/>
    <p:sldId id="279"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07222-177C-4ABB-B0F9-71910455A9C4}"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C9614-69E4-4FAA-8DFA-2207340231AA}" type="slidenum">
              <a:rPr lang="en-US" smtClean="0"/>
              <a:t>‹#›</a:t>
            </a:fld>
            <a:endParaRPr lang="en-US"/>
          </a:p>
        </p:txBody>
      </p:sp>
    </p:spTree>
    <p:extLst>
      <p:ext uri="{BB962C8B-B14F-4D97-AF65-F5344CB8AC3E}">
        <p14:creationId xmlns:p14="http://schemas.microsoft.com/office/powerpoint/2010/main" val="10815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BC9614-69E4-4FAA-8DFA-2207340231AA}" type="slidenum">
              <a:rPr lang="en-US" smtClean="0"/>
              <a:t>1</a:t>
            </a:fld>
            <a:endParaRPr lang="en-US"/>
          </a:p>
        </p:txBody>
      </p:sp>
    </p:spTree>
    <p:extLst>
      <p:ext uri="{BB962C8B-B14F-4D97-AF65-F5344CB8AC3E}">
        <p14:creationId xmlns:p14="http://schemas.microsoft.com/office/powerpoint/2010/main" val="3431297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B22C-E515-BCB0-F2A7-D3D63D732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6BA91C-5568-3A5B-DB5C-6502A614AF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95953A-AFB4-A454-0F63-922170160835}"/>
              </a:ext>
            </a:extLst>
          </p:cNvPr>
          <p:cNvSpPr>
            <a:spLocks noGrp="1"/>
          </p:cNvSpPr>
          <p:nvPr>
            <p:ph type="dt" sz="half" idx="10"/>
          </p:nvPr>
        </p:nvSpPr>
        <p:spPr/>
        <p:txBody>
          <a:bodyPr/>
          <a:lstStyle/>
          <a:p>
            <a:fld id="{A0B6950C-D36A-42CF-A136-D2B0DB808510}" type="datetimeFigureOut">
              <a:rPr lang="en-US" smtClean="0"/>
              <a:t>12/5/2024</a:t>
            </a:fld>
            <a:endParaRPr lang="en-US"/>
          </a:p>
        </p:txBody>
      </p:sp>
      <p:sp>
        <p:nvSpPr>
          <p:cNvPr id="5" name="Footer Placeholder 4">
            <a:extLst>
              <a:ext uri="{FF2B5EF4-FFF2-40B4-BE49-F238E27FC236}">
                <a16:creationId xmlns:a16="http://schemas.microsoft.com/office/drawing/2014/main" id="{F97B5553-0245-03C1-9AE8-200D2334E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4DCB4-72B1-5041-CEA8-68E85BE849AD}"/>
              </a:ext>
            </a:extLst>
          </p:cNvPr>
          <p:cNvSpPr>
            <a:spLocks noGrp="1"/>
          </p:cNvSpPr>
          <p:nvPr>
            <p:ph type="sldNum" sz="quarter" idx="12"/>
          </p:nvPr>
        </p:nvSpPr>
        <p:spPr/>
        <p:txBody>
          <a:bodyPr/>
          <a:lstStyle/>
          <a:p>
            <a:fld id="{7A179EA0-EB14-4328-8E43-54382AFA330F}" type="slidenum">
              <a:rPr lang="en-US" smtClean="0"/>
              <a:t>‹#›</a:t>
            </a:fld>
            <a:endParaRPr lang="en-US"/>
          </a:p>
        </p:txBody>
      </p:sp>
    </p:spTree>
    <p:extLst>
      <p:ext uri="{BB962C8B-B14F-4D97-AF65-F5344CB8AC3E}">
        <p14:creationId xmlns:p14="http://schemas.microsoft.com/office/powerpoint/2010/main" val="308220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F253-082F-ADAD-7382-B2C4CBD7D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7DED7B-FB45-3085-E292-AD344029D4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EA1B4-402C-4A10-8FE7-C6E6CF4E9DBC}"/>
              </a:ext>
            </a:extLst>
          </p:cNvPr>
          <p:cNvSpPr>
            <a:spLocks noGrp="1"/>
          </p:cNvSpPr>
          <p:nvPr>
            <p:ph type="dt" sz="half" idx="10"/>
          </p:nvPr>
        </p:nvSpPr>
        <p:spPr/>
        <p:txBody>
          <a:bodyPr/>
          <a:lstStyle/>
          <a:p>
            <a:fld id="{A0B6950C-D36A-42CF-A136-D2B0DB808510}" type="datetimeFigureOut">
              <a:rPr lang="en-US" smtClean="0"/>
              <a:t>12/5/2024</a:t>
            </a:fld>
            <a:endParaRPr lang="en-US"/>
          </a:p>
        </p:txBody>
      </p:sp>
      <p:sp>
        <p:nvSpPr>
          <p:cNvPr id="5" name="Footer Placeholder 4">
            <a:extLst>
              <a:ext uri="{FF2B5EF4-FFF2-40B4-BE49-F238E27FC236}">
                <a16:creationId xmlns:a16="http://schemas.microsoft.com/office/drawing/2014/main" id="{5FF88F54-A36E-536C-5B03-145738797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01172-F869-4E96-7E2A-5B0918FB1B37}"/>
              </a:ext>
            </a:extLst>
          </p:cNvPr>
          <p:cNvSpPr>
            <a:spLocks noGrp="1"/>
          </p:cNvSpPr>
          <p:nvPr>
            <p:ph type="sldNum" sz="quarter" idx="12"/>
          </p:nvPr>
        </p:nvSpPr>
        <p:spPr/>
        <p:txBody>
          <a:bodyPr/>
          <a:lstStyle/>
          <a:p>
            <a:fld id="{7A179EA0-EB14-4328-8E43-54382AFA330F}" type="slidenum">
              <a:rPr lang="en-US" smtClean="0"/>
              <a:t>‹#›</a:t>
            </a:fld>
            <a:endParaRPr lang="en-US"/>
          </a:p>
        </p:txBody>
      </p:sp>
    </p:spTree>
    <p:extLst>
      <p:ext uri="{BB962C8B-B14F-4D97-AF65-F5344CB8AC3E}">
        <p14:creationId xmlns:p14="http://schemas.microsoft.com/office/powerpoint/2010/main" val="307683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550E74-8949-CA29-E64F-0C7FC228B5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36F93-003D-447A-3844-C4B7C456DF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B4159-1CC3-A9B9-F564-607FCE91AE34}"/>
              </a:ext>
            </a:extLst>
          </p:cNvPr>
          <p:cNvSpPr>
            <a:spLocks noGrp="1"/>
          </p:cNvSpPr>
          <p:nvPr>
            <p:ph type="dt" sz="half" idx="10"/>
          </p:nvPr>
        </p:nvSpPr>
        <p:spPr/>
        <p:txBody>
          <a:bodyPr/>
          <a:lstStyle/>
          <a:p>
            <a:fld id="{A0B6950C-D36A-42CF-A136-D2B0DB808510}" type="datetimeFigureOut">
              <a:rPr lang="en-US" smtClean="0"/>
              <a:t>12/5/2024</a:t>
            </a:fld>
            <a:endParaRPr lang="en-US"/>
          </a:p>
        </p:txBody>
      </p:sp>
      <p:sp>
        <p:nvSpPr>
          <p:cNvPr id="5" name="Footer Placeholder 4">
            <a:extLst>
              <a:ext uri="{FF2B5EF4-FFF2-40B4-BE49-F238E27FC236}">
                <a16:creationId xmlns:a16="http://schemas.microsoft.com/office/drawing/2014/main" id="{40498AD4-C23B-9368-DBFE-A041E166A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C9FCE-4D7A-24B7-C51D-375CD8E14172}"/>
              </a:ext>
            </a:extLst>
          </p:cNvPr>
          <p:cNvSpPr>
            <a:spLocks noGrp="1"/>
          </p:cNvSpPr>
          <p:nvPr>
            <p:ph type="sldNum" sz="quarter" idx="12"/>
          </p:nvPr>
        </p:nvSpPr>
        <p:spPr/>
        <p:txBody>
          <a:bodyPr/>
          <a:lstStyle/>
          <a:p>
            <a:fld id="{7A179EA0-EB14-4328-8E43-54382AFA330F}" type="slidenum">
              <a:rPr lang="en-US" smtClean="0"/>
              <a:t>‹#›</a:t>
            </a:fld>
            <a:endParaRPr lang="en-US"/>
          </a:p>
        </p:txBody>
      </p:sp>
    </p:spTree>
    <p:extLst>
      <p:ext uri="{BB962C8B-B14F-4D97-AF65-F5344CB8AC3E}">
        <p14:creationId xmlns:p14="http://schemas.microsoft.com/office/powerpoint/2010/main" val="305430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E117-6AC7-66D9-EA78-573228E533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2F518-3204-B99A-0215-962460D1F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58567-CD53-CCD3-F7C8-8F960EE57B54}"/>
              </a:ext>
            </a:extLst>
          </p:cNvPr>
          <p:cNvSpPr>
            <a:spLocks noGrp="1"/>
          </p:cNvSpPr>
          <p:nvPr>
            <p:ph type="dt" sz="half" idx="10"/>
          </p:nvPr>
        </p:nvSpPr>
        <p:spPr/>
        <p:txBody>
          <a:bodyPr/>
          <a:lstStyle/>
          <a:p>
            <a:fld id="{A0B6950C-D36A-42CF-A136-D2B0DB808510}" type="datetimeFigureOut">
              <a:rPr lang="en-US" smtClean="0"/>
              <a:t>12/5/2024</a:t>
            </a:fld>
            <a:endParaRPr lang="en-US"/>
          </a:p>
        </p:txBody>
      </p:sp>
      <p:sp>
        <p:nvSpPr>
          <p:cNvPr id="5" name="Footer Placeholder 4">
            <a:extLst>
              <a:ext uri="{FF2B5EF4-FFF2-40B4-BE49-F238E27FC236}">
                <a16:creationId xmlns:a16="http://schemas.microsoft.com/office/drawing/2014/main" id="{D1AC31B1-4491-8E4C-CFD0-9FF4C86AF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82793-4F96-3955-27FA-A1A7B8CF0927}"/>
              </a:ext>
            </a:extLst>
          </p:cNvPr>
          <p:cNvSpPr>
            <a:spLocks noGrp="1"/>
          </p:cNvSpPr>
          <p:nvPr>
            <p:ph type="sldNum" sz="quarter" idx="12"/>
          </p:nvPr>
        </p:nvSpPr>
        <p:spPr/>
        <p:txBody>
          <a:bodyPr/>
          <a:lstStyle/>
          <a:p>
            <a:fld id="{7A179EA0-EB14-4328-8E43-54382AFA330F}" type="slidenum">
              <a:rPr lang="en-US" smtClean="0"/>
              <a:t>‹#›</a:t>
            </a:fld>
            <a:endParaRPr lang="en-US"/>
          </a:p>
        </p:txBody>
      </p:sp>
    </p:spTree>
    <p:extLst>
      <p:ext uri="{BB962C8B-B14F-4D97-AF65-F5344CB8AC3E}">
        <p14:creationId xmlns:p14="http://schemas.microsoft.com/office/powerpoint/2010/main" val="4288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22BA-F8BB-9A31-E32F-747DF5C13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B83362-10A5-DD47-44AB-CAF1639003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556B8-78EF-0BB0-9D7C-037AC73E8D8D}"/>
              </a:ext>
            </a:extLst>
          </p:cNvPr>
          <p:cNvSpPr>
            <a:spLocks noGrp="1"/>
          </p:cNvSpPr>
          <p:nvPr>
            <p:ph type="dt" sz="half" idx="10"/>
          </p:nvPr>
        </p:nvSpPr>
        <p:spPr/>
        <p:txBody>
          <a:bodyPr/>
          <a:lstStyle/>
          <a:p>
            <a:fld id="{A0B6950C-D36A-42CF-A136-D2B0DB808510}" type="datetimeFigureOut">
              <a:rPr lang="en-US" smtClean="0"/>
              <a:t>12/5/2024</a:t>
            </a:fld>
            <a:endParaRPr lang="en-US"/>
          </a:p>
        </p:txBody>
      </p:sp>
      <p:sp>
        <p:nvSpPr>
          <p:cNvPr id="5" name="Footer Placeholder 4">
            <a:extLst>
              <a:ext uri="{FF2B5EF4-FFF2-40B4-BE49-F238E27FC236}">
                <a16:creationId xmlns:a16="http://schemas.microsoft.com/office/drawing/2014/main" id="{2092CB8B-E2E4-09BB-9167-C0E2F1B1E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9E14B-1052-2CC2-24F8-DACF49F0264D}"/>
              </a:ext>
            </a:extLst>
          </p:cNvPr>
          <p:cNvSpPr>
            <a:spLocks noGrp="1"/>
          </p:cNvSpPr>
          <p:nvPr>
            <p:ph type="sldNum" sz="quarter" idx="12"/>
          </p:nvPr>
        </p:nvSpPr>
        <p:spPr/>
        <p:txBody>
          <a:bodyPr/>
          <a:lstStyle/>
          <a:p>
            <a:fld id="{7A179EA0-EB14-4328-8E43-54382AFA330F}" type="slidenum">
              <a:rPr lang="en-US" smtClean="0"/>
              <a:t>‹#›</a:t>
            </a:fld>
            <a:endParaRPr lang="en-US"/>
          </a:p>
        </p:txBody>
      </p:sp>
    </p:spTree>
    <p:extLst>
      <p:ext uri="{BB962C8B-B14F-4D97-AF65-F5344CB8AC3E}">
        <p14:creationId xmlns:p14="http://schemas.microsoft.com/office/powerpoint/2010/main" val="369227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37C4-A49B-D8E8-4FE2-258130E1C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904A71-F85D-C8E7-6BF8-F9B2F151DA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E7601-0DF8-F4B8-A0D4-14CDC5DBC6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064138-F13F-2324-71AC-39D6E4B20904}"/>
              </a:ext>
            </a:extLst>
          </p:cNvPr>
          <p:cNvSpPr>
            <a:spLocks noGrp="1"/>
          </p:cNvSpPr>
          <p:nvPr>
            <p:ph type="dt" sz="half" idx="10"/>
          </p:nvPr>
        </p:nvSpPr>
        <p:spPr/>
        <p:txBody>
          <a:bodyPr/>
          <a:lstStyle/>
          <a:p>
            <a:fld id="{A0B6950C-D36A-42CF-A136-D2B0DB808510}" type="datetimeFigureOut">
              <a:rPr lang="en-US" smtClean="0"/>
              <a:t>12/5/2024</a:t>
            </a:fld>
            <a:endParaRPr lang="en-US"/>
          </a:p>
        </p:txBody>
      </p:sp>
      <p:sp>
        <p:nvSpPr>
          <p:cNvPr id="6" name="Footer Placeholder 5">
            <a:extLst>
              <a:ext uri="{FF2B5EF4-FFF2-40B4-BE49-F238E27FC236}">
                <a16:creationId xmlns:a16="http://schemas.microsoft.com/office/drawing/2014/main" id="{B26AA592-D973-F263-FFF0-83740F14F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F815D-FE49-CEF5-CA78-45E8D40FE786}"/>
              </a:ext>
            </a:extLst>
          </p:cNvPr>
          <p:cNvSpPr>
            <a:spLocks noGrp="1"/>
          </p:cNvSpPr>
          <p:nvPr>
            <p:ph type="sldNum" sz="quarter" idx="12"/>
          </p:nvPr>
        </p:nvSpPr>
        <p:spPr/>
        <p:txBody>
          <a:bodyPr/>
          <a:lstStyle/>
          <a:p>
            <a:fld id="{7A179EA0-EB14-4328-8E43-54382AFA330F}" type="slidenum">
              <a:rPr lang="en-US" smtClean="0"/>
              <a:t>‹#›</a:t>
            </a:fld>
            <a:endParaRPr lang="en-US"/>
          </a:p>
        </p:txBody>
      </p:sp>
    </p:spTree>
    <p:extLst>
      <p:ext uri="{BB962C8B-B14F-4D97-AF65-F5344CB8AC3E}">
        <p14:creationId xmlns:p14="http://schemas.microsoft.com/office/powerpoint/2010/main" val="4091320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7BA0-5E9E-C32E-4A99-8B45F82197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0D3A04-0F1C-7B03-FFC8-8412F23E5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EFA31-4028-31E9-CF55-06A274DBA1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82559D-99CA-A72F-8207-E95C509FC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16B906-A7D2-9161-1D52-2DD7906186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C6937-E7D4-E237-5BD1-45D1A559C5D2}"/>
              </a:ext>
            </a:extLst>
          </p:cNvPr>
          <p:cNvSpPr>
            <a:spLocks noGrp="1"/>
          </p:cNvSpPr>
          <p:nvPr>
            <p:ph type="dt" sz="half" idx="10"/>
          </p:nvPr>
        </p:nvSpPr>
        <p:spPr/>
        <p:txBody>
          <a:bodyPr/>
          <a:lstStyle/>
          <a:p>
            <a:fld id="{A0B6950C-D36A-42CF-A136-D2B0DB808510}" type="datetimeFigureOut">
              <a:rPr lang="en-US" smtClean="0"/>
              <a:t>12/5/2024</a:t>
            </a:fld>
            <a:endParaRPr lang="en-US"/>
          </a:p>
        </p:txBody>
      </p:sp>
      <p:sp>
        <p:nvSpPr>
          <p:cNvPr id="8" name="Footer Placeholder 7">
            <a:extLst>
              <a:ext uri="{FF2B5EF4-FFF2-40B4-BE49-F238E27FC236}">
                <a16:creationId xmlns:a16="http://schemas.microsoft.com/office/drawing/2014/main" id="{18C97B3B-7299-FED1-0833-35D3E26FD1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CC89A9-F5D9-EDD4-3E97-D29C1BC2F3A7}"/>
              </a:ext>
            </a:extLst>
          </p:cNvPr>
          <p:cNvSpPr>
            <a:spLocks noGrp="1"/>
          </p:cNvSpPr>
          <p:nvPr>
            <p:ph type="sldNum" sz="quarter" idx="12"/>
          </p:nvPr>
        </p:nvSpPr>
        <p:spPr/>
        <p:txBody>
          <a:bodyPr/>
          <a:lstStyle/>
          <a:p>
            <a:fld id="{7A179EA0-EB14-4328-8E43-54382AFA330F}" type="slidenum">
              <a:rPr lang="en-US" smtClean="0"/>
              <a:t>‹#›</a:t>
            </a:fld>
            <a:endParaRPr lang="en-US"/>
          </a:p>
        </p:txBody>
      </p:sp>
    </p:spTree>
    <p:extLst>
      <p:ext uri="{BB962C8B-B14F-4D97-AF65-F5344CB8AC3E}">
        <p14:creationId xmlns:p14="http://schemas.microsoft.com/office/powerpoint/2010/main" val="170359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F413-F4A4-633E-4077-AAB0848F76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75CD58-3D45-FBF5-1F85-7E04255406B4}"/>
              </a:ext>
            </a:extLst>
          </p:cNvPr>
          <p:cNvSpPr>
            <a:spLocks noGrp="1"/>
          </p:cNvSpPr>
          <p:nvPr>
            <p:ph type="dt" sz="half" idx="10"/>
          </p:nvPr>
        </p:nvSpPr>
        <p:spPr/>
        <p:txBody>
          <a:bodyPr/>
          <a:lstStyle/>
          <a:p>
            <a:fld id="{A0B6950C-D36A-42CF-A136-D2B0DB808510}" type="datetimeFigureOut">
              <a:rPr lang="en-US" smtClean="0"/>
              <a:t>12/5/2024</a:t>
            </a:fld>
            <a:endParaRPr lang="en-US"/>
          </a:p>
        </p:txBody>
      </p:sp>
      <p:sp>
        <p:nvSpPr>
          <p:cNvPr id="4" name="Footer Placeholder 3">
            <a:extLst>
              <a:ext uri="{FF2B5EF4-FFF2-40B4-BE49-F238E27FC236}">
                <a16:creationId xmlns:a16="http://schemas.microsoft.com/office/drawing/2014/main" id="{CC6CFFC0-7959-2657-2AE8-2A08A506E6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C9E551-3288-83EA-9A09-B9866F6AC648}"/>
              </a:ext>
            </a:extLst>
          </p:cNvPr>
          <p:cNvSpPr>
            <a:spLocks noGrp="1"/>
          </p:cNvSpPr>
          <p:nvPr>
            <p:ph type="sldNum" sz="quarter" idx="12"/>
          </p:nvPr>
        </p:nvSpPr>
        <p:spPr/>
        <p:txBody>
          <a:bodyPr/>
          <a:lstStyle/>
          <a:p>
            <a:fld id="{7A179EA0-EB14-4328-8E43-54382AFA330F}" type="slidenum">
              <a:rPr lang="en-US" smtClean="0"/>
              <a:t>‹#›</a:t>
            </a:fld>
            <a:endParaRPr lang="en-US"/>
          </a:p>
        </p:txBody>
      </p:sp>
    </p:spTree>
    <p:extLst>
      <p:ext uri="{BB962C8B-B14F-4D97-AF65-F5344CB8AC3E}">
        <p14:creationId xmlns:p14="http://schemas.microsoft.com/office/powerpoint/2010/main" val="42429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8A27C4-EF05-EE97-59C0-4D4B55F893E5}"/>
              </a:ext>
            </a:extLst>
          </p:cNvPr>
          <p:cNvSpPr>
            <a:spLocks noGrp="1"/>
          </p:cNvSpPr>
          <p:nvPr>
            <p:ph type="dt" sz="half" idx="10"/>
          </p:nvPr>
        </p:nvSpPr>
        <p:spPr/>
        <p:txBody>
          <a:bodyPr/>
          <a:lstStyle/>
          <a:p>
            <a:fld id="{A0B6950C-D36A-42CF-A136-D2B0DB808510}" type="datetimeFigureOut">
              <a:rPr lang="en-US" smtClean="0"/>
              <a:t>12/5/2024</a:t>
            </a:fld>
            <a:endParaRPr lang="en-US"/>
          </a:p>
        </p:txBody>
      </p:sp>
      <p:sp>
        <p:nvSpPr>
          <p:cNvPr id="3" name="Footer Placeholder 2">
            <a:extLst>
              <a:ext uri="{FF2B5EF4-FFF2-40B4-BE49-F238E27FC236}">
                <a16:creationId xmlns:a16="http://schemas.microsoft.com/office/drawing/2014/main" id="{85CFCC8B-A017-CB43-0316-F35FB8C2D3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56383B-BA53-CD45-2DEE-5BB400550CB2}"/>
              </a:ext>
            </a:extLst>
          </p:cNvPr>
          <p:cNvSpPr>
            <a:spLocks noGrp="1"/>
          </p:cNvSpPr>
          <p:nvPr>
            <p:ph type="sldNum" sz="quarter" idx="12"/>
          </p:nvPr>
        </p:nvSpPr>
        <p:spPr/>
        <p:txBody>
          <a:bodyPr/>
          <a:lstStyle/>
          <a:p>
            <a:fld id="{7A179EA0-EB14-4328-8E43-54382AFA330F}" type="slidenum">
              <a:rPr lang="en-US" smtClean="0"/>
              <a:t>‹#›</a:t>
            </a:fld>
            <a:endParaRPr lang="en-US"/>
          </a:p>
        </p:txBody>
      </p:sp>
    </p:spTree>
    <p:extLst>
      <p:ext uri="{BB962C8B-B14F-4D97-AF65-F5344CB8AC3E}">
        <p14:creationId xmlns:p14="http://schemas.microsoft.com/office/powerpoint/2010/main" val="396292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5D2E-5293-2191-9094-D1507F0B0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48DF04-3AD4-B363-D68F-1ADEBA4FD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56B81-A962-8C59-2EA2-5AF96F26F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1E1E0-4924-0680-1359-BA9DDBCC3E4F}"/>
              </a:ext>
            </a:extLst>
          </p:cNvPr>
          <p:cNvSpPr>
            <a:spLocks noGrp="1"/>
          </p:cNvSpPr>
          <p:nvPr>
            <p:ph type="dt" sz="half" idx="10"/>
          </p:nvPr>
        </p:nvSpPr>
        <p:spPr/>
        <p:txBody>
          <a:bodyPr/>
          <a:lstStyle/>
          <a:p>
            <a:fld id="{A0B6950C-D36A-42CF-A136-D2B0DB808510}" type="datetimeFigureOut">
              <a:rPr lang="en-US" smtClean="0"/>
              <a:t>12/5/2024</a:t>
            </a:fld>
            <a:endParaRPr lang="en-US"/>
          </a:p>
        </p:txBody>
      </p:sp>
      <p:sp>
        <p:nvSpPr>
          <p:cNvPr id="6" name="Footer Placeholder 5">
            <a:extLst>
              <a:ext uri="{FF2B5EF4-FFF2-40B4-BE49-F238E27FC236}">
                <a16:creationId xmlns:a16="http://schemas.microsoft.com/office/drawing/2014/main" id="{55F21314-5646-B646-E294-10FB03102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86014-1B2D-54C9-E0D4-F4E312AECB37}"/>
              </a:ext>
            </a:extLst>
          </p:cNvPr>
          <p:cNvSpPr>
            <a:spLocks noGrp="1"/>
          </p:cNvSpPr>
          <p:nvPr>
            <p:ph type="sldNum" sz="quarter" idx="12"/>
          </p:nvPr>
        </p:nvSpPr>
        <p:spPr/>
        <p:txBody>
          <a:bodyPr/>
          <a:lstStyle/>
          <a:p>
            <a:fld id="{7A179EA0-EB14-4328-8E43-54382AFA330F}" type="slidenum">
              <a:rPr lang="en-US" smtClean="0"/>
              <a:t>‹#›</a:t>
            </a:fld>
            <a:endParaRPr lang="en-US"/>
          </a:p>
        </p:txBody>
      </p:sp>
    </p:spTree>
    <p:extLst>
      <p:ext uri="{BB962C8B-B14F-4D97-AF65-F5344CB8AC3E}">
        <p14:creationId xmlns:p14="http://schemas.microsoft.com/office/powerpoint/2010/main" val="190048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4110-92FE-E37B-E33D-C121A783F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2111E0-B313-75BB-E44A-D91F4EA318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93CCA2-8260-4BF8-3A17-BCC44D2FD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0848D-38B9-1DC2-AE14-86C0284EDD08}"/>
              </a:ext>
            </a:extLst>
          </p:cNvPr>
          <p:cNvSpPr>
            <a:spLocks noGrp="1"/>
          </p:cNvSpPr>
          <p:nvPr>
            <p:ph type="dt" sz="half" idx="10"/>
          </p:nvPr>
        </p:nvSpPr>
        <p:spPr/>
        <p:txBody>
          <a:bodyPr/>
          <a:lstStyle/>
          <a:p>
            <a:fld id="{A0B6950C-D36A-42CF-A136-D2B0DB808510}" type="datetimeFigureOut">
              <a:rPr lang="en-US" smtClean="0"/>
              <a:t>12/5/2024</a:t>
            </a:fld>
            <a:endParaRPr lang="en-US"/>
          </a:p>
        </p:txBody>
      </p:sp>
      <p:sp>
        <p:nvSpPr>
          <p:cNvPr id="6" name="Footer Placeholder 5">
            <a:extLst>
              <a:ext uri="{FF2B5EF4-FFF2-40B4-BE49-F238E27FC236}">
                <a16:creationId xmlns:a16="http://schemas.microsoft.com/office/drawing/2014/main" id="{A54866A8-88E2-ADF4-A3FF-8441E9E08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8E0B7-E6FC-5986-D88F-E9207577272F}"/>
              </a:ext>
            </a:extLst>
          </p:cNvPr>
          <p:cNvSpPr>
            <a:spLocks noGrp="1"/>
          </p:cNvSpPr>
          <p:nvPr>
            <p:ph type="sldNum" sz="quarter" idx="12"/>
          </p:nvPr>
        </p:nvSpPr>
        <p:spPr/>
        <p:txBody>
          <a:bodyPr/>
          <a:lstStyle/>
          <a:p>
            <a:fld id="{7A179EA0-EB14-4328-8E43-54382AFA330F}" type="slidenum">
              <a:rPr lang="en-US" smtClean="0"/>
              <a:t>‹#›</a:t>
            </a:fld>
            <a:endParaRPr lang="en-US"/>
          </a:p>
        </p:txBody>
      </p:sp>
    </p:spTree>
    <p:extLst>
      <p:ext uri="{BB962C8B-B14F-4D97-AF65-F5344CB8AC3E}">
        <p14:creationId xmlns:p14="http://schemas.microsoft.com/office/powerpoint/2010/main" val="371993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497290-3C7F-033F-BF57-45364A930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409865-1E01-7539-D886-834A40AF6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B1281-C843-8545-A80F-90994B54A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B6950C-D36A-42CF-A136-D2B0DB808510}" type="datetimeFigureOut">
              <a:rPr lang="en-US" smtClean="0"/>
              <a:t>12/5/2024</a:t>
            </a:fld>
            <a:endParaRPr lang="en-US"/>
          </a:p>
        </p:txBody>
      </p:sp>
      <p:sp>
        <p:nvSpPr>
          <p:cNvPr id="5" name="Footer Placeholder 4">
            <a:extLst>
              <a:ext uri="{FF2B5EF4-FFF2-40B4-BE49-F238E27FC236}">
                <a16:creationId xmlns:a16="http://schemas.microsoft.com/office/drawing/2014/main" id="{F530EC51-3108-674D-C2D8-B8DBBE995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7E8299D-AFDC-D8C5-62F3-E31097C96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179EA0-EB14-4328-8E43-54382AFA330F}" type="slidenum">
              <a:rPr lang="en-US" smtClean="0"/>
              <a:t>‹#›</a:t>
            </a:fld>
            <a:endParaRPr lang="en-US"/>
          </a:p>
        </p:txBody>
      </p:sp>
    </p:spTree>
    <p:extLst>
      <p:ext uri="{BB962C8B-B14F-4D97-AF65-F5344CB8AC3E}">
        <p14:creationId xmlns:p14="http://schemas.microsoft.com/office/powerpoint/2010/main" val="4096709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bhill24nxtfolio-a255640ed261.herokuapp.com/"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nxtfolio.herokuapp.com/" TargetMode="External"/><Relationship Id="rId5" Type="http://schemas.openxmlformats.org/officeDocument/2006/relationships/hyperlink" Target="https://www.youtube.com/watch?v=fwQdqHMS_KU" TargetMode="External"/><Relationship Id="rId4" Type="http://schemas.openxmlformats.org/officeDocument/2006/relationships/hyperlink" Target="https://github.com/FashioNXT/NXTFol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C6037885-0425-2936-4084-439867E35AB3}"/>
              </a:ext>
            </a:extLst>
          </p:cNvPr>
          <p:cNvSpPr>
            <a:spLocks noGrp="1"/>
          </p:cNvSpPr>
          <p:nvPr>
            <p:ph type="ctrTitle"/>
          </p:nvPr>
        </p:nvSpPr>
        <p:spPr>
          <a:xfrm>
            <a:off x="3215729" y="1764407"/>
            <a:ext cx="5760846" cy="2310312"/>
          </a:xfrm>
        </p:spPr>
        <p:txBody>
          <a:bodyPr>
            <a:normAutofit/>
          </a:bodyPr>
          <a:lstStyle/>
          <a:p>
            <a:r>
              <a:rPr lang="en-US" sz="4000">
                <a:solidFill>
                  <a:schemeClr val="tx2"/>
                </a:solidFill>
              </a:rPr>
              <a:t>Intelligent API for Automated Profile Generation and Job Market Insights</a:t>
            </a:r>
          </a:p>
        </p:txBody>
      </p:sp>
      <p:sp>
        <p:nvSpPr>
          <p:cNvPr id="3" name="Subtitle 2">
            <a:extLst>
              <a:ext uri="{FF2B5EF4-FFF2-40B4-BE49-F238E27FC236}">
                <a16:creationId xmlns:a16="http://schemas.microsoft.com/office/drawing/2014/main" id="{6316D109-237E-38EB-6EAC-A80CAA6389CE}"/>
              </a:ext>
            </a:extLst>
          </p:cNvPr>
          <p:cNvSpPr>
            <a:spLocks noGrp="1"/>
          </p:cNvSpPr>
          <p:nvPr>
            <p:ph type="subTitle" idx="1"/>
          </p:nvPr>
        </p:nvSpPr>
        <p:spPr>
          <a:xfrm>
            <a:off x="3215729" y="4165152"/>
            <a:ext cx="6226654" cy="1398250"/>
          </a:xfrm>
        </p:spPr>
        <p:txBody>
          <a:bodyPr>
            <a:noAutofit/>
          </a:bodyPr>
          <a:lstStyle/>
          <a:p>
            <a:r>
              <a:rPr lang="en-US" sz="2000" dirty="0">
                <a:solidFill>
                  <a:schemeClr val="tx2"/>
                </a:solidFill>
              </a:rPr>
              <a:t>Fall 24 CSCE 689 Programming Large Language Models </a:t>
            </a:r>
          </a:p>
          <a:p>
            <a:r>
              <a:rPr lang="en-US" sz="2000" dirty="0">
                <a:solidFill>
                  <a:schemeClr val="tx2"/>
                </a:solidFill>
              </a:rPr>
              <a:t>Course Project</a:t>
            </a:r>
          </a:p>
          <a:p>
            <a:r>
              <a:rPr lang="en-US" sz="2000" dirty="0">
                <a:solidFill>
                  <a:schemeClr val="tx2"/>
                </a:solidFill>
              </a:rPr>
              <a:t>Made By: Omar Khater</a:t>
            </a:r>
          </a:p>
        </p:txBody>
      </p:sp>
    </p:spTree>
    <p:extLst>
      <p:ext uri="{BB962C8B-B14F-4D97-AF65-F5344CB8AC3E}">
        <p14:creationId xmlns:p14="http://schemas.microsoft.com/office/powerpoint/2010/main" val="30728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050A-5168-70E4-47F6-52D311698C56}"/>
              </a:ext>
            </a:extLst>
          </p:cNvPr>
          <p:cNvSpPr>
            <a:spLocks noGrp="1"/>
          </p:cNvSpPr>
          <p:nvPr>
            <p:ph type="title"/>
          </p:nvPr>
        </p:nvSpPr>
        <p:spPr/>
        <p:txBody>
          <a:bodyPr/>
          <a:lstStyle/>
          <a:p>
            <a:r>
              <a:rPr lang="en-US" dirty="0"/>
              <a:t>Design Choices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5FDDC1-8336-BB8E-25DC-C8F42D0B0BB5}"/>
                  </a:ext>
                </a:extLst>
              </p:cNvPr>
              <p:cNvSpPr>
                <a:spLocks noGrp="1"/>
              </p:cNvSpPr>
              <p:nvPr>
                <p:ph idx="1"/>
              </p:nvPr>
            </p:nvSpPr>
            <p:spPr/>
            <p:txBody>
              <a:bodyPr/>
              <a:lstStyle/>
              <a:p>
                <a:r>
                  <a:rPr lang="en-US" dirty="0"/>
                  <a:t>Similarity Score to control the tolerance on the relevancy between the user input and retrieved query. </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𝑅𝑒𝑙𝑒𝑣𝑎𝑛𝑐𝑒</m:t>
                      </m:r>
                      <m:r>
                        <a:rPr lang="en-US" b="0" i="1" smtClean="0">
                          <a:latin typeface="Cambria Math" panose="02040503050406030204" pitchFamily="18" charset="0"/>
                        </a:rPr>
                        <m:t> </m:t>
                      </m:r>
                      <m:r>
                        <a:rPr lang="en-US" b="0" i="1" smtClean="0">
                          <a:latin typeface="Cambria Math" panose="02040503050406030204" pitchFamily="18" charset="0"/>
                        </a:rPr>
                        <m:t>𝑆𝑐𝑜𝑟𝑒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𝑠𝑖𝑚𝑖𝑙𝑎𝑟𝑖𝑡𝑦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𝑠𝑐𝑜𝑟𝑒</m:t>
                          </m:r>
                        </m:den>
                      </m:f>
                    </m:oMath>
                  </m:oMathPara>
                </a14:m>
                <a:endParaRPr lang="en-US" b="0" dirty="0"/>
              </a:p>
              <a:p>
                <a:endParaRPr lang="en-US" dirty="0"/>
              </a:p>
            </p:txBody>
          </p:sp>
        </mc:Choice>
        <mc:Fallback>
          <p:sp>
            <p:nvSpPr>
              <p:cNvPr id="3" name="Content Placeholder 2">
                <a:extLst>
                  <a:ext uri="{FF2B5EF4-FFF2-40B4-BE49-F238E27FC236}">
                    <a16:creationId xmlns:a16="http://schemas.microsoft.com/office/drawing/2014/main" id="{0A5FDDC1-8336-BB8E-25DC-C8F42D0B0BB5}"/>
                  </a:ext>
                </a:extLst>
              </p:cNvPr>
              <p:cNvSpPr>
                <a:spLocks noGrp="1" noRot="1" noChangeAspect="1" noMove="1" noResize="1" noEditPoints="1" noAdjustHandles="1" noChangeArrowheads="1" noChangeShapeType="1" noTextEdit="1"/>
              </p:cNvSpPr>
              <p:nvPr>
                <p:ph idx="1"/>
              </p:nvPr>
            </p:nvSpPr>
            <p:spPr>
              <a:blipFill>
                <a:blip r:embed="rId2"/>
                <a:stretch>
                  <a:fillRect l="-1043" t="-2381" r="-110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2EE880ED-CDD3-ED4E-8431-ED6B0C88F38B}"/>
              </a:ext>
            </a:extLst>
          </p:cNvPr>
          <p:cNvSpPr/>
          <p:nvPr/>
        </p:nvSpPr>
        <p:spPr>
          <a:xfrm>
            <a:off x="4453128" y="4197096"/>
            <a:ext cx="3447288" cy="15270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Vector DB</a:t>
            </a:r>
          </a:p>
        </p:txBody>
      </p:sp>
      <p:sp>
        <p:nvSpPr>
          <p:cNvPr id="5" name="Rectangle 4">
            <a:extLst>
              <a:ext uri="{FF2B5EF4-FFF2-40B4-BE49-F238E27FC236}">
                <a16:creationId xmlns:a16="http://schemas.microsoft.com/office/drawing/2014/main" id="{D71CCE60-FA82-0E53-92C5-8368B4490BC3}"/>
              </a:ext>
            </a:extLst>
          </p:cNvPr>
          <p:cNvSpPr/>
          <p:nvPr/>
        </p:nvSpPr>
        <p:spPr>
          <a:xfrm>
            <a:off x="2148840" y="4663440"/>
            <a:ext cx="1298448" cy="6949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Input</a:t>
            </a:r>
          </a:p>
        </p:txBody>
      </p:sp>
      <p:sp>
        <p:nvSpPr>
          <p:cNvPr id="6" name="Arrow: Right 5">
            <a:extLst>
              <a:ext uri="{FF2B5EF4-FFF2-40B4-BE49-F238E27FC236}">
                <a16:creationId xmlns:a16="http://schemas.microsoft.com/office/drawing/2014/main" id="{A92DD5A4-CD5C-3DC6-4AFA-C800F67812D5}"/>
              </a:ext>
            </a:extLst>
          </p:cNvPr>
          <p:cNvSpPr/>
          <p:nvPr/>
        </p:nvSpPr>
        <p:spPr>
          <a:xfrm>
            <a:off x="3557016" y="4892040"/>
            <a:ext cx="786384" cy="3108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5AD7474-2ABA-271F-CAE7-51235E9351B9}"/>
              </a:ext>
            </a:extLst>
          </p:cNvPr>
          <p:cNvSpPr/>
          <p:nvPr/>
        </p:nvSpPr>
        <p:spPr>
          <a:xfrm>
            <a:off x="8886444" y="4658868"/>
            <a:ext cx="1307592" cy="603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Keywords</a:t>
            </a:r>
          </a:p>
        </p:txBody>
      </p:sp>
      <p:sp>
        <p:nvSpPr>
          <p:cNvPr id="8" name="Arrow: Right 7">
            <a:extLst>
              <a:ext uri="{FF2B5EF4-FFF2-40B4-BE49-F238E27FC236}">
                <a16:creationId xmlns:a16="http://schemas.microsoft.com/office/drawing/2014/main" id="{991474D7-E6E7-F8A7-0B3F-B437D058D55C}"/>
              </a:ext>
            </a:extLst>
          </p:cNvPr>
          <p:cNvSpPr/>
          <p:nvPr/>
        </p:nvSpPr>
        <p:spPr>
          <a:xfrm>
            <a:off x="8028432" y="4805172"/>
            <a:ext cx="786384" cy="3108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1CBE6EE-E50D-8A8F-BC33-75849051E8AF}"/>
              </a:ext>
            </a:extLst>
          </p:cNvPr>
          <p:cNvSpPr txBox="1"/>
          <p:nvPr/>
        </p:nvSpPr>
        <p:spPr>
          <a:xfrm>
            <a:off x="8758428" y="5384905"/>
            <a:ext cx="1752600" cy="523220"/>
          </a:xfrm>
          <a:prstGeom prst="rect">
            <a:avLst/>
          </a:prstGeom>
          <a:noFill/>
        </p:spPr>
        <p:txBody>
          <a:bodyPr wrap="square" rtlCol="0">
            <a:spAutoFit/>
          </a:bodyPr>
          <a:lstStyle/>
          <a:p>
            <a:r>
              <a:rPr lang="en-US" sz="1400" dirty="0"/>
              <a:t>Each keyword has similarity score</a:t>
            </a:r>
          </a:p>
        </p:txBody>
      </p:sp>
    </p:spTree>
    <p:extLst>
      <p:ext uri="{BB962C8B-B14F-4D97-AF65-F5344CB8AC3E}">
        <p14:creationId xmlns:p14="http://schemas.microsoft.com/office/powerpoint/2010/main" val="675986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3AE610-CFB6-E04D-5F7B-6BB4B4395DE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5ADA3EA4-58A1-CB3C-5281-4CE8CFAC3ABD}"/>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Evaluation</a:t>
            </a:r>
          </a:p>
        </p:txBody>
      </p:sp>
      <p:sp>
        <p:nvSpPr>
          <p:cNvPr id="5" name="Subtitle 4">
            <a:extLst>
              <a:ext uri="{FF2B5EF4-FFF2-40B4-BE49-F238E27FC236}">
                <a16:creationId xmlns:a16="http://schemas.microsoft.com/office/drawing/2014/main" id="{EAD44AA2-AD5D-4FFE-FCE8-09CC1CFE6A39}"/>
              </a:ext>
            </a:extLst>
          </p:cNvPr>
          <p:cNvSpPr>
            <a:spLocks noGrp="1"/>
          </p:cNvSpPr>
          <p:nvPr>
            <p:ph type="subTitle" idx="1"/>
          </p:nvPr>
        </p:nvSpPr>
        <p:spPr>
          <a:xfrm>
            <a:off x="3215729" y="4165152"/>
            <a:ext cx="5760846" cy="682079"/>
          </a:xfrm>
        </p:spPr>
        <p:txBody>
          <a:bodyPr>
            <a:normAutofit/>
          </a:bodyPr>
          <a:lstStyle/>
          <a:p>
            <a:endParaRPr lang="en-US">
              <a:solidFill>
                <a:schemeClr val="tx2"/>
              </a:solidFill>
            </a:endParaRPr>
          </a:p>
        </p:txBody>
      </p:sp>
    </p:spTree>
    <p:extLst>
      <p:ext uri="{BB962C8B-B14F-4D97-AF65-F5344CB8AC3E}">
        <p14:creationId xmlns:p14="http://schemas.microsoft.com/office/powerpoint/2010/main" val="3347644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4965-AD6E-C542-DB66-1C011C799A97}"/>
              </a:ext>
            </a:extLst>
          </p:cNvPr>
          <p:cNvSpPr>
            <a:spLocks noGrp="1"/>
          </p:cNvSpPr>
          <p:nvPr>
            <p:ph type="title"/>
          </p:nvPr>
        </p:nvSpPr>
        <p:spPr/>
        <p:txBody>
          <a:bodyPr/>
          <a:lstStyle/>
          <a:p>
            <a:r>
              <a:rPr lang="en-US" dirty="0"/>
              <a:t>Flowchart</a:t>
            </a:r>
          </a:p>
        </p:txBody>
      </p:sp>
      <p:pic>
        <p:nvPicPr>
          <p:cNvPr id="5" name="Content Placeholder 4" descr="A diagram of a software company&#10;&#10;Description automatically generated">
            <a:extLst>
              <a:ext uri="{FF2B5EF4-FFF2-40B4-BE49-F238E27FC236}">
                <a16:creationId xmlns:a16="http://schemas.microsoft.com/office/drawing/2014/main" id="{A2E38225-CD76-7BEB-A5EB-DBA6609EB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77451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D3B5AD-752F-0F98-C02F-B6E1BF561E3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 name="Freeform: Shape 13">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7" name="Freeform: Shape 16">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4" name="Title 3">
            <a:extLst>
              <a:ext uri="{FF2B5EF4-FFF2-40B4-BE49-F238E27FC236}">
                <a16:creationId xmlns:a16="http://schemas.microsoft.com/office/drawing/2014/main" id="{7D2D8113-B10C-1E09-A9E8-F6763A8514F4}"/>
              </a:ext>
            </a:extLst>
          </p:cNvPr>
          <p:cNvSpPr>
            <a:spLocks noGrp="1"/>
          </p:cNvSpPr>
          <p:nvPr>
            <p:ph type="ctrTitle"/>
          </p:nvPr>
        </p:nvSpPr>
        <p:spPr>
          <a:xfrm>
            <a:off x="3502731" y="1542402"/>
            <a:ext cx="5186842" cy="2387918"/>
          </a:xfrm>
        </p:spPr>
        <p:txBody>
          <a:bodyPr anchor="b">
            <a:normAutofit/>
          </a:bodyPr>
          <a:lstStyle/>
          <a:p>
            <a:r>
              <a:rPr lang="en-US" sz="5200">
                <a:solidFill>
                  <a:schemeClr val="tx2"/>
                </a:solidFill>
              </a:rPr>
              <a:t>Demo 1</a:t>
            </a:r>
          </a:p>
        </p:txBody>
      </p:sp>
      <p:sp>
        <p:nvSpPr>
          <p:cNvPr id="5" name="Subtitle 4">
            <a:extLst>
              <a:ext uri="{FF2B5EF4-FFF2-40B4-BE49-F238E27FC236}">
                <a16:creationId xmlns:a16="http://schemas.microsoft.com/office/drawing/2014/main" id="{D3FB1E53-75C6-ADCF-DC5B-6FFFB09F6A9F}"/>
              </a:ext>
            </a:extLst>
          </p:cNvPr>
          <p:cNvSpPr>
            <a:spLocks noGrp="1"/>
          </p:cNvSpPr>
          <p:nvPr>
            <p:ph type="subTitle" idx="1"/>
          </p:nvPr>
        </p:nvSpPr>
        <p:spPr>
          <a:xfrm>
            <a:off x="3502135" y="4001587"/>
            <a:ext cx="5188034" cy="682079"/>
          </a:xfrm>
        </p:spPr>
        <p:txBody>
          <a:bodyPr>
            <a:normAutofit/>
          </a:bodyPr>
          <a:lstStyle/>
          <a:p>
            <a:r>
              <a:rPr lang="en-US">
                <a:solidFill>
                  <a:schemeClr val="tx2"/>
                </a:solidFill>
              </a:rPr>
              <a:t>Simple UI Usage</a:t>
            </a:r>
          </a:p>
        </p:txBody>
      </p:sp>
      <p:grpSp>
        <p:nvGrpSpPr>
          <p:cNvPr id="25" name="Group 24">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6" name="Freeform: Shape 25">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9" name="Freeform: Shape 28">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2" name="Freeform: Shape 31">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5089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4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299B9-65BE-361B-BD03-7C4757856466}"/>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Sample UI Screenshots</a:t>
            </a:r>
          </a:p>
        </p:txBody>
      </p:sp>
      <p:sp>
        <p:nvSpPr>
          <p:cNvPr id="1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6FCCF02D-93D0-FFAB-C04E-FD5F97476CBA}"/>
              </a:ext>
            </a:extLst>
          </p:cNvPr>
          <p:cNvPicPr>
            <a:picLocks noGrp="1" noChangeAspect="1"/>
          </p:cNvPicPr>
          <p:nvPr>
            <p:ph idx="1"/>
          </p:nvPr>
        </p:nvPicPr>
        <p:blipFill>
          <a:blip r:embed="rId2"/>
          <a:stretch>
            <a:fillRect/>
          </a:stretch>
        </p:blipFill>
        <p:spPr>
          <a:xfrm>
            <a:off x="928599" y="2642616"/>
            <a:ext cx="4397297" cy="3605784"/>
          </a:xfrm>
          <a:prstGeom prst="rect">
            <a:avLst/>
          </a:prstGeom>
        </p:spPr>
      </p:pic>
      <p:pic>
        <p:nvPicPr>
          <p:cNvPr id="11" name="Picture 10">
            <a:extLst>
              <a:ext uri="{FF2B5EF4-FFF2-40B4-BE49-F238E27FC236}">
                <a16:creationId xmlns:a16="http://schemas.microsoft.com/office/drawing/2014/main" id="{D7828D72-F342-48C7-853C-D8A799BA6E28}"/>
              </a:ext>
            </a:extLst>
          </p:cNvPr>
          <p:cNvPicPr>
            <a:picLocks noChangeAspect="1"/>
          </p:cNvPicPr>
          <p:nvPr/>
        </p:nvPicPr>
        <p:blipFill>
          <a:blip r:embed="rId3"/>
          <a:stretch>
            <a:fillRect/>
          </a:stretch>
        </p:blipFill>
        <p:spPr>
          <a:xfrm>
            <a:off x="6629989" y="2642616"/>
            <a:ext cx="4863430" cy="3605784"/>
          </a:xfrm>
          <a:prstGeom prst="rect">
            <a:avLst/>
          </a:prstGeom>
        </p:spPr>
      </p:pic>
    </p:spTree>
    <p:extLst>
      <p:ext uri="{BB962C8B-B14F-4D97-AF65-F5344CB8AC3E}">
        <p14:creationId xmlns:p14="http://schemas.microsoft.com/office/powerpoint/2010/main" val="120332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45C4A4-55BC-97F3-21C1-3562CF24F7A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FE7BE0C3-B976-950C-8BC1-0B375620E9C9}"/>
              </a:ext>
            </a:extLst>
          </p:cNvPr>
          <p:cNvSpPr>
            <a:spLocks noGrp="1"/>
          </p:cNvSpPr>
          <p:nvPr>
            <p:ph type="ctrTitle"/>
          </p:nvPr>
        </p:nvSpPr>
        <p:spPr>
          <a:xfrm>
            <a:off x="753925" y="1321056"/>
            <a:ext cx="10684151" cy="1991979"/>
          </a:xfrm>
        </p:spPr>
        <p:txBody>
          <a:bodyPr anchor="b">
            <a:normAutofit/>
          </a:bodyPr>
          <a:lstStyle/>
          <a:p>
            <a:r>
              <a:rPr lang="en-US" sz="5200">
                <a:solidFill>
                  <a:schemeClr val="tx2"/>
                </a:solidFill>
              </a:rPr>
              <a:t>Demo 2</a:t>
            </a:r>
          </a:p>
        </p:txBody>
      </p:sp>
      <p:sp>
        <p:nvSpPr>
          <p:cNvPr id="5" name="Subtitle 4">
            <a:extLst>
              <a:ext uri="{FF2B5EF4-FFF2-40B4-BE49-F238E27FC236}">
                <a16:creationId xmlns:a16="http://schemas.microsoft.com/office/drawing/2014/main" id="{5E92EBF0-FC29-B88B-30A0-41DF8D077833}"/>
              </a:ext>
            </a:extLst>
          </p:cNvPr>
          <p:cNvSpPr>
            <a:spLocks noGrp="1"/>
          </p:cNvSpPr>
          <p:nvPr>
            <p:ph type="subTitle" idx="1"/>
          </p:nvPr>
        </p:nvSpPr>
        <p:spPr>
          <a:xfrm>
            <a:off x="1361395" y="3525490"/>
            <a:ext cx="9469211" cy="865639"/>
          </a:xfrm>
        </p:spPr>
        <p:txBody>
          <a:bodyPr anchor="t">
            <a:normAutofit/>
          </a:bodyPr>
          <a:lstStyle/>
          <a:p>
            <a:r>
              <a:rPr lang="en-US">
                <a:solidFill>
                  <a:schemeClr val="tx2"/>
                </a:solidFill>
              </a:rPr>
              <a:t>Integration with NXTFolio</a:t>
            </a:r>
          </a:p>
        </p:txBody>
      </p:sp>
      <p:grpSp>
        <p:nvGrpSpPr>
          <p:cNvPr id="14" name="Group 13">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21" name="Freeform: Shape 20">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694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4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C8C5DA-786B-D726-7259-0FFA38714B88}"/>
              </a:ext>
            </a:extLst>
          </p:cNvPr>
          <p:cNvPicPr>
            <a:picLocks noGrp="1" noChangeAspect="1"/>
          </p:cNvPicPr>
          <p:nvPr>
            <p:ph idx="1"/>
          </p:nvPr>
        </p:nvPicPr>
        <p:blipFill>
          <a:blip r:embed="rId2"/>
          <a:stretch>
            <a:fillRect/>
          </a:stretch>
        </p:blipFill>
        <p:spPr>
          <a:xfrm>
            <a:off x="365761" y="667512"/>
            <a:ext cx="6350366" cy="5557577"/>
          </a:xfrm>
        </p:spPr>
      </p:pic>
      <p:sp>
        <p:nvSpPr>
          <p:cNvPr id="6" name="TextBox 5">
            <a:extLst>
              <a:ext uri="{FF2B5EF4-FFF2-40B4-BE49-F238E27FC236}">
                <a16:creationId xmlns:a16="http://schemas.microsoft.com/office/drawing/2014/main" id="{3D6FCBFD-9F59-7BF2-3A14-53296DBEB13B}"/>
              </a:ext>
            </a:extLst>
          </p:cNvPr>
          <p:cNvSpPr txBox="1"/>
          <p:nvPr/>
        </p:nvSpPr>
        <p:spPr>
          <a:xfrm>
            <a:off x="6912865" y="517166"/>
            <a:ext cx="5394959" cy="1477328"/>
          </a:xfrm>
          <a:prstGeom prst="rect">
            <a:avLst/>
          </a:prstGeom>
          <a:noFill/>
        </p:spPr>
        <p:txBody>
          <a:bodyPr wrap="square" rtlCol="0">
            <a:spAutoFit/>
          </a:bodyPr>
          <a:lstStyle/>
          <a:p>
            <a:r>
              <a:rPr lang="en-US" dirty="0"/>
              <a:t>Temporary Deployment: </a:t>
            </a:r>
          </a:p>
          <a:p>
            <a:endParaRPr lang="en-US" dirty="0"/>
          </a:p>
          <a:p>
            <a:r>
              <a:rPr lang="en-US" dirty="0">
                <a:hlinkClick r:id="rId3"/>
              </a:rPr>
              <a:t>https://bhill24nxtfolio-a255640ed261.herokuapp.com/</a:t>
            </a:r>
            <a:endParaRPr lang="en-US" dirty="0"/>
          </a:p>
          <a:p>
            <a:endParaRPr lang="en-US" dirty="0"/>
          </a:p>
        </p:txBody>
      </p:sp>
      <p:sp>
        <p:nvSpPr>
          <p:cNvPr id="7" name="TextBox 6">
            <a:extLst>
              <a:ext uri="{FF2B5EF4-FFF2-40B4-BE49-F238E27FC236}">
                <a16:creationId xmlns:a16="http://schemas.microsoft.com/office/drawing/2014/main" id="{158A9A28-AD1C-778F-3A3E-529947BE9184}"/>
              </a:ext>
            </a:extLst>
          </p:cNvPr>
          <p:cNvSpPr txBox="1"/>
          <p:nvPr/>
        </p:nvSpPr>
        <p:spPr>
          <a:xfrm>
            <a:off x="6912865" y="3591392"/>
            <a:ext cx="5068824" cy="2862322"/>
          </a:xfrm>
          <a:prstGeom prst="rect">
            <a:avLst/>
          </a:prstGeom>
          <a:noFill/>
        </p:spPr>
        <p:txBody>
          <a:bodyPr wrap="square" rtlCol="0">
            <a:spAutoFit/>
          </a:bodyPr>
          <a:lstStyle/>
          <a:p>
            <a:r>
              <a:rPr lang="en-US" dirty="0" err="1"/>
              <a:t>NXTFolio</a:t>
            </a:r>
            <a:r>
              <a:rPr lang="en-US" dirty="0"/>
              <a:t> Documentation:</a:t>
            </a:r>
          </a:p>
          <a:p>
            <a:endParaRPr lang="en-US" dirty="0"/>
          </a:p>
          <a:p>
            <a:r>
              <a:rPr lang="en-US" dirty="0"/>
              <a:t>GitHub: </a:t>
            </a:r>
          </a:p>
          <a:p>
            <a:r>
              <a:rPr lang="en-US" dirty="0">
                <a:hlinkClick r:id="rId4"/>
              </a:rPr>
              <a:t>https://github.com/FashioNXT/NXTFolio</a:t>
            </a:r>
            <a:endParaRPr lang="en-US" dirty="0"/>
          </a:p>
          <a:p>
            <a:endParaRPr lang="en-US" dirty="0"/>
          </a:p>
          <a:p>
            <a:r>
              <a:rPr lang="en-US" dirty="0"/>
              <a:t>Presentation: </a:t>
            </a:r>
          </a:p>
          <a:p>
            <a:endParaRPr lang="en-US" dirty="0"/>
          </a:p>
          <a:p>
            <a:r>
              <a:rPr lang="en-US" dirty="0">
                <a:hlinkClick r:id="rId5"/>
              </a:rPr>
              <a:t>https://www.youtube.com/watch?v=fwQdqHMS_KU</a:t>
            </a:r>
            <a:endParaRPr lang="en-US" dirty="0"/>
          </a:p>
          <a:p>
            <a:endParaRPr lang="en-US" dirty="0"/>
          </a:p>
        </p:txBody>
      </p:sp>
      <p:sp>
        <p:nvSpPr>
          <p:cNvPr id="10" name="TextBox 9">
            <a:extLst>
              <a:ext uri="{FF2B5EF4-FFF2-40B4-BE49-F238E27FC236}">
                <a16:creationId xmlns:a16="http://schemas.microsoft.com/office/drawing/2014/main" id="{EB0CD524-6E61-EEDC-4B8B-3E78074DD3D5}"/>
              </a:ext>
            </a:extLst>
          </p:cNvPr>
          <p:cNvSpPr txBox="1"/>
          <p:nvPr/>
        </p:nvSpPr>
        <p:spPr>
          <a:xfrm>
            <a:off x="6912865" y="1915775"/>
            <a:ext cx="5068824" cy="1477328"/>
          </a:xfrm>
          <a:prstGeom prst="rect">
            <a:avLst/>
          </a:prstGeom>
          <a:noFill/>
        </p:spPr>
        <p:txBody>
          <a:bodyPr wrap="square" rtlCol="0">
            <a:spAutoFit/>
          </a:bodyPr>
          <a:lstStyle/>
          <a:p>
            <a:r>
              <a:rPr lang="en-US" dirty="0"/>
              <a:t>Permanent Deployment:</a:t>
            </a:r>
          </a:p>
          <a:p>
            <a:endParaRPr lang="en-US" dirty="0"/>
          </a:p>
          <a:p>
            <a:r>
              <a:rPr lang="en-US" dirty="0"/>
              <a:t> </a:t>
            </a:r>
            <a:r>
              <a:rPr lang="en-US" dirty="0">
                <a:hlinkClick r:id="rId6"/>
              </a:rPr>
              <a:t>https://nxtfolio.herokuapp.com/</a:t>
            </a:r>
            <a:endParaRPr lang="en-US" dirty="0"/>
          </a:p>
          <a:p>
            <a:endParaRPr lang="en-US" dirty="0"/>
          </a:p>
          <a:p>
            <a:endParaRPr lang="en-US" dirty="0"/>
          </a:p>
        </p:txBody>
      </p:sp>
    </p:spTree>
    <p:extLst>
      <p:ext uri="{BB962C8B-B14F-4D97-AF65-F5344CB8AC3E}">
        <p14:creationId xmlns:p14="http://schemas.microsoft.com/office/powerpoint/2010/main" val="383574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B20424-FC46-E876-9EC0-A9457AB4C6B4}"/>
              </a:ext>
            </a:extLst>
          </p:cNvPr>
          <p:cNvSpPr>
            <a:spLocks noGrp="1"/>
          </p:cNvSpPr>
          <p:nvPr>
            <p:ph type="ctrTitle"/>
          </p:nvPr>
        </p:nvSpPr>
        <p:spPr/>
        <p:txBody>
          <a:bodyPr/>
          <a:lstStyle/>
          <a:p>
            <a:r>
              <a:rPr lang="en-US" dirty="0"/>
              <a:t>Conclusions</a:t>
            </a:r>
          </a:p>
        </p:txBody>
      </p:sp>
      <p:sp>
        <p:nvSpPr>
          <p:cNvPr id="5" name="Subtitle 4">
            <a:extLst>
              <a:ext uri="{FF2B5EF4-FFF2-40B4-BE49-F238E27FC236}">
                <a16:creationId xmlns:a16="http://schemas.microsoft.com/office/drawing/2014/main" id="{30C3F77F-73CF-E7D3-E766-D53FF60DDA1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79985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2E2C-3384-CF8A-F6F9-BE8A5F73B527}"/>
              </a:ext>
            </a:extLst>
          </p:cNvPr>
          <p:cNvSpPr>
            <a:spLocks noGrp="1"/>
          </p:cNvSpPr>
          <p:nvPr>
            <p:ph type="title"/>
          </p:nvPr>
        </p:nvSpPr>
        <p:spPr/>
        <p:txBody>
          <a:bodyPr/>
          <a:lstStyle/>
          <a:p>
            <a:r>
              <a:rPr lang="en-US" dirty="0"/>
              <a:t>What We Have done! </a:t>
            </a:r>
          </a:p>
        </p:txBody>
      </p:sp>
      <p:sp>
        <p:nvSpPr>
          <p:cNvPr id="3" name="Content Placeholder 2">
            <a:extLst>
              <a:ext uri="{FF2B5EF4-FFF2-40B4-BE49-F238E27FC236}">
                <a16:creationId xmlns:a16="http://schemas.microsoft.com/office/drawing/2014/main" id="{23450CAB-0876-6DA1-06F2-4F63753E276B}"/>
              </a:ext>
            </a:extLst>
          </p:cNvPr>
          <p:cNvSpPr>
            <a:spLocks noGrp="1"/>
          </p:cNvSpPr>
          <p:nvPr>
            <p:ph idx="1"/>
          </p:nvPr>
        </p:nvSpPr>
        <p:spPr/>
        <p:txBody>
          <a:bodyPr/>
          <a:lstStyle/>
          <a:p>
            <a:pPr>
              <a:lnSpc>
                <a:spcPct val="200000"/>
              </a:lnSpc>
            </a:pPr>
            <a:r>
              <a:rPr lang="en-US" dirty="0"/>
              <a:t>Successful API development &amp; Evaluation</a:t>
            </a:r>
          </a:p>
          <a:p>
            <a:pPr>
              <a:lnSpc>
                <a:spcPct val="200000"/>
              </a:lnSpc>
            </a:pPr>
            <a:r>
              <a:rPr lang="en-US" dirty="0"/>
              <a:t>Successful output delivery</a:t>
            </a:r>
          </a:p>
          <a:p>
            <a:pPr>
              <a:lnSpc>
                <a:spcPct val="200000"/>
              </a:lnSpc>
            </a:pPr>
            <a:r>
              <a:rPr lang="en-US" dirty="0"/>
              <a:t>Special attention to LLM techniques such as RAG design, prompt engineering has been investigated </a:t>
            </a:r>
          </a:p>
        </p:txBody>
      </p:sp>
    </p:spTree>
    <p:extLst>
      <p:ext uri="{BB962C8B-B14F-4D97-AF65-F5344CB8AC3E}">
        <p14:creationId xmlns:p14="http://schemas.microsoft.com/office/powerpoint/2010/main" val="307386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67156-B94A-5756-C095-4E7FDBA9DAF9}"/>
              </a:ext>
            </a:extLst>
          </p:cNvPr>
          <p:cNvSpPr>
            <a:spLocks noGrp="1"/>
          </p:cNvSpPr>
          <p:nvPr>
            <p:ph type="ctrTitle"/>
          </p:nvPr>
        </p:nvSpPr>
        <p:spPr/>
        <p:txBody>
          <a:bodyPr/>
          <a:lstStyle/>
          <a:p>
            <a:r>
              <a:rPr lang="en-US" dirty="0"/>
              <a:t>Next Steps</a:t>
            </a:r>
          </a:p>
        </p:txBody>
      </p:sp>
      <p:sp>
        <p:nvSpPr>
          <p:cNvPr id="5" name="Subtitle 4">
            <a:extLst>
              <a:ext uri="{FF2B5EF4-FFF2-40B4-BE49-F238E27FC236}">
                <a16:creationId xmlns:a16="http://schemas.microsoft.com/office/drawing/2014/main" id="{C3FA9286-6190-312C-54FD-4781B395C5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625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7E9FFE4F-79D7-BA16-4361-8BDD353D668F}"/>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Introduction</a:t>
            </a:r>
          </a:p>
        </p:txBody>
      </p:sp>
      <p:sp>
        <p:nvSpPr>
          <p:cNvPr id="5" name="Subtitle 4">
            <a:extLst>
              <a:ext uri="{FF2B5EF4-FFF2-40B4-BE49-F238E27FC236}">
                <a16:creationId xmlns:a16="http://schemas.microsoft.com/office/drawing/2014/main" id="{370D3894-660D-3F5C-C8C6-3E277C48AD12}"/>
              </a:ext>
            </a:extLst>
          </p:cNvPr>
          <p:cNvSpPr>
            <a:spLocks noGrp="1"/>
          </p:cNvSpPr>
          <p:nvPr>
            <p:ph type="subTitle" idx="1"/>
          </p:nvPr>
        </p:nvSpPr>
        <p:spPr>
          <a:xfrm>
            <a:off x="3215729" y="4165152"/>
            <a:ext cx="5760846" cy="682079"/>
          </a:xfrm>
        </p:spPr>
        <p:txBody>
          <a:bodyPr>
            <a:normAutofit/>
          </a:bodyPr>
          <a:lstStyle/>
          <a:p>
            <a:endParaRPr lang="en-US">
              <a:solidFill>
                <a:schemeClr val="tx2"/>
              </a:solidFill>
            </a:endParaRPr>
          </a:p>
        </p:txBody>
      </p:sp>
    </p:spTree>
    <p:extLst>
      <p:ext uri="{BB962C8B-B14F-4D97-AF65-F5344CB8AC3E}">
        <p14:creationId xmlns:p14="http://schemas.microsoft.com/office/powerpoint/2010/main" val="359938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FC1611A-7413-C4DB-C6DE-AA7485460314}"/>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Future Directions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7C977EE-0EC3-4250-55DB-62C48AABA80E}"/>
              </a:ext>
            </a:extLst>
          </p:cNvPr>
          <p:cNvSpPr>
            <a:spLocks noGrp="1"/>
          </p:cNvSpPr>
          <p:nvPr>
            <p:ph idx="1"/>
          </p:nvPr>
        </p:nvSpPr>
        <p:spPr>
          <a:xfrm>
            <a:off x="1179226" y="2890979"/>
            <a:ext cx="9833548" cy="2693976"/>
          </a:xfrm>
        </p:spPr>
        <p:txBody>
          <a:bodyPr>
            <a:normAutofit/>
          </a:bodyPr>
          <a:lstStyle/>
          <a:p>
            <a:r>
              <a:rPr lang="en-US" sz="1800" dirty="0">
                <a:solidFill>
                  <a:schemeClr val="tx2"/>
                </a:solidFill>
              </a:rPr>
              <a:t>AI based resume generator</a:t>
            </a:r>
          </a:p>
          <a:p>
            <a:r>
              <a:rPr lang="en-US" sz="1800" dirty="0">
                <a:solidFill>
                  <a:schemeClr val="tx2"/>
                </a:solidFill>
              </a:rPr>
              <a:t>Multi-modal contextual advanced API</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6016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C060222-F299-7459-72E8-987C3CD44F0D}"/>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Thank You!</a:t>
            </a:r>
          </a:p>
        </p:txBody>
      </p:sp>
      <p:sp>
        <p:nvSpPr>
          <p:cNvPr id="3" name="Content Placeholder 2">
            <a:extLst>
              <a:ext uri="{FF2B5EF4-FFF2-40B4-BE49-F238E27FC236}">
                <a16:creationId xmlns:a16="http://schemas.microsoft.com/office/drawing/2014/main" id="{94C706B9-1B24-0649-FC9F-A99501186C3D}"/>
              </a:ext>
            </a:extLst>
          </p:cNvPr>
          <p:cNvSpPr>
            <a:spLocks noGrp="1"/>
          </p:cNvSpPr>
          <p:nvPr>
            <p:ph type="subTitle" idx="1"/>
          </p:nvPr>
        </p:nvSpPr>
        <p:spPr>
          <a:xfrm>
            <a:off x="6590966" y="3428999"/>
            <a:ext cx="4805691" cy="838831"/>
          </a:xfrm>
        </p:spPr>
        <p:txBody>
          <a:bodyPr anchor="b">
            <a:normAutofit/>
          </a:bodyPr>
          <a:lstStyle/>
          <a:p>
            <a:pPr algn="l"/>
            <a:endParaRPr lang="en-US" sz="2000">
              <a:solidFill>
                <a:schemeClr val="tx2"/>
              </a:solidFill>
            </a:endParaRPr>
          </a:p>
        </p:txBody>
      </p:sp>
      <p:pic>
        <p:nvPicPr>
          <p:cNvPr id="8" name="Graphic 7" descr="Handshake">
            <a:extLst>
              <a:ext uri="{FF2B5EF4-FFF2-40B4-BE49-F238E27FC236}">
                <a16:creationId xmlns:a16="http://schemas.microsoft.com/office/drawing/2014/main" id="{E29F8555-7158-8E2D-124F-20665865BB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8324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711313F-7FE4-B58B-51F4-FCA529D502C1}"/>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Problem Statement</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9EF5267-7C7F-A1F6-4C60-BF95C5482E4B}"/>
              </a:ext>
            </a:extLst>
          </p:cNvPr>
          <p:cNvSpPr>
            <a:spLocks noGrp="1"/>
          </p:cNvSpPr>
          <p:nvPr>
            <p:ph idx="1"/>
          </p:nvPr>
        </p:nvSpPr>
        <p:spPr>
          <a:xfrm>
            <a:off x="1179226" y="2890979"/>
            <a:ext cx="9833548" cy="2693976"/>
          </a:xfrm>
        </p:spPr>
        <p:txBody>
          <a:bodyPr>
            <a:normAutofit/>
          </a:bodyPr>
          <a:lstStyle/>
          <a:p>
            <a:r>
              <a:rPr lang="en-US" sz="1700">
                <a:solidFill>
                  <a:schemeClr val="tx2"/>
                </a:solidFill>
              </a:rPr>
              <a:t>The client aims to develop a social media app to connect creative professionals with opportunities. Think about this platform as LinkedIn, Indeed, or Upwork combined with Instagram. Similar existing tools are Behance.</a:t>
            </a:r>
          </a:p>
          <a:p>
            <a:r>
              <a:rPr lang="en-US" sz="1700">
                <a:solidFill>
                  <a:schemeClr val="tx2"/>
                </a:solidFill>
              </a:rPr>
              <a:t>Many creative professionals struggle to create compelling profiles, which can reduce their visibility and job opportunities.</a:t>
            </a:r>
          </a:p>
          <a:p>
            <a:r>
              <a:rPr lang="en-US" sz="1700">
                <a:solidFill>
                  <a:schemeClr val="tx2"/>
                </a:solidFill>
              </a:rPr>
              <a:t>In the current app implementation, they need to fill many text fields such as an elevator pitch and projects descriptions among others</a:t>
            </a:r>
          </a:p>
          <a:p>
            <a:r>
              <a:rPr lang="en-US" sz="1700">
                <a:solidFill>
                  <a:schemeClr val="tx2"/>
                </a:solidFill>
              </a:rPr>
              <a:t>This is potentially a time-consuming process. Also, they need to be aware of the current demand on the job market so that they add more desired keywords to be shown on search results</a:t>
            </a:r>
          </a:p>
          <a:p>
            <a:endParaRPr lang="en-US" sz="17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340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A53236-B4D2-2E04-7610-38B2CAC6D9A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D195D978-53BB-D003-EE23-5036BB9C12B7}"/>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Project Goals</a:t>
            </a:r>
          </a:p>
        </p:txBody>
      </p:sp>
      <p:sp>
        <p:nvSpPr>
          <p:cNvPr id="5" name="Subtitle 4">
            <a:extLst>
              <a:ext uri="{FF2B5EF4-FFF2-40B4-BE49-F238E27FC236}">
                <a16:creationId xmlns:a16="http://schemas.microsoft.com/office/drawing/2014/main" id="{CF4FB152-251F-2E38-66C3-A5E3EF0752C0}"/>
              </a:ext>
            </a:extLst>
          </p:cNvPr>
          <p:cNvSpPr>
            <a:spLocks noGrp="1"/>
          </p:cNvSpPr>
          <p:nvPr>
            <p:ph type="subTitle" idx="1"/>
          </p:nvPr>
        </p:nvSpPr>
        <p:spPr>
          <a:xfrm>
            <a:off x="3215729" y="4165152"/>
            <a:ext cx="5760846" cy="682079"/>
          </a:xfrm>
        </p:spPr>
        <p:txBody>
          <a:bodyPr>
            <a:normAutofit/>
          </a:bodyPr>
          <a:lstStyle/>
          <a:p>
            <a:endParaRPr lang="en-US">
              <a:solidFill>
                <a:schemeClr val="tx2"/>
              </a:solidFill>
            </a:endParaRPr>
          </a:p>
        </p:txBody>
      </p:sp>
    </p:spTree>
    <p:extLst>
      <p:ext uri="{BB962C8B-B14F-4D97-AF65-F5344CB8AC3E}">
        <p14:creationId xmlns:p14="http://schemas.microsoft.com/office/powerpoint/2010/main" val="274917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7E12DBB-5383-8F7C-4A57-4603424230B6}"/>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Proposed Objectives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0A628E6-4C42-B00D-4904-7E8F657BE0DA}"/>
              </a:ext>
            </a:extLst>
          </p:cNvPr>
          <p:cNvSpPr>
            <a:spLocks noGrp="1"/>
          </p:cNvSpPr>
          <p:nvPr>
            <p:ph idx="1"/>
          </p:nvPr>
        </p:nvSpPr>
        <p:spPr>
          <a:xfrm>
            <a:off x="1179226" y="3329677"/>
            <a:ext cx="9833548" cy="2457269"/>
          </a:xfrm>
        </p:spPr>
        <p:txBody>
          <a:bodyPr>
            <a:normAutofit/>
          </a:bodyPr>
          <a:lstStyle/>
          <a:p>
            <a:r>
              <a:rPr lang="en-US" sz="1800">
                <a:solidFill>
                  <a:schemeClr val="tx2"/>
                </a:solidFill>
              </a:rPr>
              <a:t>Develop an API that generates professional and engaging profile descriptions based on given context (e.g., other profile elements) and current market demands, utilizing pre trained LLMs. Special attention will be given to the prompt engineering techniques used in this process as well as handling existing context (e.g., user projects, images, trending keywords, ...etc.) </a:t>
            </a:r>
          </a:p>
          <a:p>
            <a:r>
              <a:rPr lang="en-US" sz="1800">
                <a:solidFill>
                  <a:schemeClr val="tx2"/>
                </a:solidFill>
              </a:rPr>
              <a:t>Adhere to Test Driven Development (TDD) and Software Development Life Cycle (SDLC) best practices to ensure a robust, maintainable API.</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999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606513-7412-C75E-2FEF-70F6D439731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C03F7C5B-DDAB-F29E-83DC-1BE05165D2F1}"/>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Methodology</a:t>
            </a:r>
          </a:p>
        </p:txBody>
      </p:sp>
      <p:sp>
        <p:nvSpPr>
          <p:cNvPr id="5" name="Subtitle 4">
            <a:extLst>
              <a:ext uri="{FF2B5EF4-FFF2-40B4-BE49-F238E27FC236}">
                <a16:creationId xmlns:a16="http://schemas.microsoft.com/office/drawing/2014/main" id="{99A79035-AD22-A4E7-5D48-E10029554156}"/>
              </a:ext>
            </a:extLst>
          </p:cNvPr>
          <p:cNvSpPr>
            <a:spLocks noGrp="1"/>
          </p:cNvSpPr>
          <p:nvPr>
            <p:ph type="subTitle" idx="1"/>
          </p:nvPr>
        </p:nvSpPr>
        <p:spPr>
          <a:xfrm>
            <a:off x="3215729" y="4165152"/>
            <a:ext cx="5760846" cy="682079"/>
          </a:xfrm>
        </p:spPr>
        <p:txBody>
          <a:bodyPr>
            <a:normAutofit/>
          </a:bodyPr>
          <a:lstStyle/>
          <a:p>
            <a:endParaRPr lang="en-US">
              <a:solidFill>
                <a:schemeClr val="tx2"/>
              </a:solidFill>
            </a:endParaRPr>
          </a:p>
        </p:txBody>
      </p:sp>
    </p:spTree>
    <p:extLst>
      <p:ext uri="{BB962C8B-B14F-4D97-AF65-F5344CB8AC3E}">
        <p14:creationId xmlns:p14="http://schemas.microsoft.com/office/powerpoint/2010/main" val="272252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D4850-0C86-E0FB-3EFE-09C1B7ABCEB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Customized RAG workflow</a:t>
            </a:r>
          </a:p>
        </p:txBody>
      </p:sp>
      <p:sp>
        <p:nvSpPr>
          <p:cNvPr id="7" name="TextBox 6">
            <a:extLst>
              <a:ext uri="{FF2B5EF4-FFF2-40B4-BE49-F238E27FC236}">
                <a16:creationId xmlns:a16="http://schemas.microsoft.com/office/drawing/2014/main" id="{D7C6FAAB-9339-4063-75C7-885873157EB2}"/>
              </a:ext>
            </a:extLst>
          </p:cNvPr>
          <p:cNvSpPr txBox="1"/>
          <p:nvPr/>
        </p:nvSpPr>
        <p:spPr>
          <a:xfrm>
            <a:off x="638881" y="6093775"/>
            <a:ext cx="10909643" cy="687406"/>
          </a:xfrm>
          <a:prstGeom prst="rect">
            <a:avLst/>
          </a:prstGeom>
        </p:spPr>
        <p:txBody>
          <a:bodyPr vert="horz" lIns="91440" tIns="45720" rIns="91440" bIns="45720" rtlCol="0" anchor="ctr">
            <a:normAutofit/>
          </a:bodyPr>
          <a:lstStyle/>
          <a:p>
            <a:pPr algn="ctr">
              <a:lnSpc>
                <a:spcPct val="90000"/>
              </a:lnSpc>
              <a:spcBef>
                <a:spcPts val="1000"/>
              </a:spcBef>
            </a:pPr>
            <a:r>
              <a:rPr lang="en-US" sz="2400" kern="1200" dirty="0">
                <a:solidFill>
                  <a:schemeClr val="tx1"/>
                </a:solidFill>
                <a:latin typeface="+mn-lt"/>
                <a:ea typeface="+mn-ea"/>
                <a:cs typeface="+mn-cs"/>
              </a:rPr>
              <a:t>AWS Workshops. Amazon bedrock workshop, 2024. Accessed: 2024-12-05.</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7C154B2B-9725-C20B-8C78-F27F91007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9495" y="2216572"/>
            <a:ext cx="8488412" cy="3586353"/>
          </a:xfrm>
          <a:prstGeom prst="rect">
            <a:avLst/>
          </a:prstGeom>
        </p:spPr>
      </p:pic>
    </p:spTree>
    <p:extLst>
      <p:ext uri="{BB962C8B-B14F-4D97-AF65-F5344CB8AC3E}">
        <p14:creationId xmlns:p14="http://schemas.microsoft.com/office/powerpoint/2010/main" val="353661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D8534-8A60-C597-6E49-EE8B856ECB1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RAG Data Ingestion </a:t>
            </a:r>
          </a:p>
        </p:txBody>
      </p:sp>
      <p:sp>
        <p:nvSpPr>
          <p:cNvPr id="7" name="TextBox 6">
            <a:extLst>
              <a:ext uri="{FF2B5EF4-FFF2-40B4-BE49-F238E27FC236}">
                <a16:creationId xmlns:a16="http://schemas.microsoft.com/office/drawing/2014/main" id="{CACE8006-1270-A1DB-DE96-415A2626CB8A}"/>
              </a:ext>
            </a:extLst>
          </p:cNvPr>
          <p:cNvSpPr txBox="1"/>
          <p:nvPr/>
        </p:nvSpPr>
        <p:spPr>
          <a:xfrm>
            <a:off x="638878" y="6096721"/>
            <a:ext cx="10909643" cy="687406"/>
          </a:xfrm>
          <a:prstGeom prst="rect">
            <a:avLst/>
          </a:prstGeom>
        </p:spPr>
        <p:txBody>
          <a:bodyPr vert="horz" lIns="91440" tIns="45720" rIns="91440" bIns="45720" rtlCol="0" anchor="ctr">
            <a:normAutofit/>
          </a:bodyPr>
          <a:lstStyle/>
          <a:p>
            <a:pPr algn="ctr">
              <a:lnSpc>
                <a:spcPct val="90000"/>
              </a:lnSpc>
              <a:spcBef>
                <a:spcPts val="1000"/>
              </a:spcBef>
            </a:pPr>
            <a:r>
              <a:rPr lang="en-US" sz="2400" kern="1200" dirty="0">
                <a:solidFill>
                  <a:schemeClr val="tx1"/>
                </a:solidFill>
                <a:latin typeface="+mn-lt"/>
                <a:ea typeface="+mn-ea"/>
                <a:cs typeface="+mn-cs"/>
              </a:rPr>
              <a:t>AWS Workshops. Amazon bedrock workshop, 2024. Accessed: 2024-12-05.</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10;&#10;Description automatically generated">
            <a:extLst>
              <a:ext uri="{FF2B5EF4-FFF2-40B4-BE49-F238E27FC236}">
                <a16:creationId xmlns:a16="http://schemas.microsoft.com/office/drawing/2014/main" id="{9A19AF06-9300-5A44-5860-A084EDC0BA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3603791"/>
            <a:ext cx="11548872" cy="1645715"/>
          </a:xfrm>
          <a:prstGeom prst="rect">
            <a:avLst/>
          </a:prstGeom>
        </p:spPr>
      </p:pic>
    </p:spTree>
    <p:extLst>
      <p:ext uri="{BB962C8B-B14F-4D97-AF65-F5344CB8AC3E}">
        <p14:creationId xmlns:p14="http://schemas.microsoft.com/office/powerpoint/2010/main" val="54553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61DC16B-0C1C-F9B9-3334-2780E34384D5}"/>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Data Collection</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565FEE9-C60E-A6E0-B888-EE19635F0735}"/>
              </a:ext>
            </a:extLst>
          </p:cNvPr>
          <p:cNvSpPr>
            <a:spLocks noGrp="1"/>
          </p:cNvSpPr>
          <p:nvPr>
            <p:ph idx="1"/>
          </p:nvPr>
        </p:nvSpPr>
        <p:spPr>
          <a:xfrm>
            <a:off x="1179226" y="2890979"/>
            <a:ext cx="9833548" cy="2693976"/>
          </a:xfrm>
        </p:spPr>
        <p:txBody>
          <a:bodyPr>
            <a:normAutofit/>
          </a:bodyPr>
          <a:lstStyle/>
          <a:p>
            <a:r>
              <a:rPr lang="en-US" sz="1800">
                <a:solidFill>
                  <a:schemeClr val="tx2"/>
                </a:solidFill>
              </a:rPr>
              <a:t>‘build_job_skills_datasets.py‘: </a:t>
            </a:r>
          </a:p>
          <a:p>
            <a:pPr marL="0" indent="0">
              <a:buNone/>
            </a:pPr>
            <a:r>
              <a:rPr lang="en-US" sz="1800">
                <a:solidFill>
                  <a:schemeClr val="tx2"/>
                </a:solidFill>
              </a:rPr>
              <a:t>fetches trending skills for job titles by scraping online sources. The data is organized into a structured data set, associating each job title with its relevant skills</a:t>
            </a:r>
          </a:p>
          <a:p>
            <a:pPr marL="0" indent="0">
              <a:buNone/>
            </a:pPr>
            <a:r>
              <a:rPr lang="en-US" sz="1800">
                <a:solidFill>
                  <a:schemeClr val="tx2"/>
                </a:solidFill>
              </a:rPr>
              <a:t>• ‘build_job_skills_database.py‘:</a:t>
            </a:r>
          </a:p>
          <a:p>
            <a:pPr marL="0" indent="0">
              <a:buNone/>
            </a:pPr>
            <a:r>
              <a:rPr lang="en-US" sz="1800">
                <a:solidFill>
                  <a:schemeClr val="tx2"/>
                </a:solidFill>
              </a:rPr>
              <a:t>converts this dataset into a vector database using embeddings generated by the Ollama model. The database allows for similarity-based retrieval by leveraging vector representations of the user input (e.g., profession, experience level)</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4750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513</Words>
  <Application>Microsoft Office PowerPoint</Application>
  <PresentationFormat>Widescreen</PresentationFormat>
  <Paragraphs>64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Cambria Math</vt:lpstr>
      <vt:lpstr>Office Theme</vt:lpstr>
      <vt:lpstr>Intelligent API for Automated Profile Generation and Job Market Insights</vt:lpstr>
      <vt:lpstr>Introduction</vt:lpstr>
      <vt:lpstr>Problem Statement</vt:lpstr>
      <vt:lpstr>Project Goals</vt:lpstr>
      <vt:lpstr>Proposed Objectives</vt:lpstr>
      <vt:lpstr>Methodology</vt:lpstr>
      <vt:lpstr>Customized RAG workflow</vt:lpstr>
      <vt:lpstr>RAG Data Ingestion </vt:lpstr>
      <vt:lpstr>Data Collection</vt:lpstr>
      <vt:lpstr>Design Choices</vt:lpstr>
      <vt:lpstr>Evaluation</vt:lpstr>
      <vt:lpstr>Flowchart</vt:lpstr>
      <vt:lpstr>Demo 1</vt:lpstr>
      <vt:lpstr>Sample UI Screenshots</vt:lpstr>
      <vt:lpstr>Demo 2</vt:lpstr>
      <vt:lpstr>PowerPoint Presentation</vt:lpstr>
      <vt:lpstr>Conclusions</vt:lpstr>
      <vt:lpstr>What We Have done! </vt:lpstr>
      <vt:lpstr>Next Steps</vt:lpstr>
      <vt:lpstr>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Khater, Omar</dc:creator>
  <cp:lastModifiedBy>Khater, Omar</cp:lastModifiedBy>
  <cp:revision>31</cp:revision>
  <dcterms:created xsi:type="dcterms:W3CDTF">2024-12-06T03:34:55Z</dcterms:created>
  <dcterms:modified xsi:type="dcterms:W3CDTF">2024-12-06T04:48:56Z</dcterms:modified>
</cp:coreProperties>
</file>