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b523e308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b523e308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b523e308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b523e308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b523e308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b523e308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b523e308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b523e308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b523e308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b523e308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b523e308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b523e308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b523e308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b523e308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b523e30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b523e30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b523e308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b523e308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b523e308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b523e308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be6a1f0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be6a1f0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b523e308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b523e308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be6a1f01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be6a1f01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b523e308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b523e308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b523e308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b523e308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125" y="4726021"/>
            <a:ext cx="1634675" cy="3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1700" y="886800"/>
            <a:ext cx="85206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Improving CLIP Training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2376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595959"/>
                </a:solidFill>
              </a:rPr>
              <a:t>Omar Khater</a:t>
            </a:r>
            <a:r>
              <a:rPr lang="en" sz="1750">
                <a:solidFill>
                  <a:srgbClr val="595959"/>
                </a:solidFill>
              </a:rPr>
              <a:t> &amp; Michael Norman </a:t>
            </a:r>
            <a:endParaRPr sz="175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642700" y="120150"/>
            <a:ext cx="38586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Fall 2024 :: CSCE  636 :: Deep Learning</a:t>
            </a:r>
            <a:endParaRPr sz="13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125" y="4726021"/>
            <a:ext cx="1634675" cy="3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161250" y="153250"/>
            <a:ext cx="8821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Experiments - Phase 2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61250" y="803725"/>
            <a:ext cx="8821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Goal: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Narrow the search space for the top-performing loss functions and optimizers from Phase 1 and use grid search to find the best combinations.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Setup: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Focused on three loss functions (SogCLR, iSogCLR_New, and iSogCLR_New_v2) and three optimizers (AdamW, RAdam, and FusedLAMB).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Experiments were conducted over 15 epochs on the full dataset.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125" y="4726021"/>
            <a:ext cx="1634675" cy="3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161250" y="153250"/>
            <a:ext cx="8821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Experiments - Phase 2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161250" y="803725"/>
            <a:ext cx="8821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Key Findings: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RAdam combined with iSogCLR_New delivered the best results.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Loss function </a:t>
            </a:r>
            <a:r>
              <a:rPr lang="en" sz="1500">
                <a:solidFill>
                  <a:schemeClr val="dk2"/>
                </a:solidFill>
              </a:rPr>
              <a:t>choice had a greater impact (64%) than optimizer choice (36%).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50" y="2008748"/>
            <a:ext cx="4072001" cy="279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650" y="2423937"/>
            <a:ext cx="3686499" cy="196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125" y="4726021"/>
            <a:ext cx="1634675" cy="3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161250" y="153250"/>
            <a:ext cx="8821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Experiments - Phase 3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161250" y="803725"/>
            <a:ext cx="8821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Goal: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Fine-tune the best-performing configuration from Phase 2 for optimal performance.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Setup: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The configuration used iSogCLR_New as the loss function and RAdam as the optimizer.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Used Bayesian optimization to to fine-tune these hyperparameters.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Key hyperparameters tuned included learning rate (lr), embedding dimension (embed_dim), and minimum learning rate (min_lr).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The model was trained for 30 epochs on the full dataset.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125" y="4726021"/>
            <a:ext cx="1634675" cy="3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161250" y="153250"/>
            <a:ext cx="8821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Experiments - Phase 3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61250" y="803725"/>
            <a:ext cx="8821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Key Findings: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Learning rate (lr) and embedding dimension (embed_dim) were the most critical hyperparameters, contributing 33.92% and 32.12% to performance, respectively.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Minimum learning rate (min_lr) also played a significant role (11.11%).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Other parameters like decay rate and weight decay had smaller impacts (&lt;4%).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4338" y="2211900"/>
            <a:ext cx="2465049" cy="244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4611" y="2348049"/>
            <a:ext cx="3964376" cy="261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125" y="4726021"/>
            <a:ext cx="1634675" cy="3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161250" y="153250"/>
            <a:ext cx="8821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Results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161250" y="803725"/>
            <a:ext cx="8821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Our model significantly outperforms the CLIP benchmark as well as the provided codebase for the project.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Achieved a 28.9% overall improvement over CLIP and a 16.4% improvement over SogCLR.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We find the greatest </a:t>
            </a:r>
            <a:r>
              <a:rPr lang="en" sz="1500">
                <a:solidFill>
                  <a:schemeClr val="dk2"/>
                </a:solidFill>
              </a:rPr>
              <a:t>improvement on the ImageNet Accuracy over the baselines.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725" y="2642947"/>
            <a:ext cx="6982552" cy="12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725" y="3601147"/>
            <a:ext cx="6982552" cy="12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3125" y="4726021"/>
            <a:ext cx="1634675" cy="3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/>
        </p:nvSpPr>
        <p:spPr>
          <a:xfrm>
            <a:off x="161250" y="153250"/>
            <a:ext cx="8821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Conclusion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161250" y="803725"/>
            <a:ext cx="8821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Findings</a:t>
            </a:r>
            <a:r>
              <a:rPr lang="en" sz="1500">
                <a:solidFill>
                  <a:schemeClr val="dk2"/>
                </a:solidFill>
              </a:rPr>
              <a:t>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Our method demonstrated superior performance in multimodal learning tasks compared to baseline models.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Key advancements include: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+26.7% improvement in TR@, +22.8% in IR@1, </a:t>
            </a:r>
            <a:r>
              <a:rPr lang="en" sz="1500">
                <a:solidFill>
                  <a:schemeClr val="dk2"/>
                </a:solidFill>
              </a:rPr>
              <a:t>+32.8% in ACC@1 over CLIP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Significance: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Validates the effectiveness of global contrastive loss functions for multimodal tasks.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Bayesian optimization played a crucial role in fine-tuning key hyperparameters, enabling robust performance.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125" y="4726021"/>
            <a:ext cx="1634675" cy="3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311700" y="886800"/>
            <a:ext cx="85206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Thank You!</a:t>
            </a:r>
            <a:endParaRPr b="1" sz="3900">
              <a:solidFill>
                <a:srgbClr val="000000"/>
              </a:solidFill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311700" y="2376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95959"/>
              </a:solidFill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700" y="120150"/>
            <a:ext cx="38586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125" y="4726021"/>
            <a:ext cx="1634675" cy="3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61250" y="153250"/>
            <a:ext cx="8821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Introduction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61250" y="803725"/>
            <a:ext cx="8821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Context: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Contrastive learning has enabled breakthroughs in multimodal models like CLIP but struggles with batch-size sensitivity and slow convergence.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Goal: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Improve multimodal learning by optimizing global contrastive loss functions to overcome these limitations.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These methods aim to provide more robust feature learning and improved generalization across multimodal tasks.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125" y="4726021"/>
            <a:ext cx="1634675" cy="3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61250" y="153250"/>
            <a:ext cx="8821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Contributions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61250" y="803725"/>
            <a:ext cx="8821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Explore global loss functions, including state-of-the-art techniques such as SogCLR and iSogCLR, alongside their optimizations.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Investigate the effectiveness of Bayesian optimization and advanced optimizers, such as AdamW, RAdam in improving the convergence and performance of these global losses.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125" y="4726021"/>
            <a:ext cx="1634675" cy="3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61250" y="153250"/>
            <a:ext cx="8821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Background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61250" y="803725"/>
            <a:ext cx="8821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Contrastive Learnin</a:t>
            </a:r>
            <a:r>
              <a:rPr lang="en" sz="1500">
                <a:solidFill>
                  <a:schemeClr val="dk2"/>
                </a:solidFill>
              </a:rPr>
              <a:t>g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Aligns embeddings of similar pairs (e.g., image-text) while separating dissimilar ones.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However, l</a:t>
            </a:r>
            <a:r>
              <a:rPr lang="en" sz="1500">
                <a:solidFill>
                  <a:schemeClr val="dk2"/>
                </a:solidFill>
              </a:rPr>
              <a:t>ocal losses rely on mini-batches, leading to limited negative sampling.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Global Contrastive Loss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Leverages dataset-wide negatives for better convergence and representation quality.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SogCLR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Memory efficient stochastic optimization for </a:t>
            </a:r>
            <a:r>
              <a:rPr lang="en" sz="1500">
                <a:solidFill>
                  <a:schemeClr val="dk2"/>
                </a:solidFill>
              </a:rPr>
              <a:t>Global Contrastive Loss</a:t>
            </a:r>
            <a:r>
              <a:rPr lang="en" sz="1500">
                <a:solidFill>
                  <a:schemeClr val="dk2"/>
                </a:solidFill>
              </a:rPr>
              <a:t>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iSogCLR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Adds dynamic temperature learning and regularization for imbalanced datasets.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125" y="4726021"/>
            <a:ext cx="1634675" cy="3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61250" y="153250"/>
            <a:ext cx="8821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Background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61250" y="803725"/>
            <a:ext cx="8821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Bayesian Optimization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 probabilistic model-based approach that optimizes a target function by iteratively constructing a surrogate model.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Employs acquisition functions, such as Expected Improvement (EI) or Upper Confidence Bound (UCB), to determine the next set of hyperparameters to evaluate.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Strategically narrows the search space, significantly reducing computation time while improving results.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587" y="2741574"/>
            <a:ext cx="3920826" cy="21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125" y="4726021"/>
            <a:ext cx="1634675" cy="3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61250" y="153250"/>
            <a:ext cx="8821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Datasets and Metrics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61250" y="803725"/>
            <a:ext cx="8821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Datasets: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MSCOCO: Large-scale image-text pairs for retrieval.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ImageNet: 1,000-category benchmark for zero-shot classification.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Metrics: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TR@1: Top-1 Text-to-Image Recall.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IR@1: Top-1 Image-to-Text Recall.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ACC@1: Zero-shot classification accuracy.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125" y="4726021"/>
            <a:ext cx="1634675" cy="3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61250" y="153250"/>
            <a:ext cx="8821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Experiment </a:t>
            </a:r>
            <a:r>
              <a:rPr b="1" lang="en" sz="2000">
                <a:solidFill>
                  <a:schemeClr val="dk2"/>
                </a:solidFill>
              </a:rPr>
              <a:t>Overview</a:t>
            </a:r>
            <a:endParaRPr b="1" sz="2000">
              <a:solidFill>
                <a:schemeClr val="dk2"/>
              </a:solidFill>
            </a:endParaRPr>
          </a:p>
        </p:txBody>
      </p:sp>
      <p:grpSp>
        <p:nvGrpSpPr>
          <p:cNvPr id="100" name="Google Shape;100;p19"/>
          <p:cNvGrpSpPr/>
          <p:nvPr/>
        </p:nvGrpSpPr>
        <p:grpSpPr>
          <a:xfrm>
            <a:off x="1815122" y="2704604"/>
            <a:ext cx="959765" cy="688791"/>
            <a:chOff x="1609125" y="1846450"/>
            <a:chExt cx="1045724" cy="759752"/>
          </a:xfrm>
        </p:grpSpPr>
        <p:sp>
          <p:nvSpPr>
            <p:cNvPr id="101" name="Google Shape;101;p19"/>
            <p:cNvSpPr/>
            <p:nvPr/>
          </p:nvSpPr>
          <p:spPr>
            <a:xfrm>
              <a:off x="1848575" y="1846450"/>
              <a:ext cx="806274" cy="500202"/>
            </a:xfrm>
            <a:prstGeom prst="flowChartDocumen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1789125" y="1910600"/>
              <a:ext cx="806274" cy="500202"/>
            </a:xfrm>
            <a:prstGeom prst="flowChartDocumen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1729650" y="1968825"/>
              <a:ext cx="806274" cy="500202"/>
            </a:xfrm>
            <a:prstGeom prst="flowChartDocument">
              <a:avLst/>
            </a:prstGeom>
            <a:solidFill>
              <a:srgbClr val="B45F0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1670175" y="2032925"/>
              <a:ext cx="806274" cy="500202"/>
            </a:xfrm>
            <a:prstGeom prst="flowChartDocumen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1609125" y="2106000"/>
              <a:ext cx="806274" cy="500202"/>
            </a:xfrm>
            <a:prstGeom prst="flowChartDocumen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Optimizer</a:t>
              </a:r>
              <a:endParaRPr sz="1000"/>
            </a:p>
          </p:txBody>
        </p:sp>
      </p:grpSp>
      <p:grpSp>
        <p:nvGrpSpPr>
          <p:cNvPr id="106" name="Google Shape;106;p19"/>
          <p:cNvGrpSpPr/>
          <p:nvPr/>
        </p:nvGrpSpPr>
        <p:grpSpPr>
          <a:xfrm>
            <a:off x="713997" y="2704604"/>
            <a:ext cx="959765" cy="688791"/>
            <a:chOff x="1609125" y="1846450"/>
            <a:chExt cx="1045724" cy="759752"/>
          </a:xfrm>
        </p:grpSpPr>
        <p:sp>
          <p:nvSpPr>
            <p:cNvPr id="107" name="Google Shape;107;p19"/>
            <p:cNvSpPr/>
            <p:nvPr/>
          </p:nvSpPr>
          <p:spPr>
            <a:xfrm>
              <a:off x="1848575" y="1846450"/>
              <a:ext cx="806274" cy="500202"/>
            </a:xfrm>
            <a:prstGeom prst="flowChartDocument">
              <a:avLst/>
            </a:prstGeom>
            <a:solidFill>
              <a:srgbClr val="351C7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1789125" y="1910600"/>
              <a:ext cx="806274" cy="500202"/>
            </a:xfrm>
            <a:prstGeom prst="flowChartDocumen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1729650" y="1968825"/>
              <a:ext cx="806274" cy="500202"/>
            </a:xfrm>
            <a:prstGeom prst="flowChartDocumen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1670175" y="2032925"/>
              <a:ext cx="806274" cy="500202"/>
            </a:xfrm>
            <a:prstGeom prst="flowChartDocumen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1609125" y="2106000"/>
              <a:ext cx="806274" cy="500202"/>
            </a:xfrm>
            <a:prstGeom prst="flowChartDocumen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Loss</a:t>
              </a:r>
              <a:endParaRPr sz="1000"/>
            </a:p>
          </p:txBody>
        </p:sp>
      </p:grpSp>
      <p:sp>
        <p:nvSpPr>
          <p:cNvPr id="112" name="Google Shape;112;p19"/>
          <p:cNvSpPr txBox="1"/>
          <p:nvPr/>
        </p:nvSpPr>
        <p:spPr>
          <a:xfrm>
            <a:off x="1133050" y="1583938"/>
            <a:ext cx="1365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Phase 1: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Initial Search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2916250" y="2687138"/>
            <a:ext cx="5121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Top 3</a:t>
            </a:r>
            <a:endParaRPr sz="600"/>
          </a:p>
        </p:txBody>
      </p:sp>
      <p:sp>
        <p:nvSpPr>
          <p:cNvPr id="114" name="Google Shape;114;p19"/>
          <p:cNvSpPr txBox="1"/>
          <p:nvPr/>
        </p:nvSpPr>
        <p:spPr>
          <a:xfrm>
            <a:off x="3818500" y="1583938"/>
            <a:ext cx="1365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Phase 2: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Grid Search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100" y="2424850"/>
            <a:ext cx="2143899" cy="11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5687225" y="2687150"/>
            <a:ext cx="5121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Top 1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118750" y="1583950"/>
            <a:ext cx="2478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Phase 3: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Bayesian Fine-Tuning</a:t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118" name="Google Shape;118;p19"/>
          <p:cNvGrpSpPr/>
          <p:nvPr/>
        </p:nvGrpSpPr>
        <p:grpSpPr>
          <a:xfrm>
            <a:off x="3460500" y="2131113"/>
            <a:ext cx="2139964" cy="1453425"/>
            <a:chOff x="3121500" y="2738125"/>
            <a:chExt cx="2139964" cy="1453425"/>
          </a:xfrm>
        </p:grpSpPr>
        <p:pic>
          <p:nvPicPr>
            <p:cNvPr id="119" name="Google Shape;11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62890" y="3021700"/>
              <a:ext cx="1798574" cy="113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9"/>
            <p:cNvSpPr txBox="1"/>
            <p:nvPr/>
          </p:nvSpPr>
          <p:spPr>
            <a:xfrm>
              <a:off x="4014750" y="2738125"/>
              <a:ext cx="9597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Optimizers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121" name="Google Shape;121;p19"/>
            <p:cNvSpPr txBox="1"/>
            <p:nvPr/>
          </p:nvSpPr>
          <p:spPr>
            <a:xfrm rot="-5400000">
              <a:off x="2812350" y="3541000"/>
              <a:ext cx="9597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Loss Functions</a:t>
              </a:r>
              <a:endParaRPr sz="10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125" y="4726021"/>
            <a:ext cx="1634675" cy="3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161250" y="153250"/>
            <a:ext cx="8821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Experiments - Phase 1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61250" y="803725"/>
            <a:ext cx="88215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Goal: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Explore the search space to identify sensitivity of performance to different loss functions and optimizers.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Setup: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Search space included 3 loss functions (SogCLR, iSogCLR_New, and iSogCLR_New_v2) and 10 optimizers (</a:t>
            </a:r>
            <a:r>
              <a:rPr lang="en" sz="1500">
                <a:solidFill>
                  <a:schemeClr val="dk2"/>
                </a:solidFill>
              </a:rPr>
              <a:t>AdamW, RAdam, FusedLAMB, NovoGrad, and others</a:t>
            </a:r>
            <a:r>
              <a:rPr lang="en" sz="1500">
                <a:solidFill>
                  <a:schemeClr val="dk2"/>
                </a:solidFill>
              </a:rPr>
              <a:t>).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Experiments were conducted over 10 epochs on 20% of the dataset.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125" y="4726021"/>
            <a:ext cx="1634675" cy="3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161250" y="153250"/>
            <a:ext cx="8821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Experiments - Phase 1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61250" y="803725"/>
            <a:ext cx="8821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Key Findings: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Optimizer choice had a greater impact (89%) than loss function choice (11%).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RAdam and AdamW consistently outperformed other optimizers.	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413" y="2133625"/>
            <a:ext cx="3579376" cy="19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224" y="1766650"/>
            <a:ext cx="4483626" cy="3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