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15DD3-F2BC-56A5-42D4-2BC4D5886D4F}"/>
              </a:ext>
            </a:extLst>
          </p:cNvPr>
          <p:cNvSpPr txBox="1"/>
          <p:nvPr/>
        </p:nvSpPr>
        <p:spPr>
          <a:xfrm>
            <a:off x="0" y="678426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 A </a:t>
            </a:r>
            <a:r>
              <a:rPr lang="en-GB" sz="3200" b="1" dirty="0">
                <a:solidFill>
                  <a:srgbClr val="FFC000"/>
                </a:solidFill>
              </a:rPr>
              <a:t>compiler</a:t>
            </a:r>
            <a:r>
              <a:rPr lang="en-GB" sz="3200" dirty="0">
                <a:solidFill>
                  <a:srgbClr val="FFC000"/>
                </a:solidFill>
              </a:rPr>
              <a:t> is a computer program that translates a program in a source language into an equivalent program in a target language. 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 An </a:t>
            </a:r>
            <a:r>
              <a:rPr lang="en-GB" sz="3200" b="1" dirty="0">
                <a:solidFill>
                  <a:srgbClr val="FFC000"/>
                </a:solidFill>
              </a:rPr>
              <a:t>interpreter</a:t>
            </a:r>
            <a:r>
              <a:rPr lang="en-GB" sz="3200" dirty="0">
                <a:solidFill>
                  <a:srgbClr val="FFC000"/>
                </a:solidFill>
              </a:rPr>
              <a:t> is another common kind of language processor.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 A </a:t>
            </a:r>
            <a:r>
              <a:rPr lang="en-GB" sz="3200" b="1" dirty="0">
                <a:solidFill>
                  <a:srgbClr val="FFC000"/>
                </a:solidFill>
              </a:rPr>
              <a:t>source program/code </a:t>
            </a:r>
            <a:r>
              <a:rPr lang="en-GB" sz="3200" dirty="0">
                <a:solidFill>
                  <a:srgbClr val="FFC000"/>
                </a:solidFill>
              </a:rPr>
              <a:t>is a program/code written in the source language, which is usually a high-level language.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  </a:t>
            </a:r>
            <a:r>
              <a:rPr lang="en-GB" sz="3200" b="1" dirty="0">
                <a:solidFill>
                  <a:srgbClr val="FFC000"/>
                </a:solidFill>
              </a:rPr>
              <a:t>A target program/code </a:t>
            </a:r>
            <a:r>
              <a:rPr lang="en-GB" sz="3200" dirty="0">
                <a:solidFill>
                  <a:srgbClr val="FFC000"/>
                </a:solidFill>
              </a:rPr>
              <a:t>is a program/code written in the target language, which often is a machine language or an intermediate code.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60BE1C9-73AD-C319-F1E7-4353FA3A2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20" y="4153838"/>
            <a:ext cx="7916380" cy="197195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E59CF61-330E-B484-48C2-1FA4F502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21" y="1043756"/>
            <a:ext cx="791638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0A710-15A8-23D6-FE44-C08F20629101}"/>
              </a:ext>
            </a:extLst>
          </p:cNvPr>
          <p:cNvSpPr txBox="1"/>
          <p:nvPr/>
        </p:nvSpPr>
        <p:spPr>
          <a:xfrm>
            <a:off x="0" y="63418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Compiler: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Translate all lines.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Execution is faster.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All errors after finishing.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Interpreter: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Translate line by line.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Execution is slower because translation is repeated.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Error clear.</a:t>
            </a:r>
          </a:p>
        </p:txBody>
      </p:sp>
    </p:spTree>
    <p:extLst>
      <p:ext uri="{BB962C8B-B14F-4D97-AF65-F5344CB8AC3E}">
        <p14:creationId xmlns:p14="http://schemas.microsoft.com/office/powerpoint/2010/main" val="427033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</TotalTime>
  <Words>124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Calisto MT</vt:lpstr>
      <vt:lpstr>Wingdings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2022-10-06T07:22:43Z</dcterms:modified>
</cp:coreProperties>
</file>