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66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AA52C-44E4-8C4D-5E77-973B1E645191}"/>
              </a:ext>
            </a:extLst>
          </p:cNvPr>
          <p:cNvSpPr txBox="1"/>
          <p:nvPr/>
        </p:nvSpPr>
        <p:spPr>
          <a:xfrm>
            <a:off x="0" y="40011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C000"/>
                </a:solidFill>
              </a:rPr>
              <a:t>Lexical analysis</a:t>
            </a:r>
          </a:p>
          <a:p>
            <a:r>
              <a:rPr lang="en-US" sz="2400" b="1" u="sng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540BF1-F024-212E-902E-8AD2040F2651}"/>
              </a:ext>
            </a:extLst>
          </p:cNvPr>
          <p:cNvSpPr txBox="1"/>
          <p:nvPr/>
        </p:nvSpPr>
        <p:spPr>
          <a:xfrm>
            <a:off x="0" y="1231107"/>
            <a:ext cx="72857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Null string </a:t>
            </a:r>
            <a:r>
              <a:rPr lang="en-US" sz="2400" dirty="0">
                <a:solidFill>
                  <a:srgbClr val="FFC000"/>
                </a:solidFill>
              </a:rPr>
              <a:t>&gt; Epsilon          </a:t>
            </a:r>
            <a:r>
              <a:rPr lang="ar-EG" sz="2400" dirty="0">
                <a:solidFill>
                  <a:srgbClr val="FFC000"/>
                </a:solidFill>
              </a:rPr>
              <a:t>(محايد جمعي 0 – محايد ضربي 1)</a:t>
            </a:r>
          </a:p>
          <a:p>
            <a:endParaRPr lang="ar-EG" sz="2400" dirty="0">
              <a:solidFill>
                <a:srgbClr val="FFC000"/>
              </a:solidFill>
            </a:endParaRPr>
          </a:p>
          <a:p>
            <a:r>
              <a:rPr lang="en-GB" sz="2400" b="1" u="sng" dirty="0">
                <a:solidFill>
                  <a:srgbClr val="FFC000"/>
                </a:solidFill>
              </a:rPr>
              <a:t>Priority</a:t>
            </a:r>
          </a:p>
          <a:p>
            <a:pPr marL="457200" indent="-457200">
              <a:buAutoNum type="arabicParenR"/>
            </a:pPr>
            <a:r>
              <a:rPr lang="en-GB" sz="2400" dirty="0">
                <a:solidFill>
                  <a:srgbClr val="FFC000"/>
                </a:solidFill>
              </a:rPr>
              <a:t>*</a:t>
            </a:r>
          </a:p>
          <a:p>
            <a:pPr marL="457200" indent="-457200">
              <a:buAutoNum type="arabicParenR"/>
            </a:pPr>
            <a:r>
              <a:rPr lang="en-GB" sz="2400" dirty="0">
                <a:solidFill>
                  <a:srgbClr val="FFC000"/>
                </a:solidFill>
              </a:rPr>
              <a:t>Concatenation</a:t>
            </a:r>
          </a:p>
          <a:p>
            <a:pPr marL="457200" indent="-457200">
              <a:buAutoNum type="arabicParenR"/>
            </a:pPr>
            <a:r>
              <a:rPr lang="en-GB" sz="2400" dirty="0">
                <a:solidFill>
                  <a:srgbClr val="FFC000"/>
                </a:solidFill>
              </a:rPr>
              <a:t>OR 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|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</a:rPr>
              <a:t>Parentheses ( )</a:t>
            </a:r>
          </a:p>
          <a:p>
            <a:pPr marL="457200" indent="-457200">
              <a:buAutoNum type="arabicParenR"/>
            </a:pPr>
            <a:endParaRPr lang="en-US" sz="240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</a:rPr>
              <a:t>Difference between a – a+ - a*</a:t>
            </a:r>
          </a:p>
          <a:p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</a:rPr>
              <a:t>a &gt; </a:t>
            </a:r>
            <a:r>
              <a:rPr lang="ar-EG" sz="2400" dirty="0">
                <a:solidFill>
                  <a:srgbClr val="FFC000"/>
                </a:solidFill>
                <a:latin typeface="arial" panose="020B0604020202020204" pitchFamily="34" charset="0"/>
              </a:rPr>
              <a:t>لازم استخدم واحدة فقط</a:t>
            </a:r>
          </a:p>
          <a:p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</a:rPr>
              <a:t>Ex (a)</a:t>
            </a:r>
            <a:endParaRPr lang="ar-EG" sz="240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</a:rPr>
              <a:t>a+ &gt; </a:t>
            </a:r>
            <a:r>
              <a:rPr lang="ar-EG" sz="2400" dirty="0">
                <a:solidFill>
                  <a:srgbClr val="FFC000"/>
                </a:solidFill>
                <a:latin typeface="arial" panose="020B0604020202020204" pitchFamily="34" charset="0"/>
              </a:rPr>
              <a:t>يجب استخدام واحدة او اكثر</a:t>
            </a:r>
            <a:endParaRPr lang="en-US" sz="240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</a:rPr>
              <a:t>Ex (a, aa , </a:t>
            </a:r>
            <a:r>
              <a:rPr lang="en-US" sz="2400" dirty="0" err="1">
                <a:solidFill>
                  <a:srgbClr val="FFC000"/>
                </a:solidFill>
                <a:latin typeface="arial" panose="020B0604020202020204" pitchFamily="34" charset="0"/>
              </a:rPr>
              <a:t>aaa</a:t>
            </a:r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</a:rPr>
              <a:t>, ....)</a:t>
            </a:r>
            <a:endParaRPr lang="ar-EG" sz="240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a* &gt; </a:t>
            </a:r>
            <a:r>
              <a:rPr lang="ar-EG" sz="2400" dirty="0">
                <a:solidFill>
                  <a:srgbClr val="FFC000"/>
                </a:solidFill>
              </a:rPr>
              <a:t>استخدم واحدة او اكتر وممكن لا استخدمها واقدر اضيف ابسلون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Ex (    , a , aa, </a:t>
            </a:r>
            <a:r>
              <a:rPr lang="en-US" sz="2400" dirty="0" err="1">
                <a:solidFill>
                  <a:srgbClr val="FFC000"/>
                </a:solidFill>
              </a:rPr>
              <a:t>aaa</a:t>
            </a:r>
            <a:r>
              <a:rPr lang="en-US" sz="2400" dirty="0">
                <a:solidFill>
                  <a:srgbClr val="FFC000"/>
                </a:solidFill>
              </a:rPr>
              <a:t> )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2582EDAD-071C-9CB9-644D-A5DDBCADF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90" y="1051528"/>
            <a:ext cx="830997" cy="830997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AF0473F-71A6-73F6-6E40-45F8D65B9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45" y="6426480"/>
            <a:ext cx="415499" cy="415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444C77-9EC4-F873-E3A8-E2D75AAC5F98}"/>
              </a:ext>
            </a:extLst>
          </p:cNvPr>
          <p:cNvSpPr txBox="1"/>
          <p:nvPr/>
        </p:nvSpPr>
        <p:spPr>
          <a:xfrm>
            <a:off x="7772400" y="1467026"/>
            <a:ext cx="441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800" dirty="0">
                <a:solidFill>
                  <a:srgbClr val="FFC000"/>
                </a:solidFill>
              </a:rPr>
              <a:t>طالما فيه * اذا الحل مالانهاية.</a:t>
            </a:r>
          </a:p>
          <a:p>
            <a:pPr algn="r"/>
            <a:r>
              <a:rPr lang="en-GB" sz="2800" dirty="0">
                <a:solidFill>
                  <a:srgbClr val="FFC000"/>
                </a:solidFill>
              </a:rPr>
              <a:t>Ex (a*) = (</a:t>
            </a:r>
            <a:r>
              <a:rPr lang="en-GB" sz="2800" dirty="0" err="1">
                <a:solidFill>
                  <a:srgbClr val="FFC000"/>
                </a:solidFill>
              </a:rPr>
              <a:t>a,aa,aaa</a:t>
            </a:r>
            <a:r>
              <a:rPr lang="en-GB" sz="2800" dirty="0">
                <a:solidFill>
                  <a:srgbClr val="FFC000"/>
                </a:solidFill>
              </a:rPr>
              <a:t>,…)</a:t>
            </a:r>
          </a:p>
          <a:p>
            <a:pPr algn="r"/>
            <a:endParaRPr lang="ar-EG" sz="2800" dirty="0">
              <a:solidFill>
                <a:srgbClr val="FFC000"/>
              </a:solidFill>
            </a:endParaRPr>
          </a:p>
          <a:p>
            <a:pPr algn="r"/>
            <a:r>
              <a:rPr lang="ar-EG" sz="2800" dirty="0">
                <a:solidFill>
                  <a:srgbClr val="FFC000"/>
                </a:solidFill>
              </a:rPr>
              <a:t>في باينري – اي رقم ينتهي من اليمين بصفر </a:t>
            </a:r>
          </a:p>
          <a:p>
            <a:pPr algn="r"/>
            <a:r>
              <a:rPr lang="ar-EG" sz="2800" dirty="0">
                <a:solidFill>
                  <a:srgbClr val="FFC000"/>
                </a:solidFill>
              </a:rPr>
              <a:t>اذا رقم زوجي.</a:t>
            </a:r>
          </a:p>
          <a:p>
            <a:pPr algn="r"/>
            <a:r>
              <a:rPr lang="en-GB" sz="2800" dirty="0">
                <a:solidFill>
                  <a:srgbClr val="FFC000"/>
                </a:solidFill>
              </a:rPr>
              <a:t>Ex (1000110)</a:t>
            </a:r>
            <a:r>
              <a:rPr lang="ar-EG" sz="2800" dirty="0">
                <a:solidFill>
                  <a:srgbClr val="FFC000"/>
                </a:solidFill>
              </a:rPr>
              <a:t> 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ECA7E-80AE-5F16-A870-6999119E6E3D}"/>
              </a:ext>
            </a:extLst>
          </p:cNvPr>
          <p:cNvSpPr txBox="1"/>
          <p:nvPr/>
        </p:nvSpPr>
        <p:spPr>
          <a:xfrm>
            <a:off x="4306699" y="399505"/>
            <a:ext cx="407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 Lexical</a:t>
            </a:r>
            <a:r>
              <a:rPr lang="ar-EG" sz="3600" dirty="0">
                <a:solidFill>
                  <a:srgbClr val="92D050"/>
                </a:solidFill>
              </a:rPr>
              <a:t>برشامة 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25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</TotalTime>
  <Words>122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Calisto MT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2022-10-04T10:22:27Z</dcterms:created>
  <dcterms:modified xsi:type="dcterms:W3CDTF">2022-10-19T09:24:09Z</dcterms:modified>
</cp:coreProperties>
</file>