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0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5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01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066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06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53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89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86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3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3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5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8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4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4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D9714CE-0186-4374-9946-B83B18D9D25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17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7E6C01-448F-5453-FC99-862B51A0075B}"/>
              </a:ext>
            </a:extLst>
          </p:cNvPr>
          <p:cNvSpPr txBox="1"/>
          <p:nvPr/>
        </p:nvSpPr>
        <p:spPr>
          <a:xfrm>
            <a:off x="0" y="634181"/>
            <a:ext cx="1219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C000"/>
                </a:solidFill>
              </a:rPr>
              <a:t>Lexical – Syntax – Semantic analyzer</a:t>
            </a:r>
          </a:p>
          <a:p>
            <a:endParaRPr lang="en-US" sz="2400" b="1" u="sng" dirty="0">
              <a:solidFill>
                <a:srgbClr val="FFC000"/>
              </a:solidFill>
            </a:endParaRPr>
          </a:p>
          <a:p>
            <a:r>
              <a:rPr lang="en-US" sz="2400" dirty="0">
                <a:solidFill>
                  <a:srgbClr val="FFC000"/>
                </a:solidFill>
              </a:rPr>
              <a:t>Lexical analyzer:</a:t>
            </a:r>
          </a:p>
          <a:p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dirty="0">
                <a:solidFill>
                  <a:srgbClr val="FFC000"/>
                </a:solidFill>
              </a:rPr>
              <a:t>EX1 &gt; </a:t>
            </a:r>
            <a:r>
              <a:rPr lang="en-GB" sz="2400" dirty="0"/>
              <a:t>Report that a number 18..23 is not a legal number. </a:t>
            </a:r>
            <a:endParaRPr lang="en-US" sz="2400" dirty="0">
              <a:solidFill>
                <a:srgbClr val="FFC000"/>
              </a:solidFill>
            </a:endParaRPr>
          </a:p>
          <a:p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dirty="0">
                <a:solidFill>
                  <a:srgbClr val="FFC000"/>
                </a:solidFill>
              </a:rPr>
              <a:t>EX2 &gt; </a:t>
            </a:r>
            <a:r>
              <a:rPr lang="en-GB" sz="2400" dirty="0"/>
              <a:t>Report </a:t>
            </a:r>
            <a:r>
              <a:rPr lang="en-GB" sz="2400" dirty="0" err="1"/>
              <a:t>val#ue</a:t>
            </a:r>
            <a:r>
              <a:rPr lang="en-GB" sz="2400" dirty="0"/>
              <a:t> variable names cannot have „#‟ character</a:t>
            </a:r>
            <a:r>
              <a:rPr lang="en-US" sz="2400" dirty="0">
                <a:solidFill>
                  <a:srgbClr val="FFC000"/>
                </a:solidFill>
              </a:rPr>
              <a:t>.</a:t>
            </a:r>
          </a:p>
          <a:p>
            <a:endParaRPr lang="en-US" sz="2400" b="1" u="sng" dirty="0">
              <a:solidFill>
                <a:srgbClr val="FFC000"/>
              </a:solidFill>
            </a:endParaRPr>
          </a:p>
          <a:p>
            <a:endParaRPr lang="en-US" sz="2400" b="1" u="sng" dirty="0">
              <a:solidFill>
                <a:srgbClr val="FFC000"/>
              </a:solidFill>
            </a:endParaRPr>
          </a:p>
          <a:p>
            <a:endParaRPr lang="en-US" sz="2400" b="1" u="sng" dirty="0">
              <a:solidFill>
                <a:srgbClr val="FFC000"/>
              </a:solidFill>
            </a:endParaRPr>
          </a:p>
          <a:p>
            <a:endParaRPr lang="en-US" sz="2400" b="1" u="sng" dirty="0">
              <a:solidFill>
                <a:srgbClr val="FFC000"/>
              </a:solidFill>
            </a:endParaRP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220FF63-16FC-4E5A-19A8-BC7AA0494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591" y="3547182"/>
            <a:ext cx="5355602" cy="248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2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7E6C01-448F-5453-FC99-862B51A0075B}"/>
              </a:ext>
            </a:extLst>
          </p:cNvPr>
          <p:cNvSpPr txBox="1"/>
          <p:nvPr/>
        </p:nvSpPr>
        <p:spPr>
          <a:xfrm>
            <a:off x="0" y="396049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C000"/>
                </a:solidFill>
              </a:rPr>
              <a:t>Lexical – Syntax – Semantic analyzer</a:t>
            </a:r>
          </a:p>
          <a:p>
            <a:endParaRPr lang="en-US" sz="2400" b="1" u="sng" dirty="0">
              <a:solidFill>
                <a:srgbClr val="FFC000"/>
              </a:solidFill>
            </a:endParaRPr>
          </a:p>
          <a:p>
            <a:r>
              <a:rPr lang="en-US" sz="2400" dirty="0">
                <a:solidFill>
                  <a:srgbClr val="FFC000"/>
                </a:solidFill>
              </a:rPr>
              <a:t>Semantic analyzer: </a:t>
            </a:r>
          </a:p>
          <a:p>
            <a:r>
              <a:rPr lang="en-US" sz="2400" dirty="0">
                <a:solidFill>
                  <a:srgbClr val="FFC000"/>
                </a:solidFill>
              </a:rPr>
              <a:t>Scope - Type checking </a:t>
            </a:r>
          </a:p>
          <a:p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dirty="0">
                <a:solidFill>
                  <a:srgbClr val="FFC000"/>
                </a:solidFill>
              </a:rPr>
              <a:t>EX1 &gt; </a:t>
            </a:r>
            <a:r>
              <a:rPr lang="en-US" sz="2400" dirty="0"/>
              <a:t>if(int x =0, int y=0.5)  #use x out of if   (scope)</a:t>
            </a:r>
          </a:p>
          <a:p>
            <a:r>
              <a:rPr lang="en-US" sz="2400" dirty="0">
                <a:solidFill>
                  <a:srgbClr val="FFC000"/>
                </a:solidFill>
              </a:rPr>
              <a:t>		</a:t>
            </a:r>
          </a:p>
          <a:p>
            <a:r>
              <a:rPr lang="en-US" sz="2400" dirty="0">
                <a:solidFill>
                  <a:srgbClr val="FFC000"/>
                </a:solidFill>
              </a:rPr>
              <a:t>EX2 &gt; </a:t>
            </a:r>
            <a:r>
              <a:rPr lang="en-GB" sz="2400" dirty="0"/>
              <a:t>Identifier x has type Boolean in the statement x=17;  (type checking)</a:t>
            </a:r>
          </a:p>
          <a:p>
            <a:endParaRPr lang="en-GB" sz="2400" dirty="0">
              <a:solidFill>
                <a:srgbClr val="FFC000"/>
              </a:solidFill>
            </a:endParaRPr>
          </a:p>
          <a:p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2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7E6C01-448F-5453-FC99-862B51A0075B}"/>
              </a:ext>
            </a:extLst>
          </p:cNvPr>
          <p:cNvSpPr txBox="1"/>
          <p:nvPr/>
        </p:nvSpPr>
        <p:spPr>
          <a:xfrm>
            <a:off x="0" y="634181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C000"/>
                </a:solidFill>
              </a:rPr>
              <a:t>Lexical – Syntax – Semantic analyzer</a:t>
            </a:r>
          </a:p>
          <a:p>
            <a:endParaRPr lang="en-US" sz="2400" b="1" u="sng" dirty="0">
              <a:solidFill>
                <a:srgbClr val="FFC000"/>
              </a:solidFill>
            </a:endParaRPr>
          </a:p>
          <a:p>
            <a:r>
              <a:rPr lang="en-US" sz="2400" dirty="0">
                <a:solidFill>
                  <a:srgbClr val="FFC000"/>
                </a:solidFill>
              </a:rPr>
              <a:t>Syntax analyzer:</a:t>
            </a:r>
          </a:p>
          <a:p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dirty="0">
                <a:solidFill>
                  <a:srgbClr val="FFC000"/>
                </a:solidFill>
              </a:rPr>
              <a:t>EX1 &gt; </a:t>
            </a:r>
            <a:r>
              <a:rPr lang="en-GB" sz="2400" dirty="0"/>
              <a:t>Operator =&lt; is not a legal operator</a:t>
            </a:r>
            <a:r>
              <a:rPr lang="en-US" sz="2400" dirty="0">
                <a:solidFill>
                  <a:srgbClr val="FFC000"/>
                </a:solidFill>
              </a:rPr>
              <a:t>.</a:t>
            </a:r>
          </a:p>
          <a:p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dirty="0">
                <a:solidFill>
                  <a:srgbClr val="FFC000"/>
                </a:solidFill>
              </a:rPr>
              <a:t>EX2 &gt; </a:t>
            </a:r>
            <a:r>
              <a:rPr lang="en-GB" sz="2400" dirty="0"/>
              <a:t>Report that a closing „}‟ at the end of a method definition is missing.</a:t>
            </a:r>
          </a:p>
          <a:p>
            <a:endParaRPr lang="en-GB" sz="2400" dirty="0"/>
          </a:p>
          <a:p>
            <a:r>
              <a:rPr lang="en-GB" sz="2400" dirty="0">
                <a:solidFill>
                  <a:srgbClr val="FFC000"/>
                </a:solidFill>
              </a:rPr>
              <a:t>EX3 &gt;</a:t>
            </a:r>
            <a:r>
              <a:rPr lang="en-GB" sz="2400" dirty="0"/>
              <a:t>Assignment statement </a:t>
            </a:r>
            <a:r>
              <a:rPr lang="en-GB" sz="2400" dirty="0" err="1"/>
              <a:t>doesn‟t</a:t>
            </a:r>
            <a:r>
              <a:rPr lang="en-GB" sz="2400" dirty="0"/>
              <a:t> end with a semicolon ( ; )</a:t>
            </a:r>
            <a:r>
              <a:rPr lang="en-GB" sz="2400" dirty="0">
                <a:solidFill>
                  <a:srgbClr val="FFC000"/>
                </a:solidFill>
              </a:rPr>
              <a:t>.</a:t>
            </a:r>
          </a:p>
          <a:p>
            <a:endParaRPr lang="en-GB" sz="2400" dirty="0">
              <a:solidFill>
                <a:srgbClr val="FFC000"/>
              </a:solidFill>
            </a:endParaRPr>
          </a:p>
          <a:p>
            <a:r>
              <a:rPr lang="en-US" sz="2400" dirty="0">
                <a:solidFill>
                  <a:srgbClr val="FFC000"/>
                </a:solidFill>
              </a:rPr>
              <a:t>EX4 &gt; </a:t>
            </a:r>
            <a:r>
              <a:rPr lang="en-GB" sz="2400" dirty="0"/>
              <a:t>Report in fi(x&gt;y) that a fi is not a keyword.</a:t>
            </a:r>
          </a:p>
          <a:p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585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27</TotalTime>
  <Words>164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Calisto MT</vt:lpstr>
      <vt:lpstr>Wingdings 2</vt:lpstr>
      <vt:lpstr>Slate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3</cp:revision>
  <dcterms:created xsi:type="dcterms:W3CDTF">2022-10-04T10:22:27Z</dcterms:created>
  <dcterms:modified xsi:type="dcterms:W3CDTF">2022-10-20T10:53:00Z</dcterms:modified>
</cp:coreProperties>
</file>