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66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9714CE-0186-4374-9946-B83B18D9D25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50448-B195-466D-B4F6-9F370B6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1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4F0EE-FD7B-0995-82ED-B89DC85D4238}"/>
              </a:ext>
            </a:extLst>
          </p:cNvPr>
          <p:cNvSpPr txBox="1"/>
          <p:nvPr/>
        </p:nvSpPr>
        <p:spPr>
          <a:xfrm>
            <a:off x="0" y="560439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Front end – Middle end – Back end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b="1" dirty="0">
                <a:solidFill>
                  <a:srgbClr val="FFC000"/>
                </a:solidFill>
              </a:rPr>
              <a:t>Front end: </a:t>
            </a:r>
          </a:p>
          <a:p>
            <a:r>
              <a:rPr lang="en-US" sz="3200" dirty="0">
                <a:solidFill>
                  <a:srgbClr val="FFC000"/>
                </a:solidFill>
              </a:rPr>
              <a:t>Machine independent.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GB" sz="3200" dirty="0">
                <a:solidFill>
                  <a:srgbClr val="FFC000"/>
                </a:solidFill>
              </a:rPr>
              <a:t>the analysis phase of the </a:t>
            </a:r>
          </a:p>
          <a:p>
            <a:r>
              <a:rPr lang="en-GB" sz="3200" dirty="0">
                <a:solidFill>
                  <a:srgbClr val="FFC000"/>
                </a:solidFill>
              </a:rPr>
              <a:t>compiler reads the source </a:t>
            </a:r>
          </a:p>
          <a:p>
            <a:r>
              <a:rPr lang="en-GB" sz="3200" dirty="0" err="1">
                <a:solidFill>
                  <a:srgbClr val="FFC000"/>
                </a:solidFill>
              </a:rPr>
              <a:t>program,divides</a:t>
            </a:r>
            <a:r>
              <a:rPr lang="en-GB" sz="3200" dirty="0">
                <a:solidFill>
                  <a:srgbClr val="FFC000"/>
                </a:solidFill>
              </a:rPr>
              <a:t> it into </a:t>
            </a:r>
          </a:p>
          <a:p>
            <a:r>
              <a:rPr lang="en-GB" sz="3200" dirty="0">
                <a:solidFill>
                  <a:srgbClr val="FFC000"/>
                </a:solidFill>
              </a:rPr>
              <a:t>core parts, and then checks </a:t>
            </a:r>
          </a:p>
          <a:p>
            <a:r>
              <a:rPr lang="en-GB" sz="3200" dirty="0">
                <a:solidFill>
                  <a:srgbClr val="FFC000"/>
                </a:solidFill>
              </a:rPr>
              <a:t>for </a:t>
            </a:r>
            <a:r>
              <a:rPr lang="en-GB" sz="3200" dirty="0" err="1">
                <a:solidFill>
                  <a:srgbClr val="FFC000"/>
                </a:solidFill>
              </a:rPr>
              <a:t>lexical,grammar</a:t>
            </a:r>
            <a:r>
              <a:rPr lang="en-GB" sz="3200" dirty="0">
                <a:solidFill>
                  <a:srgbClr val="FFC000"/>
                </a:solidFill>
              </a:rPr>
              <a:t>,</a:t>
            </a:r>
          </a:p>
          <a:p>
            <a:r>
              <a:rPr lang="en-GB" sz="3200" dirty="0">
                <a:solidFill>
                  <a:srgbClr val="FFC000"/>
                </a:solidFill>
              </a:rPr>
              <a:t> and syntax errors</a:t>
            </a: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CB78401-7BDD-D4BA-605A-D21673311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20" y="1295605"/>
            <a:ext cx="6088360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8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4F0EE-FD7B-0995-82ED-B89DC85D4238}"/>
              </a:ext>
            </a:extLst>
          </p:cNvPr>
          <p:cNvSpPr txBox="1"/>
          <p:nvPr/>
        </p:nvSpPr>
        <p:spPr>
          <a:xfrm>
            <a:off x="0" y="560439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Front end – Middle end – Back end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b="1" dirty="0">
                <a:solidFill>
                  <a:srgbClr val="FFC000"/>
                </a:solidFill>
              </a:rPr>
              <a:t>Back end:</a:t>
            </a:r>
          </a:p>
          <a:p>
            <a:r>
              <a:rPr lang="en-US" sz="3200" dirty="0">
                <a:solidFill>
                  <a:srgbClr val="FFC000"/>
                </a:solidFill>
              </a:rPr>
              <a:t>Machine dependent.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GB" sz="3200" dirty="0">
                <a:solidFill>
                  <a:srgbClr val="FFC000"/>
                </a:solidFill>
              </a:rPr>
              <a:t>the synthesis phase generates </a:t>
            </a:r>
          </a:p>
          <a:p>
            <a:r>
              <a:rPr lang="en-GB" sz="3200" dirty="0">
                <a:solidFill>
                  <a:srgbClr val="FFC000"/>
                </a:solidFill>
              </a:rPr>
              <a:t>the target program with the help</a:t>
            </a:r>
          </a:p>
          <a:p>
            <a:r>
              <a:rPr lang="en-GB" sz="3200" dirty="0">
                <a:solidFill>
                  <a:srgbClr val="FFC000"/>
                </a:solidFill>
              </a:rPr>
              <a:t> of intermediate source code</a:t>
            </a:r>
          </a:p>
          <a:p>
            <a:r>
              <a:rPr lang="en-GB" sz="3200" dirty="0">
                <a:solidFill>
                  <a:srgbClr val="FFC000"/>
                </a:solidFill>
              </a:rPr>
              <a:t> representation and symbol table.</a:t>
            </a: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7F19C6C-2DD1-A5D5-8D66-41AE37AC1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55" y="1162869"/>
            <a:ext cx="6088360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5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4F0EE-FD7B-0995-82ED-B89DC85D4238}"/>
              </a:ext>
            </a:extLst>
          </p:cNvPr>
          <p:cNvSpPr txBox="1"/>
          <p:nvPr/>
        </p:nvSpPr>
        <p:spPr>
          <a:xfrm>
            <a:off x="0" y="560439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Front end – Middle end – Back end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r>
              <a:rPr lang="en-US" sz="3200" b="1" dirty="0">
                <a:solidFill>
                  <a:srgbClr val="FFC000"/>
                </a:solidFill>
              </a:rPr>
              <a:t>Middle end:</a:t>
            </a:r>
          </a:p>
          <a:p>
            <a:r>
              <a:rPr lang="en-GB" sz="320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used to optimize software source code.</a:t>
            </a:r>
          </a:p>
          <a:p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2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4F0EE-FD7B-0995-82ED-B89DC85D4238}"/>
              </a:ext>
            </a:extLst>
          </p:cNvPr>
          <p:cNvSpPr txBox="1"/>
          <p:nvPr/>
        </p:nvSpPr>
        <p:spPr>
          <a:xfrm>
            <a:off x="0" y="56043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Front end – Middle end – Back end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B5119CF-669C-BEC0-7649-1D710C51C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2247899"/>
            <a:ext cx="7648575" cy="298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7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57555-6708-8FED-D78E-FD92EC914F0C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FFC000"/>
                </a:solidFill>
              </a:rPr>
              <a:t>Compiler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4F0EE-FD7B-0995-82ED-B89DC85D4238}"/>
              </a:ext>
            </a:extLst>
          </p:cNvPr>
          <p:cNvSpPr txBox="1"/>
          <p:nvPr/>
        </p:nvSpPr>
        <p:spPr>
          <a:xfrm>
            <a:off x="0" y="560439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Front end – Middle end – Back end</a:t>
            </a:r>
          </a:p>
          <a:p>
            <a:endParaRPr lang="en-US" sz="3200" dirty="0">
              <a:solidFill>
                <a:srgbClr val="FFC000"/>
              </a:solidFill>
            </a:endParaRPr>
          </a:p>
          <a:p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6" name="Picture 5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386E06B7-3EFD-B0A3-E2B0-8EA48073E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84"/>
          <a:stretch/>
        </p:blipFill>
        <p:spPr>
          <a:xfrm>
            <a:off x="2602891" y="4230144"/>
            <a:ext cx="6526359" cy="995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F991D9-E799-951B-E329-5E1CD7E24B9B}"/>
              </a:ext>
            </a:extLst>
          </p:cNvPr>
          <p:cNvSpPr txBox="1"/>
          <p:nvPr/>
        </p:nvSpPr>
        <p:spPr>
          <a:xfrm>
            <a:off x="0" y="1548581"/>
            <a:ext cx="1219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C000"/>
                </a:solidFill>
              </a:rPr>
              <a:t>An intermediate representation (IR) </a:t>
            </a:r>
          </a:p>
          <a:p>
            <a:endParaRPr lang="en-GB" sz="3200" b="1" dirty="0">
              <a:solidFill>
                <a:srgbClr val="FFC000"/>
              </a:solidFill>
            </a:endParaRPr>
          </a:p>
          <a:p>
            <a:r>
              <a:rPr lang="en-GB" sz="3200" dirty="0">
                <a:solidFill>
                  <a:srgbClr val="FFC000"/>
                </a:solidFill>
              </a:rPr>
              <a:t>is the data structure or code used internally by a compiler or virtual machine to represent source code.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609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37</TotalTime>
  <Words>142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5</cp:revision>
  <dcterms:created xsi:type="dcterms:W3CDTF">2022-10-04T10:22:27Z</dcterms:created>
  <dcterms:modified xsi:type="dcterms:W3CDTF">2022-10-07T07:27:08Z</dcterms:modified>
</cp:coreProperties>
</file>