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12/10/2024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Project Sales Analysis</a:t>
            </a:r>
          </a:p>
        </p:txBody>
      </p:sp>
      <p:sp>
        <p:nvSpPr>
          <p:cNvPr id="3" name="Subtitle 2"/>
          <p:cNvSpPr>
            <a:spLocks noGrp="1"/>
          </p:cNvSpPr>
          <p:nvPr>
            <p:ph type="subTitle" idx="1"/>
          </p:nvPr>
        </p:nvSpPr>
        <p:spPr>
          <a:xfrm>
            <a:off x="684212" y="3843867"/>
            <a:ext cx="6400800" cy="2260719"/>
          </a:xfrm>
        </p:spPr>
        <p:txBody>
          <a:bodyPr>
            <a:normAutofit lnSpcReduction="10000"/>
          </a:bodyPr>
          <a:lstStyle/>
          <a:p>
            <a:r>
              <a:rPr lang="en-US" dirty="0">
                <a:solidFill>
                  <a:schemeClr val="bg1"/>
                </a:solidFill>
              </a:rPr>
              <a:t>Best-Selling </a:t>
            </a:r>
            <a:r>
              <a:rPr lang="en-US" dirty="0" smtClean="0">
                <a:solidFill>
                  <a:schemeClr val="bg1"/>
                </a:solidFill>
              </a:rPr>
              <a:t>Products</a:t>
            </a:r>
            <a:endParaRPr lang="ar-EG" dirty="0" smtClean="0">
              <a:solidFill>
                <a:schemeClr val="bg1"/>
              </a:solidFill>
            </a:endParaRPr>
          </a:p>
          <a:p>
            <a:r>
              <a:rPr lang="en-US" dirty="0">
                <a:solidFill>
                  <a:schemeClr val="bg1"/>
                </a:solidFill>
              </a:rPr>
              <a:t>Peak Sales </a:t>
            </a:r>
            <a:r>
              <a:rPr lang="en-US" dirty="0" smtClean="0">
                <a:solidFill>
                  <a:schemeClr val="bg1"/>
                </a:solidFill>
              </a:rPr>
              <a:t>periods</a:t>
            </a:r>
            <a:endParaRPr lang="ar-EG" dirty="0" smtClean="0">
              <a:solidFill>
                <a:schemeClr val="bg1"/>
              </a:solidFill>
            </a:endParaRPr>
          </a:p>
          <a:p>
            <a:r>
              <a:rPr lang="en-US" dirty="0">
                <a:solidFill>
                  <a:schemeClr val="bg1"/>
                </a:solidFill>
              </a:rPr>
              <a:t>High-Value Customer Segments</a:t>
            </a:r>
            <a:r>
              <a:rPr lang="ar-EG" dirty="0">
                <a:solidFill>
                  <a:schemeClr val="bg1"/>
                </a:solidFill>
              </a:rPr>
              <a:t> </a:t>
            </a:r>
            <a:r>
              <a:rPr lang="en-US" dirty="0">
                <a:solidFill>
                  <a:schemeClr val="bg1"/>
                </a:solidFill>
              </a:rPr>
              <a:t>(Region</a:t>
            </a:r>
            <a:r>
              <a:rPr lang="en-US" dirty="0" smtClean="0">
                <a:solidFill>
                  <a:schemeClr val="bg1"/>
                </a:solidFill>
              </a:rPr>
              <a:t>)</a:t>
            </a:r>
            <a:endParaRPr lang="ar-EG" dirty="0" smtClean="0">
              <a:solidFill>
                <a:schemeClr val="bg1"/>
              </a:solidFill>
            </a:endParaRPr>
          </a:p>
          <a:p>
            <a:r>
              <a:rPr lang="en-US" dirty="0">
                <a:solidFill>
                  <a:schemeClr val="bg1"/>
                </a:solidFill>
              </a:rPr>
              <a:t>High-Value Customer Segments</a:t>
            </a:r>
            <a:r>
              <a:rPr lang="ar-EG" dirty="0">
                <a:solidFill>
                  <a:schemeClr val="bg1"/>
                </a:solidFill>
              </a:rPr>
              <a:t> </a:t>
            </a:r>
            <a:r>
              <a:rPr lang="en-US" dirty="0" smtClean="0">
                <a:solidFill>
                  <a:schemeClr val="bg1"/>
                </a:solidFill>
              </a:rPr>
              <a:t>(Gender)</a:t>
            </a:r>
          </a:p>
          <a:p>
            <a:r>
              <a:rPr lang="en-US" dirty="0">
                <a:solidFill>
                  <a:schemeClr val="bg1"/>
                </a:solidFill>
              </a:rPr>
              <a:t>High-Value Customer Segments</a:t>
            </a:r>
            <a:r>
              <a:rPr lang="ar-EG" dirty="0">
                <a:solidFill>
                  <a:schemeClr val="bg1"/>
                </a:solidFill>
              </a:rPr>
              <a:t> </a:t>
            </a:r>
            <a:r>
              <a:rPr lang="en-US" dirty="0" smtClean="0">
                <a:solidFill>
                  <a:schemeClr val="bg1"/>
                </a:solidFill>
              </a:rPr>
              <a:t>(Age)</a:t>
            </a:r>
            <a:endParaRPr lang="en-US" dirty="0"/>
          </a:p>
          <a:p>
            <a:endParaRPr lang="en-US" dirty="0"/>
          </a:p>
        </p:txBody>
      </p:sp>
    </p:spTree>
    <p:extLst>
      <p:ext uri="{BB962C8B-B14F-4D97-AF65-F5344CB8AC3E}">
        <p14:creationId xmlns:p14="http://schemas.microsoft.com/office/powerpoint/2010/main" val="330526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Best-Selling Products</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1" y="1184855"/>
            <a:ext cx="8444248" cy="4262908"/>
          </a:xfrm>
        </p:spPr>
      </p:pic>
      <p:sp>
        <p:nvSpPr>
          <p:cNvPr id="5" name="TextBox 4"/>
          <p:cNvSpPr txBox="1"/>
          <p:nvPr/>
        </p:nvSpPr>
        <p:spPr>
          <a:xfrm>
            <a:off x="684211" y="5447763"/>
            <a:ext cx="6755375" cy="646331"/>
          </a:xfrm>
          <a:prstGeom prst="rect">
            <a:avLst/>
          </a:prstGeom>
          <a:noFill/>
        </p:spPr>
        <p:txBody>
          <a:bodyPr wrap="none" rtlCol="0">
            <a:spAutoFit/>
          </a:bodyPr>
          <a:lstStyle/>
          <a:p>
            <a:r>
              <a:rPr lang="en-US" b="1" dirty="0" smtClean="0">
                <a:solidFill>
                  <a:schemeClr val="bg1"/>
                </a:solidFill>
              </a:rPr>
              <a:t>Recommendations: </a:t>
            </a:r>
          </a:p>
          <a:p>
            <a:pPr marL="285750" indent="-285750">
              <a:buFont typeface="Arial" panose="020B0604020202020204" pitchFamily="34" charset="0"/>
              <a:buChar char="•"/>
            </a:pPr>
            <a:r>
              <a:rPr lang="en-US" dirty="0" smtClean="0">
                <a:solidFill>
                  <a:schemeClr val="bg1"/>
                </a:solidFill>
              </a:rPr>
              <a:t>Those </a:t>
            </a:r>
            <a:r>
              <a:rPr lang="en-US" b="1" dirty="0" smtClean="0">
                <a:solidFill>
                  <a:schemeClr val="bg1"/>
                </a:solidFill>
              </a:rPr>
              <a:t>products</a:t>
            </a:r>
            <a:r>
              <a:rPr lang="en-US" dirty="0" smtClean="0">
                <a:solidFill>
                  <a:schemeClr val="bg1"/>
                </a:solidFill>
              </a:rPr>
              <a:t> more </a:t>
            </a:r>
            <a:r>
              <a:rPr lang="en-US" b="1" dirty="0" smtClean="0">
                <a:solidFill>
                  <a:schemeClr val="bg1"/>
                </a:solidFill>
              </a:rPr>
              <a:t>promoting</a:t>
            </a:r>
            <a:r>
              <a:rPr lang="en-US" dirty="0" smtClean="0">
                <a:solidFill>
                  <a:schemeClr val="bg1"/>
                </a:solidFill>
              </a:rPr>
              <a:t> which leads more sales.</a:t>
            </a:r>
          </a:p>
        </p:txBody>
      </p:sp>
    </p:spTree>
    <p:extLst>
      <p:ext uri="{BB962C8B-B14F-4D97-AF65-F5344CB8AC3E}">
        <p14:creationId xmlns:p14="http://schemas.microsoft.com/office/powerpoint/2010/main" val="41320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Peak Sales periods</a:t>
            </a:r>
            <a:endParaRPr lang="en-US"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82" y="1159099"/>
            <a:ext cx="8421778" cy="4146996"/>
          </a:xfrm>
        </p:spPr>
      </p:pic>
      <p:sp>
        <p:nvSpPr>
          <p:cNvPr id="6" name="TextBox 5"/>
          <p:cNvSpPr txBox="1"/>
          <p:nvPr/>
        </p:nvSpPr>
        <p:spPr>
          <a:xfrm>
            <a:off x="706681" y="5306095"/>
            <a:ext cx="7716102" cy="369332"/>
          </a:xfrm>
          <a:prstGeom prst="rect">
            <a:avLst/>
          </a:prstGeom>
          <a:noFill/>
        </p:spPr>
        <p:txBody>
          <a:bodyPr wrap="square" rtlCol="0">
            <a:spAutoFit/>
          </a:bodyPr>
          <a:lstStyle/>
          <a:p>
            <a:r>
              <a:rPr lang="en-US" dirty="0" smtClean="0">
                <a:solidFill>
                  <a:schemeClr val="bg1"/>
                </a:solidFill>
              </a:rPr>
              <a:t>As above, months </a:t>
            </a:r>
            <a:r>
              <a:rPr lang="en-US" b="1" dirty="0" smtClean="0">
                <a:solidFill>
                  <a:schemeClr val="bg1"/>
                </a:solidFill>
              </a:rPr>
              <a:t>July</a:t>
            </a:r>
            <a:r>
              <a:rPr lang="en-US" dirty="0" smtClean="0">
                <a:solidFill>
                  <a:schemeClr val="bg1"/>
                </a:solidFill>
              </a:rPr>
              <a:t>, </a:t>
            </a:r>
            <a:r>
              <a:rPr lang="en-US" b="1" dirty="0" smtClean="0">
                <a:solidFill>
                  <a:schemeClr val="bg1"/>
                </a:solidFill>
              </a:rPr>
              <a:t>October</a:t>
            </a:r>
            <a:r>
              <a:rPr lang="en-US" dirty="0" smtClean="0">
                <a:solidFill>
                  <a:schemeClr val="bg1"/>
                </a:solidFill>
              </a:rPr>
              <a:t>, and </a:t>
            </a:r>
            <a:r>
              <a:rPr lang="en-US" b="1" dirty="0" smtClean="0">
                <a:solidFill>
                  <a:schemeClr val="bg1"/>
                </a:solidFill>
              </a:rPr>
              <a:t>December</a:t>
            </a:r>
            <a:r>
              <a:rPr lang="en-US" dirty="0" smtClean="0">
                <a:solidFill>
                  <a:schemeClr val="bg1"/>
                </a:solidFill>
              </a:rPr>
              <a:t> are </a:t>
            </a:r>
            <a:r>
              <a:rPr lang="en-US" b="1" dirty="0" smtClean="0">
                <a:solidFill>
                  <a:schemeClr val="bg1"/>
                </a:solidFill>
              </a:rPr>
              <a:t>peak periods</a:t>
            </a:r>
            <a:r>
              <a:rPr lang="en-US" dirty="0" smtClean="0">
                <a:solidFill>
                  <a:schemeClr val="bg1"/>
                </a:solidFill>
              </a:rPr>
              <a:t>.</a:t>
            </a:r>
          </a:p>
        </p:txBody>
      </p:sp>
      <p:sp>
        <p:nvSpPr>
          <p:cNvPr id="7" name="TextBox 6"/>
          <p:cNvSpPr txBox="1"/>
          <p:nvPr/>
        </p:nvSpPr>
        <p:spPr>
          <a:xfrm>
            <a:off x="706680" y="5675427"/>
            <a:ext cx="3754554" cy="923330"/>
          </a:xfrm>
          <a:prstGeom prst="rect">
            <a:avLst/>
          </a:prstGeom>
          <a:noFill/>
        </p:spPr>
        <p:txBody>
          <a:bodyPr wrap="none" rtlCol="0">
            <a:spAutoFit/>
          </a:bodyPr>
          <a:lstStyle/>
          <a:p>
            <a:r>
              <a:rPr lang="en-US" b="1" dirty="0" smtClean="0">
                <a:solidFill>
                  <a:schemeClr val="bg1"/>
                </a:solidFill>
              </a:rPr>
              <a:t>Recommendations:</a:t>
            </a:r>
          </a:p>
          <a:p>
            <a:pPr marL="285750" indent="-285750">
              <a:buFont typeface="Arial" panose="020B0604020202020204" pitchFamily="34" charset="0"/>
              <a:buChar char="•"/>
            </a:pPr>
            <a:r>
              <a:rPr lang="en-US" dirty="0" smtClean="0">
                <a:solidFill>
                  <a:schemeClr val="bg1"/>
                </a:solidFill>
              </a:rPr>
              <a:t>Scale </a:t>
            </a:r>
            <a:r>
              <a:rPr lang="en-US" dirty="0">
                <a:solidFill>
                  <a:schemeClr val="bg1"/>
                </a:solidFill>
              </a:rPr>
              <a:t>Marketing </a:t>
            </a:r>
            <a:r>
              <a:rPr lang="en-US" dirty="0" smtClean="0">
                <a:solidFill>
                  <a:schemeClr val="bg1"/>
                </a:solidFill>
              </a:rPr>
              <a:t>Efforts.</a:t>
            </a:r>
          </a:p>
          <a:p>
            <a:pPr marL="285750" indent="-285750">
              <a:buFont typeface="Arial" panose="020B0604020202020204" pitchFamily="34" charset="0"/>
              <a:buChar char="•"/>
            </a:pPr>
            <a:r>
              <a:rPr lang="en-US" dirty="0">
                <a:solidFill>
                  <a:schemeClr val="bg1"/>
                </a:solidFill>
              </a:rPr>
              <a:t>Increase </a:t>
            </a:r>
            <a:r>
              <a:rPr lang="en-US" dirty="0" smtClean="0">
                <a:solidFill>
                  <a:schemeClr val="bg1"/>
                </a:solidFill>
              </a:rPr>
              <a:t>Inventory if needed.</a:t>
            </a:r>
            <a:endParaRPr lang="en-US" dirty="0">
              <a:solidFill>
                <a:schemeClr val="bg1"/>
              </a:solidFill>
            </a:endParaRPr>
          </a:p>
        </p:txBody>
      </p:sp>
    </p:spTree>
    <p:extLst>
      <p:ext uri="{BB962C8B-B14F-4D97-AF65-F5344CB8AC3E}">
        <p14:creationId xmlns:p14="http://schemas.microsoft.com/office/powerpoint/2010/main" val="184883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High-Value Customer Segments</a:t>
            </a:r>
            <a:r>
              <a:rPr lang="ar-EG" dirty="0" smtClean="0">
                <a:solidFill>
                  <a:schemeClr val="bg1"/>
                </a:solidFill>
              </a:rPr>
              <a:t> </a:t>
            </a:r>
            <a:r>
              <a:rPr lang="en-US" dirty="0" smtClean="0">
                <a:solidFill>
                  <a:schemeClr val="bg1"/>
                </a:solidFill>
              </a:rPr>
              <a:t>(Region)</a:t>
            </a:r>
            <a:endParaRPr lang="en-US" dirty="0">
              <a:solidFill>
                <a:schemeClr val="bg1"/>
              </a:solidFill>
            </a:endParaRPr>
          </a:p>
        </p:txBody>
      </p:sp>
      <p:sp>
        <p:nvSpPr>
          <p:cNvPr id="6" name="TextBox 5"/>
          <p:cNvSpPr txBox="1"/>
          <p:nvPr/>
        </p:nvSpPr>
        <p:spPr>
          <a:xfrm>
            <a:off x="706681" y="5615191"/>
            <a:ext cx="10922942" cy="1200329"/>
          </a:xfrm>
          <a:prstGeom prst="rect">
            <a:avLst/>
          </a:prstGeom>
          <a:noFill/>
        </p:spPr>
        <p:txBody>
          <a:bodyPr wrap="square" rtlCol="0">
            <a:spAutoFit/>
          </a:bodyPr>
          <a:lstStyle/>
          <a:p>
            <a:r>
              <a:rPr lang="en-US" dirty="0" smtClean="0">
                <a:solidFill>
                  <a:prstClr val="black"/>
                </a:solidFill>
              </a:rPr>
              <a:t>As </a:t>
            </a:r>
            <a:r>
              <a:rPr lang="en-US" dirty="0" smtClean="0">
                <a:solidFill>
                  <a:prstClr val="black"/>
                </a:solidFill>
              </a:rPr>
              <a:t>above, Customers at </a:t>
            </a:r>
            <a:r>
              <a:rPr lang="en-US" b="1" dirty="0" smtClean="0">
                <a:solidFill>
                  <a:prstClr val="black"/>
                </a:solidFill>
              </a:rPr>
              <a:t>West</a:t>
            </a:r>
            <a:r>
              <a:rPr lang="en-US" dirty="0" smtClean="0">
                <a:solidFill>
                  <a:prstClr val="black"/>
                </a:solidFill>
              </a:rPr>
              <a:t> region are </a:t>
            </a:r>
            <a:r>
              <a:rPr lang="en-US" b="1" dirty="0" smtClean="0">
                <a:solidFill>
                  <a:prstClr val="black"/>
                </a:solidFill>
              </a:rPr>
              <a:t>high-value</a:t>
            </a:r>
            <a:r>
              <a:rPr lang="en-US" dirty="0" smtClean="0">
                <a:solidFill>
                  <a:prstClr val="black"/>
                </a:solidFill>
              </a:rPr>
              <a:t>. </a:t>
            </a:r>
          </a:p>
          <a:p>
            <a:r>
              <a:rPr lang="en-US" dirty="0">
                <a:solidFill>
                  <a:prstClr val="black"/>
                </a:solidFill>
              </a:rPr>
              <a:t>This is because the percentage of customers from the West is greater than other regions, and it is also possible that their purchases are greater than other customers because the difference in </a:t>
            </a:r>
            <a:r>
              <a:rPr lang="en-US" dirty="0" smtClean="0">
                <a:solidFill>
                  <a:prstClr val="black"/>
                </a:solidFill>
              </a:rPr>
              <a:t>revenues </a:t>
            </a:r>
            <a:r>
              <a:rPr lang="en-US" dirty="0">
                <a:solidFill>
                  <a:prstClr val="black"/>
                </a:solidFill>
              </a:rPr>
              <a:t>is very large compared to the difference in </a:t>
            </a:r>
            <a:r>
              <a:rPr lang="en-US" dirty="0" smtClean="0">
                <a:solidFill>
                  <a:prstClr val="black"/>
                </a:solidFill>
              </a:rPr>
              <a:t>customer counts.</a:t>
            </a:r>
            <a:endParaRPr lang="en-US" dirty="0">
              <a:solidFill>
                <a:prstClr val="black"/>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82" y="1564901"/>
            <a:ext cx="5887302" cy="405029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607" y="1564901"/>
            <a:ext cx="4923016" cy="4050290"/>
          </a:xfrm>
          <a:prstGeom prst="rect">
            <a:avLst/>
          </a:prstGeom>
        </p:spPr>
      </p:pic>
    </p:spTree>
    <p:extLst>
      <p:ext uri="{BB962C8B-B14F-4D97-AF65-F5344CB8AC3E}">
        <p14:creationId xmlns:p14="http://schemas.microsoft.com/office/powerpoint/2010/main" val="38205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High-Value Customer Segments</a:t>
            </a:r>
            <a:r>
              <a:rPr lang="ar-EG" dirty="0" smtClean="0">
                <a:solidFill>
                  <a:schemeClr val="bg1"/>
                </a:solidFill>
              </a:rPr>
              <a:t> </a:t>
            </a:r>
            <a:r>
              <a:rPr lang="en-US" dirty="0" smtClean="0">
                <a:solidFill>
                  <a:schemeClr val="bg1"/>
                </a:solidFill>
              </a:rPr>
              <a:t>(Region)</a:t>
            </a:r>
            <a:endParaRPr lang="en-US" dirty="0">
              <a:solidFill>
                <a:schemeClr val="bg1"/>
              </a:solidFill>
            </a:endParaRPr>
          </a:p>
        </p:txBody>
      </p:sp>
      <p:sp>
        <p:nvSpPr>
          <p:cNvPr id="6" name="TextBox 5"/>
          <p:cNvSpPr txBox="1"/>
          <p:nvPr/>
        </p:nvSpPr>
        <p:spPr>
          <a:xfrm>
            <a:off x="706681" y="5615191"/>
            <a:ext cx="10922942" cy="1200329"/>
          </a:xfrm>
          <a:prstGeom prst="rect">
            <a:avLst/>
          </a:prstGeom>
          <a:noFill/>
        </p:spPr>
        <p:txBody>
          <a:bodyPr wrap="square" rtlCol="0">
            <a:spAutoFit/>
          </a:bodyPr>
          <a:lstStyle/>
          <a:p>
            <a:r>
              <a:rPr lang="en-US" b="1" dirty="0" smtClean="0">
                <a:solidFill>
                  <a:prstClr val="black"/>
                </a:solidFill>
              </a:rPr>
              <a:t>Recommendation:</a:t>
            </a:r>
          </a:p>
          <a:p>
            <a:pPr marL="285750" indent="-285750">
              <a:buFont typeface="Arial" panose="020B0604020202020204" pitchFamily="34" charset="0"/>
              <a:buChar char="•"/>
            </a:pPr>
            <a:r>
              <a:rPr lang="en-US" dirty="0" smtClean="0">
                <a:solidFill>
                  <a:prstClr val="black"/>
                </a:solidFill>
              </a:rPr>
              <a:t>Focus on </a:t>
            </a:r>
            <a:r>
              <a:rPr lang="en-US" b="1" dirty="0" smtClean="0">
                <a:solidFill>
                  <a:prstClr val="black"/>
                </a:solidFill>
              </a:rPr>
              <a:t>West</a:t>
            </a:r>
            <a:r>
              <a:rPr lang="en-US" dirty="0" smtClean="0">
                <a:solidFill>
                  <a:prstClr val="black"/>
                </a:solidFill>
              </a:rPr>
              <a:t> region (high-performing region) in marketing and presenting more products and categories.</a:t>
            </a:r>
          </a:p>
          <a:p>
            <a:pPr marL="285750" indent="-285750">
              <a:buFont typeface="Arial" panose="020B0604020202020204" pitchFamily="34" charset="0"/>
              <a:buChar char="•"/>
            </a:pPr>
            <a:r>
              <a:rPr lang="en-US" b="1" dirty="0" smtClean="0">
                <a:solidFill>
                  <a:prstClr val="black"/>
                </a:solidFill>
              </a:rPr>
              <a:t>East</a:t>
            </a:r>
            <a:r>
              <a:rPr lang="en-US" dirty="0" smtClean="0">
                <a:solidFill>
                  <a:prstClr val="black"/>
                </a:solidFill>
              </a:rPr>
              <a:t> also needs customers increasing for more revenue.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82" y="1564901"/>
            <a:ext cx="5887302" cy="405029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607" y="1564901"/>
            <a:ext cx="4923016" cy="4050290"/>
          </a:xfrm>
          <a:prstGeom prst="rect">
            <a:avLst/>
          </a:prstGeom>
        </p:spPr>
      </p:pic>
    </p:spTree>
    <p:extLst>
      <p:ext uri="{BB962C8B-B14F-4D97-AF65-F5344CB8AC3E}">
        <p14:creationId xmlns:p14="http://schemas.microsoft.com/office/powerpoint/2010/main" val="76624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High-Value Customer Segments</a:t>
            </a:r>
            <a:r>
              <a:rPr lang="ar-EG" dirty="0" smtClean="0">
                <a:solidFill>
                  <a:schemeClr val="bg1"/>
                </a:solidFill>
              </a:rPr>
              <a:t> </a:t>
            </a:r>
            <a:r>
              <a:rPr lang="en-US" dirty="0" smtClean="0">
                <a:solidFill>
                  <a:schemeClr val="bg1"/>
                </a:solidFill>
              </a:rPr>
              <a:t>(Gender)</a:t>
            </a:r>
            <a:endParaRPr lang="en-US" dirty="0">
              <a:solidFill>
                <a:schemeClr val="bg1"/>
              </a:solidFill>
            </a:endParaRPr>
          </a:p>
        </p:txBody>
      </p:sp>
      <p:sp>
        <p:nvSpPr>
          <p:cNvPr id="6" name="TextBox 5"/>
          <p:cNvSpPr txBox="1"/>
          <p:nvPr/>
        </p:nvSpPr>
        <p:spPr>
          <a:xfrm>
            <a:off x="706680" y="5615191"/>
            <a:ext cx="8421779" cy="646331"/>
          </a:xfrm>
          <a:prstGeom prst="rect">
            <a:avLst/>
          </a:prstGeom>
          <a:noFill/>
        </p:spPr>
        <p:txBody>
          <a:bodyPr wrap="square" rtlCol="0">
            <a:spAutoFit/>
          </a:bodyPr>
          <a:lstStyle/>
          <a:p>
            <a:r>
              <a:rPr lang="en-US" dirty="0" smtClean="0">
                <a:solidFill>
                  <a:prstClr val="black"/>
                </a:solidFill>
              </a:rPr>
              <a:t>As above, </a:t>
            </a:r>
            <a:r>
              <a:rPr lang="en-US" b="1" dirty="0" smtClean="0">
                <a:solidFill>
                  <a:prstClr val="black"/>
                </a:solidFill>
              </a:rPr>
              <a:t>male</a:t>
            </a:r>
            <a:r>
              <a:rPr lang="en-US" dirty="0" smtClean="0">
                <a:solidFill>
                  <a:prstClr val="black"/>
                </a:solidFill>
              </a:rPr>
              <a:t> customers are </a:t>
            </a:r>
            <a:r>
              <a:rPr lang="en-US" b="1" dirty="0" smtClean="0">
                <a:solidFill>
                  <a:prstClr val="black"/>
                </a:solidFill>
              </a:rPr>
              <a:t>high-value</a:t>
            </a:r>
            <a:r>
              <a:rPr lang="en-US" dirty="0" smtClean="0">
                <a:solidFill>
                  <a:prstClr val="black"/>
                </a:solidFill>
              </a:rPr>
              <a:t> </a:t>
            </a:r>
            <a:r>
              <a:rPr lang="en-US" dirty="0">
                <a:solidFill>
                  <a:prstClr val="black"/>
                </a:solidFill>
              </a:rPr>
              <a:t>despite </a:t>
            </a:r>
            <a:r>
              <a:rPr lang="en-US" dirty="0" smtClean="0">
                <a:solidFill>
                  <a:prstClr val="black"/>
                </a:solidFill>
              </a:rPr>
              <a:t>equal </a:t>
            </a:r>
            <a:r>
              <a:rPr lang="en-US" dirty="0">
                <a:solidFill>
                  <a:prstClr val="black"/>
                </a:solidFill>
              </a:rPr>
              <a:t>male and female contribution to </a:t>
            </a:r>
            <a:r>
              <a:rPr lang="en-US" dirty="0" smtClean="0">
                <a:solidFill>
                  <a:prstClr val="black"/>
                </a:solidFill>
              </a:rPr>
              <a:t>purchases.</a:t>
            </a:r>
            <a:endParaRPr lang="en-US" dirty="0">
              <a:solidFill>
                <a:prstClr val="black"/>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81" y="1564902"/>
            <a:ext cx="6041849" cy="405028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1152" y="1558344"/>
            <a:ext cx="4716955" cy="4056847"/>
          </a:xfrm>
          <a:prstGeom prst="rect">
            <a:avLst/>
          </a:prstGeom>
        </p:spPr>
      </p:pic>
      <p:sp>
        <p:nvSpPr>
          <p:cNvPr id="8" name="TextBox 7"/>
          <p:cNvSpPr txBox="1"/>
          <p:nvPr/>
        </p:nvSpPr>
        <p:spPr>
          <a:xfrm>
            <a:off x="655165" y="6257835"/>
            <a:ext cx="10922942" cy="646331"/>
          </a:xfrm>
          <a:prstGeom prst="rect">
            <a:avLst/>
          </a:prstGeom>
          <a:noFill/>
        </p:spPr>
        <p:txBody>
          <a:bodyPr wrap="square" rtlCol="0">
            <a:spAutoFit/>
          </a:bodyPr>
          <a:lstStyle/>
          <a:p>
            <a:r>
              <a:rPr lang="en-US" b="1" dirty="0" smtClean="0">
                <a:solidFill>
                  <a:prstClr val="black"/>
                </a:solidFill>
              </a:rPr>
              <a:t>Recommendation:</a:t>
            </a:r>
          </a:p>
          <a:p>
            <a:pPr marL="285750" indent="-285750">
              <a:buFont typeface="Arial" panose="020B0604020202020204" pitchFamily="34" charset="0"/>
              <a:buChar char="•"/>
            </a:pPr>
            <a:r>
              <a:rPr lang="en-US" dirty="0" smtClean="0">
                <a:solidFill>
                  <a:prstClr val="black"/>
                </a:solidFill>
              </a:rPr>
              <a:t>Focus on </a:t>
            </a:r>
            <a:r>
              <a:rPr lang="en-US" b="1" dirty="0" smtClean="0">
                <a:solidFill>
                  <a:prstClr val="black"/>
                </a:solidFill>
              </a:rPr>
              <a:t>males </a:t>
            </a:r>
            <a:r>
              <a:rPr lang="en-US" dirty="0" smtClean="0">
                <a:solidFill>
                  <a:prstClr val="black"/>
                </a:solidFill>
              </a:rPr>
              <a:t>customers in marketing and presenting more products and categories.</a:t>
            </a:r>
          </a:p>
        </p:txBody>
      </p:sp>
    </p:spTree>
    <p:extLst>
      <p:ext uri="{BB962C8B-B14F-4D97-AF65-F5344CB8AC3E}">
        <p14:creationId xmlns:p14="http://schemas.microsoft.com/office/powerpoint/2010/main" val="61709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59" y="57835"/>
            <a:ext cx="8534400" cy="1507067"/>
          </a:xfrm>
        </p:spPr>
        <p:txBody>
          <a:bodyPr/>
          <a:lstStyle/>
          <a:p>
            <a:r>
              <a:rPr lang="en-US" dirty="0" smtClean="0">
                <a:solidFill>
                  <a:schemeClr val="bg1"/>
                </a:solidFill>
              </a:rPr>
              <a:t>High-Value Customer Segments</a:t>
            </a:r>
            <a:r>
              <a:rPr lang="ar-EG" dirty="0" smtClean="0">
                <a:solidFill>
                  <a:schemeClr val="bg1"/>
                </a:solidFill>
              </a:rPr>
              <a:t> </a:t>
            </a:r>
            <a:r>
              <a:rPr lang="en-US" dirty="0" smtClean="0">
                <a:solidFill>
                  <a:schemeClr val="bg1"/>
                </a:solidFill>
              </a:rPr>
              <a:t>(Age)</a:t>
            </a:r>
            <a:endParaRPr lang="en-US" dirty="0">
              <a:solidFill>
                <a:schemeClr val="bg1"/>
              </a:solidFill>
            </a:endParaRPr>
          </a:p>
        </p:txBody>
      </p:sp>
      <p:sp>
        <p:nvSpPr>
          <p:cNvPr id="6" name="TextBox 5"/>
          <p:cNvSpPr txBox="1"/>
          <p:nvPr/>
        </p:nvSpPr>
        <p:spPr>
          <a:xfrm>
            <a:off x="706679" y="5615191"/>
            <a:ext cx="8926718" cy="646331"/>
          </a:xfrm>
          <a:prstGeom prst="rect">
            <a:avLst/>
          </a:prstGeom>
          <a:noFill/>
        </p:spPr>
        <p:txBody>
          <a:bodyPr wrap="square" rtlCol="0">
            <a:spAutoFit/>
          </a:bodyPr>
          <a:lstStyle/>
          <a:p>
            <a:r>
              <a:rPr lang="en-US" dirty="0" smtClean="0">
                <a:solidFill>
                  <a:prstClr val="black"/>
                </a:solidFill>
              </a:rPr>
              <a:t>As above, </a:t>
            </a:r>
            <a:r>
              <a:rPr lang="en-US" dirty="0" smtClean="0">
                <a:solidFill>
                  <a:prstClr val="black"/>
                </a:solidFill>
              </a:rPr>
              <a:t>although 18-25 </a:t>
            </a:r>
            <a:r>
              <a:rPr lang="en-US" dirty="0">
                <a:solidFill>
                  <a:prstClr val="black"/>
                </a:solidFill>
              </a:rPr>
              <a:t>and 56-65 </a:t>
            </a:r>
            <a:r>
              <a:rPr lang="en-US" dirty="0" smtClean="0">
                <a:solidFill>
                  <a:prstClr val="black"/>
                </a:solidFill>
              </a:rPr>
              <a:t>segments have </a:t>
            </a:r>
            <a:r>
              <a:rPr lang="en-US" dirty="0">
                <a:solidFill>
                  <a:prstClr val="black"/>
                </a:solidFill>
              </a:rPr>
              <a:t>the same number of customers and are the highest in </a:t>
            </a:r>
            <a:r>
              <a:rPr lang="en-US" dirty="0" smtClean="0">
                <a:solidFill>
                  <a:prstClr val="black"/>
                </a:solidFill>
              </a:rPr>
              <a:t>count, </a:t>
            </a:r>
            <a:r>
              <a:rPr lang="en-US" dirty="0">
                <a:solidFill>
                  <a:prstClr val="black"/>
                </a:solidFill>
              </a:rPr>
              <a:t>the </a:t>
            </a:r>
            <a:r>
              <a:rPr lang="en-US" b="1" dirty="0">
                <a:solidFill>
                  <a:prstClr val="black"/>
                </a:solidFill>
              </a:rPr>
              <a:t>56-65</a:t>
            </a:r>
            <a:r>
              <a:rPr lang="en-US" dirty="0">
                <a:solidFill>
                  <a:prstClr val="black"/>
                </a:solidFill>
              </a:rPr>
              <a:t> </a:t>
            </a:r>
            <a:r>
              <a:rPr lang="en-US" dirty="0" smtClean="0">
                <a:solidFill>
                  <a:prstClr val="black"/>
                </a:solidFill>
              </a:rPr>
              <a:t>segment has </a:t>
            </a:r>
            <a:r>
              <a:rPr lang="en-US" dirty="0">
                <a:solidFill>
                  <a:prstClr val="black"/>
                </a:solidFill>
              </a:rPr>
              <a:t>the </a:t>
            </a:r>
            <a:r>
              <a:rPr lang="en-US" b="1" dirty="0" smtClean="0">
                <a:solidFill>
                  <a:prstClr val="black"/>
                </a:solidFill>
              </a:rPr>
              <a:t>high-value</a:t>
            </a:r>
            <a:r>
              <a:rPr lang="en-US" dirty="0">
                <a:solidFill>
                  <a:prstClr val="black"/>
                </a:solidFill>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79" y="1564902"/>
            <a:ext cx="5616848" cy="4050289"/>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47" y="1564903"/>
            <a:ext cx="5180597" cy="4050288"/>
          </a:xfrm>
          <a:prstGeom prst="rect">
            <a:avLst/>
          </a:prstGeom>
        </p:spPr>
      </p:pic>
      <p:sp>
        <p:nvSpPr>
          <p:cNvPr id="11" name="TextBox 10"/>
          <p:cNvSpPr txBox="1"/>
          <p:nvPr/>
        </p:nvSpPr>
        <p:spPr>
          <a:xfrm>
            <a:off x="594058" y="6257835"/>
            <a:ext cx="11267383" cy="646331"/>
          </a:xfrm>
          <a:prstGeom prst="rect">
            <a:avLst/>
          </a:prstGeom>
          <a:noFill/>
        </p:spPr>
        <p:txBody>
          <a:bodyPr wrap="square" rtlCol="0">
            <a:spAutoFit/>
          </a:bodyPr>
          <a:lstStyle/>
          <a:p>
            <a:r>
              <a:rPr lang="en-US" b="1" dirty="0" smtClean="0">
                <a:solidFill>
                  <a:prstClr val="black"/>
                </a:solidFill>
              </a:rPr>
              <a:t>Recommendation:</a:t>
            </a:r>
          </a:p>
          <a:p>
            <a:pPr marL="285750" indent="-285750">
              <a:buFont typeface="Arial" panose="020B0604020202020204" pitchFamily="34" charset="0"/>
              <a:buChar char="•"/>
            </a:pPr>
            <a:r>
              <a:rPr lang="en-US" dirty="0" smtClean="0">
                <a:solidFill>
                  <a:prstClr val="black"/>
                </a:solidFill>
              </a:rPr>
              <a:t>Focus on </a:t>
            </a:r>
            <a:r>
              <a:rPr lang="en-US" b="1" dirty="0" smtClean="0">
                <a:solidFill>
                  <a:prstClr val="black"/>
                </a:solidFill>
              </a:rPr>
              <a:t>56-65 &amp; 18-25 </a:t>
            </a:r>
            <a:r>
              <a:rPr lang="en-US" dirty="0" smtClean="0">
                <a:solidFill>
                  <a:prstClr val="black"/>
                </a:solidFill>
              </a:rPr>
              <a:t>age-group in marketing and presenting more products and categories.</a:t>
            </a:r>
          </a:p>
        </p:txBody>
      </p:sp>
    </p:spTree>
    <p:extLst>
      <p:ext uri="{BB962C8B-B14F-4D97-AF65-F5344CB8AC3E}">
        <p14:creationId xmlns:p14="http://schemas.microsoft.com/office/powerpoint/2010/main" val="36074171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376</TotalTime>
  <Words>250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Tahoma</vt:lpstr>
      <vt:lpstr>Wingdings 3</vt:lpstr>
      <vt:lpstr>Slice</vt:lpstr>
      <vt:lpstr>Project Sales Analysis</vt:lpstr>
      <vt:lpstr>Best-Selling Products</vt:lpstr>
      <vt:lpstr>Peak Sales periods</vt:lpstr>
      <vt:lpstr>High-Value Customer Segments (Region)</vt:lpstr>
      <vt:lpstr>High-Value Customer Segments (Region)</vt:lpstr>
      <vt:lpstr>High-Value Customer Segments (Gender)</vt:lpstr>
      <vt:lpstr>High-Value Customer Segments (Age)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Sales Analysis</dc:title>
  <dc:creator>All in one</dc:creator>
  <cp:lastModifiedBy>All in one</cp:lastModifiedBy>
  <cp:revision>14</cp:revision>
  <dcterms:created xsi:type="dcterms:W3CDTF">2024-12-10T12:03:09Z</dcterms:created>
  <dcterms:modified xsi:type="dcterms:W3CDTF">2024-12-10T18:19:30Z</dcterms:modified>
</cp:coreProperties>
</file>