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Lst>
  <p:notesMasterIdLst>
    <p:notesMasterId r:id="rId19"/>
  </p:notesMasterIdLst>
  <p:sldIdLst>
    <p:sldId id="261" r:id="rId2"/>
    <p:sldId id="275" r:id="rId3"/>
    <p:sldId id="257" r:id="rId4"/>
    <p:sldId id="256" r:id="rId5"/>
    <p:sldId id="268" r:id="rId6"/>
    <p:sldId id="278" r:id="rId7"/>
    <p:sldId id="276" r:id="rId8"/>
    <p:sldId id="273" r:id="rId9"/>
    <p:sldId id="274" r:id="rId10"/>
    <p:sldId id="272" r:id="rId11"/>
    <p:sldId id="260" r:id="rId12"/>
    <p:sldId id="263" r:id="rId13"/>
    <p:sldId id="270" r:id="rId14"/>
    <p:sldId id="271" r:id="rId15"/>
    <p:sldId id="259"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6" d="100"/>
          <a:sy n="66" d="100"/>
        </p:scale>
        <p:origin x="4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696EEDF3-6FD9-4604-9AE7-452CD1CBAB6D}" type="datetimeFigureOut">
              <a:rPr lang="ar-EG" smtClean="0"/>
              <a:t>07/07/1446</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80B6FDB-1DD2-4D8A-910D-503DD4ED0699}" type="slidenum">
              <a:rPr lang="ar-EG" smtClean="0"/>
              <a:t>‹#›</a:t>
            </a:fld>
            <a:endParaRPr lang="ar-EG"/>
          </a:p>
        </p:txBody>
      </p:sp>
    </p:spTree>
    <p:extLst>
      <p:ext uri="{BB962C8B-B14F-4D97-AF65-F5344CB8AC3E}">
        <p14:creationId xmlns:p14="http://schemas.microsoft.com/office/powerpoint/2010/main" val="13430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69a03267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g1e69a032673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24664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45F25-5D60-4A34-8969-B558A9D9412C}" type="datetimeFigureOut">
              <a:rPr lang="ar-EG" smtClean="0"/>
              <a:t>07/07/1446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147745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417510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7978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238351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2773158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842839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891065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1188317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415600" y="593367"/>
            <a:ext cx="11360800" cy="7636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15" name="Google Shape;15;p13"/>
          <p:cNvSpPr txBox="1">
            <a:spLocks noGrp="1"/>
          </p:cNvSpPr>
          <p:nvPr>
            <p:ph type="body" idx="1"/>
          </p:nvPr>
        </p:nvSpPr>
        <p:spPr>
          <a:xfrm>
            <a:off x="415600" y="1536633"/>
            <a:ext cx="11360800" cy="4555200"/>
          </a:xfrm>
          <a:prstGeom prst="rect">
            <a:avLst/>
          </a:prstGeom>
          <a:noFill/>
          <a:ln>
            <a:noFill/>
          </a:ln>
        </p:spPr>
        <p:txBody>
          <a:bodyPr spcFirstLastPara="1" wrap="square" lIns="182850" tIns="182850" rIns="182850" bIns="182850" anchor="t" anchorCtr="0">
            <a:normAutofit/>
          </a:bodyPr>
          <a:lstStyle>
            <a:lvl1pPr marL="304815" lvl="0" indent="-304815" algn="l">
              <a:lnSpc>
                <a:spcPct val="115000"/>
              </a:lnSpc>
              <a:spcBef>
                <a:spcPts val="0"/>
              </a:spcBef>
              <a:spcAft>
                <a:spcPts val="0"/>
              </a:spcAft>
              <a:buSzPts val="3600"/>
              <a:buChar char="●"/>
              <a:defRPr/>
            </a:lvl1pPr>
            <a:lvl2pPr marL="609630" lvl="1" indent="-270947" algn="l">
              <a:lnSpc>
                <a:spcPct val="115000"/>
              </a:lnSpc>
              <a:spcBef>
                <a:spcPts val="0"/>
              </a:spcBef>
              <a:spcAft>
                <a:spcPts val="0"/>
              </a:spcAft>
              <a:buSzPts val="2800"/>
              <a:buChar char="○"/>
              <a:defRPr/>
            </a:lvl2pPr>
            <a:lvl3pPr marL="914446" lvl="2" indent="-270947" algn="l">
              <a:lnSpc>
                <a:spcPct val="115000"/>
              </a:lnSpc>
              <a:spcBef>
                <a:spcPts val="0"/>
              </a:spcBef>
              <a:spcAft>
                <a:spcPts val="0"/>
              </a:spcAft>
              <a:buSzPts val="2800"/>
              <a:buChar char="■"/>
              <a:defRPr/>
            </a:lvl3pPr>
            <a:lvl4pPr marL="1219261" lvl="3" indent="-270947" algn="l">
              <a:lnSpc>
                <a:spcPct val="115000"/>
              </a:lnSpc>
              <a:spcBef>
                <a:spcPts val="0"/>
              </a:spcBef>
              <a:spcAft>
                <a:spcPts val="0"/>
              </a:spcAft>
              <a:buSzPts val="2800"/>
              <a:buChar char="●"/>
              <a:defRPr/>
            </a:lvl4pPr>
            <a:lvl5pPr marL="1524076" lvl="4" indent="-270947" algn="l">
              <a:lnSpc>
                <a:spcPct val="115000"/>
              </a:lnSpc>
              <a:spcBef>
                <a:spcPts val="0"/>
              </a:spcBef>
              <a:spcAft>
                <a:spcPts val="0"/>
              </a:spcAft>
              <a:buSzPts val="2800"/>
              <a:buChar char="○"/>
              <a:defRPr/>
            </a:lvl5pPr>
            <a:lvl6pPr marL="1828891" lvl="5" indent="-270947" algn="l">
              <a:lnSpc>
                <a:spcPct val="115000"/>
              </a:lnSpc>
              <a:spcBef>
                <a:spcPts val="0"/>
              </a:spcBef>
              <a:spcAft>
                <a:spcPts val="0"/>
              </a:spcAft>
              <a:buSzPts val="2800"/>
              <a:buChar char="■"/>
              <a:defRPr/>
            </a:lvl6pPr>
            <a:lvl7pPr marL="2133707" lvl="6" indent="-270947" algn="l">
              <a:lnSpc>
                <a:spcPct val="115000"/>
              </a:lnSpc>
              <a:spcBef>
                <a:spcPts val="0"/>
              </a:spcBef>
              <a:spcAft>
                <a:spcPts val="0"/>
              </a:spcAft>
              <a:buSzPts val="2800"/>
              <a:buChar char="●"/>
              <a:defRPr/>
            </a:lvl7pPr>
            <a:lvl8pPr marL="2438522" lvl="7" indent="-270947" algn="l">
              <a:lnSpc>
                <a:spcPct val="115000"/>
              </a:lnSpc>
              <a:spcBef>
                <a:spcPts val="0"/>
              </a:spcBef>
              <a:spcAft>
                <a:spcPts val="0"/>
              </a:spcAft>
              <a:buSzPts val="2800"/>
              <a:buChar char="○"/>
              <a:defRPr/>
            </a:lvl8pPr>
            <a:lvl9pPr marL="2743337" lvl="8" indent="-270947" algn="l">
              <a:lnSpc>
                <a:spcPct val="115000"/>
              </a:lnSpc>
              <a:spcBef>
                <a:spcPts val="0"/>
              </a:spcBef>
              <a:spcAft>
                <a:spcPts val="0"/>
              </a:spcAft>
              <a:buSzPts val="2800"/>
              <a:buChar char="■"/>
              <a:defRPr/>
            </a:lvl9pPr>
          </a:lstStyle>
          <a:p>
            <a:endParaRPr/>
          </a:p>
        </p:txBody>
      </p:sp>
      <p:sp>
        <p:nvSpPr>
          <p:cNvPr id="16" name="Google Shape;16;p13"/>
          <p:cNvSpPr txBox="1">
            <a:spLocks noGrp="1"/>
          </p:cNvSpPr>
          <p:nvPr>
            <p:ph type="sldNum" idx="12"/>
          </p:nvPr>
        </p:nvSpPr>
        <p:spPr>
          <a:xfrm>
            <a:off x="11296611" y="6217623"/>
            <a:ext cx="731600" cy="5248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0166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79722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309635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45F25-5D60-4A34-8969-B558A9D9412C}" type="datetimeFigureOut">
              <a:rPr lang="ar-EG" smtClean="0"/>
              <a:t>07/07/1446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12728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45F25-5D60-4A34-8969-B558A9D9412C}" type="datetimeFigureOut">
              <a:rPr lang="ar-EG" smtClean="0"/>
              <a:t>07/07/1446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141214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3"/>
          <p:cNvSpPr>
            <a:spLocks noGrp="1"/>
          </p:cNvSpPr>
          <p:nvPr>
            <p:ph type="ftr" sz="quarter" idx="11"/>
          </p:nvPr>
        </p:nvSpPr>
        <p:spPr/>
        <p:txBody>
          <a:bodyPr/>
          <a:lstStyle/>
          <a:p>
            <a:endParaRPr lang="ar-EG"/>
          </a:p>
        </p:txBody>
      </p:sp>
      <p:sp>
        <p:nvSpPr>
          <p:cNvPr id="6" name="Slide Number Placeholder 4"/>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376728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2"/>
          <p:cNvSpPr>
            <a:spLocks noGrp="1"/>
          </p:cNvSpPr>
          <p:nvPr>
            <p:ph type="ftr" sz="quarter" idx="11"/>
          </p:nvPr>
        </p:nvSpPr>
        <p:spPr/>
        <p:txBody>
          <a:bodyPr/>
          <a:lstStyle/>
          <a:p>
            <a:endParaRPr lang="ar-EG"/>
          </a:p>
        </p:txBody>
      </p:sp>
      <p:sp>
        <p:nvSpPr>
          <p:cNvPr id="6" name="Slide Number Placeholder 3"/>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422585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2C45F25-5D60-4A34-8969-B558A9D9412C}" type="datetimeFigureOut">
              <a:rPr lang="ar-EG" smtClean="0"/>
              <a:t>07/07/1446</a:t>
            </a:fld>
            <a:endParaRPr lang="ar-EG"/>
          </a:p>
        </p:txBody>
      </p:sp>
      <p:sp>
        <p:nvSpPr>
          <p:cNvPr id="5" name="Footer Placeholder 5"/>
          <p:cNvSpPr>
            <a:spLocks noGrp="1"/>
          </p:cNvSpPr>
          <p:nvPr>
            <p:ph type="ftr" sz="quarter" idx="11"/>
          </p:nvPr>
        </p:nvSpPr>
        <p:spPr/>
        <p:txBody>
          <a:bodyPr/>
          <a:lstStyle/>
          <a:p>
            <a:endParaRPr lang="ar-EG"/>
          </a:p>
        </p:txBody>
      </p:sp>
      <p:sp>
        <p:nvSpPr>
          <p:cNvPr id="6" name="Slide Number Placeholder 6"/>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340392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45F25-5D60-4A34-8969-B558A9D9412C}" type="datetimeFigureOut">
              <a:rPr lang="ar-EG" smtClean="0"/>
              <a:t>07/07/1446</a:t>
            </a:fld>
            <a:endParaRPr lang="ar-E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2C7E0E-605B-4F3B-818C-59E7EAADCC38}" type="slidenum">
              <a:rPr lang="ar-EG" smtClean="0"/>
              <a:t>‹#›</a:t>
            </a:fld>
            <a:endParaRPr lang="ar-EG"/>
          </a:p>
        </p:txBody>
      </p:sp>
    </p:spTree>
    <p:extLst>
      <p:ext uri="{BB962C8B-B14F-4D97-AF65-F5344CB8AC3E}">
        <p14:creationId xmlns:p14="http://schemas.microsoft.com/office/powerpoint/2010/main" val="165251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C45F25-5D60-4A34-8969-B558A9D9412C}" type="datetimeFigureOut">
              <a:rPr lang="ar-EG" smtClean="0"/>
              <a:t>07/07/1446</a:t>
            </a:fld>
            <a:endParaRPr lang="ar-E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E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2C7E0E-605B-4F3B-818C-59E7EAADCC38}" type="slidenum">
              <a:rPr lang="ar-EG" smtClean="0"/>
              <a:t>‹#›</a:t>
            </a:fld>
            <a:endParaRPr lang="ar-EG"/>
          </a:p>
        </p:txBody>
      </p:sp>
    </p:spTree>
    <p:extLst>
      <p:ext uri="{BB962C8B-B14F-4D97-AF65-F5344CB8AC3E}">
        <p14:creationId xmlns:p14="http://schemas.microsoft.com/office/powerpoint/2010/main" val="635190959"/>
      </p:ext>
    </p:extLst>
  </p:cSld>
  <p:clrMap bg1="dk1" tx1="lt1" bg2="dk2" tx2="lt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 id="2147484216" r:id="rId18"/>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8" Type="http://schemas.openxmlformats.org/officeDocument/2006/relationships/image" Target="../media/image14.jfif"/><Relationship Id="rId3" Type="http://schemas.openxmlformats.org/officeDocument/2006/relationships/image" Target="../media/image22.png"/><Relationship Id="rId7" Type="http://schemas.openxmlformats.org/officeDocument/2006/relationships/image" Target="../media/image34.jp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1.jpg"/><Relationship Id="rId5" Type="http://schemas.openxmlformats.org/officeDocument/2006/relationships/image" Target="../media/image33.jpg"/><Relationship Id="rId4" Type="http://schemas.openxmlformats.org/officeDocument/2006/relationships/image" Target="../media/image32.jp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jpg"/><Relationship Id="rId13" Type="http://schemas.openxmlformats.org/officeDocument/2006/relationships/image" Target="../media/image43.png"/><Relationship Id="rId18" Type="http://schemas.openxmlformats.org/officeDocument/2006/relationships/image" Target="../media/image46.png"/><Relationship Id="rId26" Type="http://schemas.openxmlformats.org/officeDocument/2006/relationships/image" Target="../media/image52.jpg"/><Relationship Id="rId3" Type="http://schemas.openxmlformats.org/officeDocument/2006/relationships/image" Target="../media/image27.jpg"/><Relationship Id="rId21" Type="http://schemas.microsoft.com/office/2007/relationships/hdphoto" Target="../media/hdphoto4.wdp"/><Relationship Id="rId7" Type="http://schemas.openxmlformats.org/officeDocument/2006/relationships/image" Target="../media/image26.jpg"/><Relationship Id="rId12" Type="http://schemas.openxmlformats.org/officeDocument/2006/relationships/hyperlink" Target="https://sciwarepod.wordpress.com/2009/09/28/%D8%A7%D9%84%D8%AE%D9%81%D8%A7%D8%B4-%D9%88%D8%A7%D9%84%D8%B9%D8%AB%D8%A9-%D9%88%D8%A7%D9%84%D8%B5%D9%88%D8%AA%D9%8A%D8%A7%D8%AA/" TargetMode="External"/><Relationship Id="rId17" Type="http://schemas.microsoft.com/office/2007/relationships/hdphoto" Target="../media/hdphoto2.wdp"/><Relationship Id="rId25" Type="http://schemas.openxmlformats.org/officeDocument/2006/relationships/image" Target="../media/image51.jpg"/><Relationship Id="rId33" Type="http://schemas.openxmlformats.org/officeDocument/2006/relationships/image" Target="../media/image35.png"/><Relationship Id="rId2" Type="http://schemas.openxmlformats.org/officeDocument/2006/relationships/image" Target="../media/image39.png"/><Relationship Id="rId16" Type="http://schemas.openxmlformats.org/officeDocument/2006/relationships/image" Target="../media/image45.png"/><Relationship Id="rId20" Type="http://schemas.openxmlformats.org/officeDocument/2006/relationships/image" Target="../media/image47.png"/><Relationship Id="rId29" Type="http://schemas.openxmlformats.org/officeDocument/2006/relationships/image" Target="../media/image54.jpg"/><Relationship Id="rId1" Type="http://schemas.openxmlformats.org/officeDocument/2006/relationships/slideLayout" Target="../slideLayouts/slideLayout7.xml"/><Relationship Id="rId6" Type="http://schemas.openxmlformats.org/officeDocument/2006/relationships/image" Target="../media/image42.jpg"/><Relationship Id="rId11" Type="http://schemas.openxmlformats.org/officeDocument/2006/relationships/hyperlink" Target="https://www.sfegypt.com/5149" TargetMode="External"/><Relationship Id="rId24" Type="http://schemas.openxmlformats.org/officeDocument/2006/relationships/image" Target="../media/image50.jpg"/><Relationship Id="rId32" Type="http://schemas.openxmlformats.org/officeDocument/2006/relationships/image" Target="../media/image56.jpeg"/><Relationship Id="rId5" Type="http://schemas.openxmlformats.org/officeDocument/2006/relationships/image" Target="../media/image41.jpg"/><Relationship Id="rId15" Type="http://schemas.openxmlformats.org/officeDocument/2006/relationships/image" Target="../media/image44.png"/><Relationship Id="rId23" Type="http://schemas.openxmlformats.org/officeDocument/2006/relationships/image" Target="../media/image49.png"/><Relationship Id="rId28" Type="http://schemas.openxmlformats.org/officeDocument/2006/relationships/image" Target="../media/image53.jpg"/><Relationship Id="rId10" Type="http://schemas.openxmlformats.org/officeDocument/2006/relationships/hyperlink" Target="https://components101.com/433-mhz-rf-receiver-module" TargetMode="External"/><Relationship Id="rId19" Type="http://schemas.microsoft.com/office/2007/relationships/hdphoto" Target="../media/hdphoto3.wdp"/><Relationship Id="rId31" Type="http://schemas.openxmlformats.org/officeDocument/2006/relationships/image" Target="../media/image22.png"/><Relationship Id="rId4" Type="http://schemas.openxmlformats.org/officeDocument/2006/relationships/image" Target="../media/image40.jpg"/><Relationship Id="rId9" Type="http://schemas.openxmlformats.org/officeDocument/2006/relationships/image" Target="../media/image15.png"/><Relationship Id="rId14" Type="http://schemas.microsoft.com/office/2007/relationships/hdphoto" Target="../media/hdphoto1.wdp"/><Relationship Id="rId22" Type="http://schemas.openxmlformats.org/officeDocument/2006/relationships/image" Target="../media/image48.png"/><Relationship Id="rId27" Type="http://schemas.openxmlformats.org/officeDocument/2006/relationships/image" Target="../media/image34.jpg"/><Relationship Id="rId30" Type="http://schemas.openxmlformats.org/officeDocument/2006/relationships/image" Target="../media/image55.jpg"/></Relationships>
</file>

<file path=ppt/slides/_rels/slide17.xml.rels><?xml version="1.0" encoding="UTF-8" standalone="yes"?>
<Relationships xmlns="http://schemas.openxmlformats.org/package/2006/relationships"><Relationship Id="rId8" Type="http://schemas.openxmlformats.org/officeDocument/2006/relationships/hyperlink" Target="https://www.ncbi.nlm.nih.gov/pmc/articles/PMC9698640/" TargetMode="External"/><Relationship Id="rId3" Type="http://schemas.openxmlformats.org/officeDocument/2006/relationships/hyperlink" Target="https://components101.com/433-mhz-rf-receiver-module" TargetMode="External"/><Relationship Id="rId7" Type="http://schemas.openxmlformats.org/officeDocument/2006/relationships/hyperlink" Target="https://www.researchgate.net/profile/Gregor-Renner"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hyperlink" Target="https://pubmed.ncbi.nlm.nih.gov/26043751/" TargetMode="External"/><Relationship Id="rId5" Type="http://schemas.openxmlformats.org/officeDocument/2006/relationships/hyperlink" Target="https://jsb.journals.ekb.eg/article_143080_80d2c1ed2dd5044d68bbd6d2dea4b2fc.pdf" TargetMode="External"/><Relationship Id="rId4" Type="http://schemas.openxmlformats.org/officeDocument/2006/relationships/hyperlink" Target="https://www.sfegypt.com/514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4.jfif"/><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13.jfif"/></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jfi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jfif"/><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png"/><Relationship Id="rId7"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95710-28F6-AF11-2824-5A01E9CFB3A3}"/>
              </a:ext>
            </a:extLst>
          </p:cNvPr>
          <p:cNvSpPr txBox="1"/>
          <p:nvPr/>
        </p:nvSpPr>
        <p:spPr>
          <a:xfrm>
            <a:off x="2474686" y="2484617"/>
            <a:ext cx="7794171" cy="2123658"/>
          </a:xfrm>
          <a:prstGeom prst="rect">
            <a:avLst/>
          </a:prstGeom>
          <a:noFill/>
        </p:spPr>
        <p:txBody>
          <a:bodyPr wrap="square">
            <a:spAutoFit/>
          </a:bodyPr>
          <a:lstStyle/>
          <a:p>
            <a:pPr algn="ctr"/>
            <a:r>
              <a:rPr lang="en-US" sz="6600" b="1" dirty="0">
                <a:solidFill>
                  <a:schemeClr val="dk1"/>
                </a:solidFill>
              </a:rPr>
              <a:t>Smart Blind's eye</a:t>
            </a:r>
          </a:p>
          <a:p>
            <a:pPr algn="ctr"/>
            <a:r>
              <a:rPr lang="ar-EG" sz="6600" b="1" dirty="0">
                <a:solidFill>
                  <a:schemeClr val="dk1"/>
                </a:solidFill>
              </a:rPr>
              <a:t>عين الكفيف الذكية</a:t>
            </a:r>
            <a:r>
              <a:rPr lang="en-US" sz="6600" b="1" dirty="0">
                <a:solidFill>
                  <a:schemeClr val="dk1"/>
                </a:solidFill>
              </a:rPr>
              <a:t> </a:t>
            </a:r>
            <a:endParaRPr lang="ar-EG" sz="6600" dirty="0"/>
          </a:p>
        </p:txBody>
      </p:sp>
      <p:pic>
        <p:nvPicPr>
          <p:cNvPr id="12" name="Picture 11" descr="A close up of a cable&#10;&#10;Description automatically generated">
            <a:extLst>
              <a:ext uri="{FF2B5EF4-FFF2-40B4-BE49-F238E27FC236}">
                <a16:creationId xmlns:a16="http://schemas.microsoft.com/office/drawing/2014/main" id="{751F4DDD-A20B-EB33-83D4-B596A122A33A}"/>
              </a:ext>
            </a:extLst>
          </p:cNvPr>
          <p:cNvPicPr>
            <a:picLocks noChangeAspect="1"/>
          </p:cNvPicPr>
          <p:nvPr/>
        </p:nvPicPr>
        <p:blipFill rotWithShape="1">
          <a:blip r:embed="rId2">
            <a:extLst>
              <a:ext uri="{28A0092B-C50C-407E-A947-70E740481C1C}">
                <a14:useLocalDpi xmlns:a14="http://schemas.microsoft.com/office/drawing/2010/main" val="0"/>
              </a:ext>
            </a:extLst>
          </a:blip>
          <a:srcRect t="18069" b="32130"/>
          <a:stretch/>
        </p:blipFill>
        <p:spPr>
          <a:xfrm>
            <a:off x="1839685" y="4608275"/>
            <a:ext cx="9064172" cy="21191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A child holding a toy&#10;&#10;Description automatically generated">
            <a:extLst>
              <a:ext uri="{FF2B5EF4-FFF2-40B4-BE49-F238E27FC236}">
                <a16:creationId xmlns:a16="http://schemas.microsoft.com/office/drawing/2014/main" id="{4CA92C78-DF07-AAAC-71E3-CDB8AA998B57}"/>
              </a:ext>
            </a:extLst>
          </p:cNvPr>
          <p:cNvPicPr>
            <a:picLocks noChangeAspect="1"/>
          </p:cNvPicPr>
          <p:nvPr/>
        </p:nvPicPr>
        <p:blipFill rotWithShape="1">
          <a:blip r:embed="rId3">
            <a:extLst>
              <a:ext uri="{28A0092B-C50C-407E-A947-70E740481C1C}">
                <a14:useLocalDpi xmlns:a14="http://schemas.microsoft.com/office/drawing/2010/main" val="0"/>
              </a:ext>
            </a:extLst>
          </a:blip>
          <a:srcRect l="692" t="20741" r="11494" b="22328"/>
          <a:stretch/>
        </p:blipFill>
        <p:spPr>
          <a:xfrm>
            <a:off x="5738238" y="369565"/>
            <a:ext cx="1473167" cy="2271520"/>
          </a:xfrm>
          <a:prstGeom prst="rect">
            <a:avLst/>
          </a:prstGeom>
        </p:spPr>
      </p:pic>
      <p:pic>
        <p:nvPicPr>
          <p:cNvPr id="4" name="Picture 3" descr="A child holding a robot&#10;&#10;Description automatically generated">
            <a:extLst>
              <a:ext uri="{FF2B5EF4-FFF2-40B4-BE49-F238E27FC236}">
                <a16:creationId xmlns:a16="http://schemas.microsoft.com/office/drawing/2014/main" id="{85589633-F5CB-AB7B-A314-5EF9BEDBF413}"/>
              </a:ext>
            </a:extLst>
          </p:cNvPr>
          <p:cNvPicPr>
            <a:picLocks noChangeAspect="1"/>
          </p:cNvPicPr>
          <p:nvPr/>
        </p:nvPicPr>
        <p:blipFill>
          <a:blip r:embed="rId4">
            <a:extLst>
              <a:ext uri="{28A0092B-C50C-407E-A947-70E740481C1C}">
                <a14:useLocalDpi xmlns:a14="http://schemas.microsoft.com/office/drawing/2010/main" val="0"/>
              </a:ext>
            </a:extLst>
          </a:blip>
          <a:srcRect t="12644" r="703"/>
          <a:stretch/>
        </p:blipFill>
        <p:spPr>
          <a:xfrm>
            <a:off x="2893002" y="370488"/>
            <a:ext cx="1940978" cy="2269674"/>
          </a:xfrm>
          <a:prstGeom prst="rect">
            <a:avLst/>
          </a:prstGeom>
        </p:spPr>
      </p:pic>
      <p:pic>
        <p:nvPicPr>
          <p:cNvPr id="7" name="Picture 6" descr="A child holding a toy&#10;&#10;Description automatically generated">
            <a:extLst>
              <a:ext uri="{FF2B5EF4-FFF2-40B4-BE49-F238E27FC236}">
                <a16:creationId xmlns:a16="http://schemas.microsoft.com/office/drawing/2014/main" id="{CA33782F-527D-AD3A-E2E3-5F36DFB2E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9740" y="365461"/>
            <a:ext cx="1707574" cy="2269673"/>
          </a:xfrm>
          <a:prstGeom prst="rect">
            <a:avLst/>
          </a:prstGeom>
        </p:spPr>
      </p:pic>
      <p:pic>
        <p:nvPicPr>
          <p:cNvPr id="9" name="Picture 8" descr="A group of boys holding a pole&#10;&#10;Description automatically generated">
            <a:extLst>
              <a:ext uri="{FF2B5EF4-FFF2-40B4-BE49-F238E27FC236}">
                <a16:creationId xmlns:a16="http://schemas.microsoft.com/office/drawing/2014/main" id="{DE271BD2-8711-D8D2-63EC-5EBF328F20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772228"/>
            <a:ext cx="3308594" cy="2489200"/>
          </a:xfrm>
          <a:prstGeom prst="ellipse">
            <a:avLst/>
          </a:prstGeom>
          <a:ln>
            <a:noFill/>
          </a:ln>
          <a:effectLst>
            <a:softEdge rad="112500"/>
          </a:effectLst>
        </p:spPr>
      </p:pic>
      <p:pic>
        <p:nvPicPr>
          <p:cNvPr id="11" name="Picture 10">
            <a:extLst>
              <a:ext uri="{FF2B5EF4-FFF2-40B4-BE49-F238E27FC236}">
                <a16:creationId xmlns:a16="http://schemas.microsoft.com/office/drawing/2014/main" id="{57263689-A395-6193-0284-94EED612CE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5769" y="2978267"/>
            <a:ext cx="3026231" cy="2269673"/>
          </a:xfrm>
          <a:prstGeom prst="ellipse">
            <a:avLst/>
          </a:prstGeom>
          <a:ln>
            <a:noFill/>
          </a:ln>
          <a:effectLst>
            <a:softEdge rad="112500"/>
          </a:effectLst>
        </p:spPr>
      </p:pic>
    </p:spTree>
    <p:extLst>
      <p:ext uri="{BB962C8B-B14F-4D97-AF65-F5344CB8AC3E}">
        <p14:creationId xmlns:p14="http://schemas.microsoft.com/office/powerpoint/2010/main" val="388941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8DCC3F-677A-FF2A-C470-A6AAE9C66DF8}"/>
              </a:ext>
            </a:extLst>
          </p:cNvPr>
          <p:cNvSpPr txBox="1"/>
          <p:nvPr/>
        </p:nvSpPr>
        <p:spPr>
          <a:xfrm>
            <a:off x="1727507" y="2209179"/>
            <a:ext cx="9404723" cy="2439642"/>
          </a:xfrm>
          <a:prstGeom prst="rect">
            <a:avLst/>
          </a:prstGeom>
          <a:noFill/>
        </p:spPr>
        <p:txBody>
          <a:bodyPr wrap="square">
            <a:spAutoFit/>
          </a:bodyPr>
          <a:lstStyle/>
          <a:p>
            <a:pPr algn="r" rtl="0">
              <a:lnSpc>
                <a:spcPct val="115000"/>
              </a:lnSpc>
              <a:spcAft>
                <a:spcPts val="1000"/>
              </a:spcAft>
            </a:pPr>
            <a:r>
              <a:rPr lang="ar-EG" sz="2800" b="1" kern="0" dirty="0">
                <a:effectLst/>
                <a:latin typeface="Aptos" panose="020B0004020202020204" pitchFamily="34" charset="0"/>
                <a:ea typeface="Times New Roman" panose="02020603050405020304" pitchFamily="18" charset="0"/>
                <a:cs typeface="Calibri" panose="020F0502020204030204" pitchFamily="34" charset="0"/>
              </a:rPr>
              <a:t>لدراسة وتجربة العصا الذكية والنظارة او الخوذة الذكية </a:t>
            </a:r>
            <a:endParaRPr lang="en-US" sz="2800" kern="100" dirty="0">
              <a:effectLst/>
              <a:latin typeface="Aptos" panose="020B0004020202020204" pitchFamily="34" charset="0"/>
              <a:ea typeface="Times New Roman" panose="02020603050405020304" pitchFamily="18" charset="0"/>
              <a:cs typeface="Arial" panose="020B0604020202020204" pitchFamily="34" charset="0"/>
            </a:endParaRPr>
          </a:p>
          <a:p>
            <a:pPr algn="r"/>
            <a:r>
              <a:rPr lang="ar-EG" sz="2800" kern="0" dirty="0">
                <a:effectLst/>
                <a:ea typeface="Times New Roman" panose="02020603050405020304" pitchFamily="18" charset="0"/>
                <a:cs typeface="Calibri" panose="020F0502020204030204" pitchFamily="34" charset="0"/>
              </a:rPr>
              <a:t>لتطويرها  احتجنا ان نتواصل مع ذوى الاحتياجات الخاصة من ذوى الاعاقات البصرية وقدمنا لهم مجموعة من الاسئلة فى استبيان ولنحصل على نتيجة </a:t>
            </a:r>
            <a:endParaRPr lang="ar-EG" sz="2800" kern="0" dirty="0">
              <a:ea typeface="Times New Roman" panose="02020603050405020304" pitchFamily="18" charset="0"/>
              <a:cs typeface="Calibri" panose="020F0502020204030204" pitchFamily="34" charset="0"/>
            </a:endParaRPr>
          </a:p>
          <a:p>
            <a:pPr algn="r"/>
            <a:r>
              <a:rPr lang="ar-EG" sz="2800" kern="0" dirty="0">
                <a:cs typeface="Calibri" panose="020F0502020204030204" pitchFamily="34" charset="0"/>
              </a:rPr>
              <a:t>افضل نخطط لزيارة مجموعة من دور المكفوفين لعمل استبيان على عينة اكبر لتطوير المشروع </a:t>
            </a:r>
            <a:endParaRPr lang="ar-EG" sz="2800" dirty="0"/>
          </a:p>
        </p:txBody>
      </p:sp>
      <p:pic>
        <p:nvPicPr>
          <p:cNvPr id="3" name="Picture 2" descr="A person wearing a mask and face mask&#10;&#10;Description automatically generated">
            <a:extLst>
              <a:ext uri="{FF2B5EF4-FFF2-40B4-BE49-F238E27FC236}">
                <a16:creationId xmlns:a16="http://schemas.microsoft.com/office/drawing/2014/main" id="{528AC964-89B3-6E6C-25E9-00C551AC2FD7}"/>
              </a:ext>
            </a:extLst>
          </p:cNvPr>
          <p:cNvPicPr>
            <a:picLocks noChangeAspect="1"/>
          </p:cNvPicPr>
          <p:nvPr/>
        </p:nvPicPr>
        <p:blipFill>
          <a:blip r:embed="rId2"/>
          <a:stretch>
            <a:fillRect/>
          </a:stretch>
        </p:blipFill>
        <p:spPr>
          <a:xfrm>
            <a:off x="0" y="0"/>
            <a:ext cx="1916330" cy="6858000"/>
          </a:xfrm>
          <a:prstGeom prst="rect">
            <a:avLst/>
          </a:prstGeom>
        </p:spPr>
      </p:pic>
      <p:sp>
        <p:nvSpPr>
          <p:cNvPr id="2" name="TextBox 1">
            <a:extLst>
              <a:ext uri="{FF2B5EF4-FFF2-40B4-BE49-F238E27FC236}">
                <a16:creationId xmlns:a16="http://schemas.microsoft.com/office/drawing/2014/main" id="{AA3149D6-6B87-7AE6-6C73-9F59472C6118}"/>
              </a:ext>
            </a:extLst>
          </p:cNvPr>
          <p:cNvSpPr txBox="1"/>
          <p:nvPr/>
        </p:nvSpPr>
        <p:spPr>
          <a:xfrm>
            <a:off x="8834598" y="445701"/>
            <a:ext cx="6096000" cy="523220"/>
          </a:xfrm>
          <a:prstGeom prst="rect">
            <a:avLst/>
          </a:prstGeom>
          <a:noFill/>
        </p:spPr>
        <p:txBody>
          <a:bodyPr wrap="square">
            <a:spAutoFit/>
          </a:bodyPr>
          <a:lstStyle/>
          <a:p>
            <a:r>
              <a:rPr lang="en-US" sz="2800" b="1" dirty="0"/>
              <a:t>Smart Blind's eye </a:t>
            </a:r>
            <a:endParaRPr lang="ar-EG" sz="2800" dirty="0"/>
          </a:p>
        </p:txBody>
      </p:sp>
    </p:spTree>
    <p:extLst>
      <p:ext uri="{BB962C8B-B14F-4D97-AF65-F5344CB8AC3E}">
        <p14:creationId xmlns:p14="http://schemas.microsoft.com/office/powerpoint/2010/main" val="409687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4"/>
          <p:cNvSpPr txBox="1"/>
          <p:nvPr/>
        </p:nvSpPr>
        <p:spPr>
          <a:xfrm>
            <a:off x="746600" y="701888"/>
            <a:ext cx="3059200" cy="533524"/>
          </a:xfrm>
          <a:prstGeom prst="rect">
            <a:avLst/>
          </a:prstGeom>
          <a:noFill/>
          <a:ln>
            <a:noFill/>
          </a:ln>
        </p:spPr>
        <p:txBody>
          <a:bodyPr spcFirstLastPara="1" wrap="square" lIns="60950" tIns="60950" rIns="60950" bIns="60950" anchor="t" anchorCtr="0">
            <a:spAutoFit/>
          </a:bodyPr>
          <a:lstStyle/>
          <a:p>
            <a:pPr>
              <a:buClr>
                <a:srgbClr val="000000"/>
              </a:buClr>
              <a:buSzPts val="4000"/>
            </a:pPr>
            <a:r>
              <a:rPr lang="en" sz="2667" b="1" dirty="0">
                <a:solidFill>
                  <a:schemeClr val="dk1"/>
                </a:solidFill>
                <a:latin typeface="Arial"/>
                <a:ea typeface="Arial"/>
                <a:cs typeface="Arial"/>
                <a:sym typeface="Arial"/>
              </a:rPr>
              <a:t>Research Survey:</a:t>
            </a:r>
            <a:endParaRPr sz="2667" b="1" dirty="0">
              <a:solidFill>
                <a:schemeClr val="dk1"/>
              </a:solidFill>
              <a:latin typeface="Arial"/>
              <a:ea typeface="Arial"/>
              <a:cs typeface="Arial"/>
              <a:sym typeface="Arial"/>
            </a:endParaRPr>
          </a:p>
        </p:txBody>
      </p:sp>
      <p:pic>
        <p:nvPicPr>
          <p:cNvPr id="2" name="Picture 1" descr="A paper with writing on it&#10;&#10;Description automatically generated">
            <a:extLst>
              <a:ext uri="{FF2B5EF4-FFF2-40B4-BE49-F238E27FC236}">
                <a16:creationId xmlns:a16="http://schemas.microsoft.com/office/drawing/2014/main" id="{58B730C3-192C-FCEC-9B1D-71E76062F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649" y="412893"/>
            <a:ext cx="3249377" cy="6267676"/>
          </a:xfrm>
          <a:prstGeom prst="rect">
            <a:avLst/>
          </a:prstGeom>
        </p:spPr>
      </p:pic>
      <p:pic>
        <p:nvPicPr>
          <p:cNvPr id="3" name="Picture 2" descr="A piece of paper with writing on it&#10;&#10;Description automatically generated">
            <a:extLst>
              <a:ext uri="{FF2B5EF4-FFF2-40B4-BE49-F238E27FC236}">
                <a16:creationId xmlns:a16="http://schemas.microsoft.com/office/drawing/2014/main" id="{DEF9D7C7-EB64-BCC7-7638-D01192706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010" y="1480457"/>
            <a:ext cx="3958761" cy="2840901"/>
          </a:xfrm>
          <a:prstGeom prst="rect">
            <a:avLst/>
          </a:prstGeom>
        </p:spPr>
      </p:pic>
      <p:pic>
        <p:nvPicPr>
          <p:cNvPr id="4" name="Picture 3" descr="A piece of paper with writing on it&#10;&#10;Description automatically generated">
            <a:extLst>
              <a:ext uri="{FF2B5EF4-FFF2-40B4-BE49-F238E27FC236}">
                <a16:creationId xmlns:a16="http://schemas.microsoft.com/office/drawing/2014/main" id="{97BF0A51-5FB8-F737-0215-4A958F9AAA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24" y="1660395"/>
            <a:ext cx="2218431" cy="4805754"/>
          </a:xfrm>
          <a:prstGeom prst="rect">
            <a:avLst/>
          </a:prstGeom>
        </p:spPr>
      </p:pic>
      <p:pic>
        <p:nvPicPr>
          <p:cNvPr id="5" name="Picture 4" descr="A piece of paper with writing on it&#10;&#10;Description automatically generated">
            <a:extLst>
              <a:ext uri="{FF2B5EF4-FFF2-40B4-BE49-F238E27FC236}">
                <a16:creationId xmlns:a16="http://schemas.microsoft.com/office/drawing/2014/main" id="{D4ECB9D8-53F1-6DE9-D5B8-BA812D5EBE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7371" y="4498788"/>
            <a:ext cx="3684397" cy="2181781"/>
          </a:xfrm>
          <a:prstGeom prst="rect">
            <a:avLst/>
          </a:prstGeom>
        </p:spPr>
      </p:pic>
      <p:pic>
        <p:nvPicPr>
          <p:cNvPr id="6" name="Picture 5" descr="A person wearing a mask and face mask&#10;&#10;Description automatically generated">
            <a:extLst>
              <a:ext uri="{FF2B5EF4-FFF2-40B4-BE49-F238E27FC236}">
                <a16:creationId xmlns:a16="http://schemas.microsoft.com/office/drawing/2014/main" id="{8DF1C43D-324B-76A1-7AA4-FAC85C450289}"/>
              </a:ext>
            </a:extLst>
          </p:cNvPr>
          <p:cNvPicPr>
            <a:picLocks noChangeAspect="1"/>
          </p:cNvPicPr>
          <p:nvPr/>
        </p:nvPicPr>
        <p:blipFill>
          <a:blip r:embed="rId7"/>
          <a:stretch>
            <a:fillRect/>
          </a:stretch>
        </p:blipFill>
        <p:spPr>
          <a:xfrm>
            <a:off x="10189563" y="1090952"/>
            <a:ext cx="1813797" cy="49115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6"/>
          <p:cNvSpPr txBox="1"/>
          <p:nvPr/>
        </p:nvSpPr>
        <p:spPr>
          <a:xfrm>
            <a:off x="436605" y="1494528"/>
            <a:ext cx="4789400" cy="492422"/>
          </a:xfrm>
          <a:prstGeom prst="rect">
            <a:avLst/>
          </a:prstGeom>
          <a:noFill/>
          <a:ln>
            <a:noFill/>
          </a:ln>
        </p:spPr>
        <p:txBody>
          <a:bodyPr spcFirstLastPara="1" wrap="square" lIns="60950" tIns="60950" rIns="60950" bIns="60950" anchor="t" anchorCtr="0">
            <a:spAutoFit/>
          </a:bodyPr>
          <a:lstStyle/>
          <a:p>
            <a:pPr>
              <a:buClr>
                <a:srgbClr val="000000"/>
              </a:buClr>
              <a:buSzPts val="3600"/>
            </a:pPr>
            <a:r>
              <a:rPr lang="en" sz="2400" b="1" dirty="0">
                <a:solidFill>
                  <a:schemeClr val="dk1"/>
                </a:solidFill>
              </a:rPr>
              <a:t>Prototype</a:t>
            </a:r>
            <a:r>
              <a:rPr lang="en" sz="2400" b="1" dirty="0">
                <a:solidFill>
                  <a:schemeClr val="dk1"/>
                </a:solidFill>
                <a:latin typeface="Arial"/>
                <a:ea typeface="Arial"/>
                <a:cs typeface="Arial"/>
                <a:sym typeface="Arial"/>
              </a:rPr>
              <a:t> ( applicable):</a:t>
            </a:r>
            <a:endParaRPr sz="2667" b="1" dirty="0">
              <a:solidFill>
                <a:schemeClr val="dk1"/>
              </a:solidFill>
              <a:latin typeface="Arial"/>
              <a:ea typeface="Arial"/>
              <a:cs typeface="Arial"/>
              <a:sym typeface="Arial"/>
            </a:endParaRPr>
          </a:p>
        </p:txBody>
      </p:sp>
      <p:pic>
        <p:nvPicPr>
          <p:cNvPr id="10" name="Picture 5">
            <a:extLst>
              <a:ext uri="{FF2B5EF4-FFF2-40B4-BE49-F238E27FC236}">
                <a16:creationId xmlns:a16="http://schemas.microsoft.com/office/drawing/2014/main" id="{8CE95063-ABE1-27BE-693F-AF88E10633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46" t="7036" r="7328" b="5187"/>
          <a:stretch/>
        </p:blipFill>
        <p:spPr bwMode="auto">
          <a:xfrm>
            <a:off x="4175143" y="600913"/>
            <a:ext cx="5091563" cy="13808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close up of a device&#10;&#10;Description automatically generated">
            <a:extLst>
              <a:ext uri="{FF2B5EF4-FFF2-40B4-BE49-F238E27FC236}">
                <a16:creationId xmlns:a16="http://schemas.microsoft.com/office/drawing/2014/main" id="{653AE606-22B6-A685-9B1A-42AE6DE91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04162" y="3389009"/>
            <a:ext cx="3655959" cy="1497975"/>
          </a:xfrm>
          <a:prstGeom prst="rect">
            <a:avLst/>
          </a:prstGeom>
        </p:spPr>
      </p:pic>
      <p:pic>
        <p:nvPicPr>
          <p:cNvPr id="13" name="Picture 12" descr="A robot with wires and a piece of electronics&#10;&#10;Description automatically generated with medium confidence">
            <a:extLst>
              <a:ext uri="{FF2B5EF4-FFF2-40B4-BE49-F238E27FC236}">
                <a16:creationId xmlns:a16="http://schemas.microsoft.com/office/drawing/2014/main" id="{799C5E4F-C415-9F28-976A-F361D8D9B0B0}"/>
              </a:ext>
            </a:extLst>
          </p:cNvPr>
          <p:cNvPicPr>
            <a:picLocks noChangeAspect="1"/>
          </p:cNvPicPr>
          <p:nvPr/>
        </p:nvPicPr>
        <p:blipFill rotWithShape="1">
          <a:blip r:embed="rId5">
            <a:extLst>
              <a:ext uri="{28A0092B-C50C-407E-A947-70E740481C1C}">
                <a14:useLocalDpi xmlns:a14="http://schemas.microsoft.com/office/drawing/2010/main" val="0"/>
              </a:ext>
            </a:extLst>
          </a:blip>
          <a:srcRect l="22222" r="22047"/>
          <a:stretch/>
        </p:blipFill>
        <p:spPr>
          <a:xfrm>
            <a:off x="2731088" y="2310018"/>
            <a:ext cx="3041765" cy="3659681"/>
          </a:xfrm>
          <a:prstGeom prst="rect">
            <a:avLst/>
          </a:prstGeom>
        </p:spPr>
      </p:pic>
      <p:pic>
        <p:nvPicPr>
          <p:cNvPr id="15" name="Picture 14" descr="A person wearing a mask and face mask&#10;&#10;Description automatically generated">
            <a:extLst>
              <a:ext uri="{FF2B5EF4-FFF2-40B4-BE49-F238E27FC236}">
                <a16:creationId xmlns:a16="http://schemas.microsoft.com/office/drawing/2014/main" id="{A28B3D10-D3E3-D4D4-00D8-3B3BEF36D9C1}"/>
              </a:ext>
            </a:extLst>
          </p:cNvPr>
          <p:cNvPicPr>
            <a:picLocks noChangeAspect="1"/>
          </p:cNvPicPr>
          <p:nvPr/>
        </p:nvPicPr>
        <p:blipFill>
          <a:blip r:embed="rId6"/>
          <a:stretch>
            <a:fillRect/>
          </a:stretch>
        </p:blipFill>
        <p:spPr>
          <a:xfrm>
            <a:off x="10072576" y="1054419"/>
            <a:ext cx="1916330" cy="4911557"/>
          </a:xfrm>
          <a:prstGeom prst="rect">
            <a:avLst/>
          </a:prstGeom>
        </p:spPr>
      </p:pic>
      <p:pic>
        <p:nvPicPr>
          <p:cNvPr id="19" name="Picture 18" descr="A person smiling at camera&#10;&#10;Description automatically generated">
            <a:extLst>
              <a:ext uri="{FF2B5EF4-FFF2-40B4-BE49-F238E27FC236}">
                <a16:creationId xmlns:a16="http://schemas.microsoft.com/office/drawing/2014/main" id="{5B127DBB-6A27-981E-D5AB-702D7880FC43}"/>
              </a:ext>
            </a:extLst>
          </p:cNvPr>
          <p:cNvPicPr>
            <a:picLocks noChangeAspect="1"/>
          </p:cNvPicPr>
          <p:nvPr/>
        </p:nvPicPr>
        <p:blipFill>
          <a:blip r:embed="rId7"/>
          <a:stretch>
            <a:fillRect/>
          </a:stretch>
        </p:blipFill>
        <p:spPr>
          <a:xfrm>
            <a:off x="8091430" y="2480569"/>
            <a:ext cx="1570845" cy="3485407"/>
          </a:xfrm>
          <a:prstGeom prst="rect">
            <a:avLst/>
          </a:prstGeom>
        </p:spPr>
      </p:pic>
      <p:pic>
        <p:nvPicPr>
          <p:cNvPr id="2" name="Picture 1" descr="A close-up of a machine&#10;&#10;Description automatically generated">
            <a:extLst>
              <a:ext uri="{FF2B5EF4-FFF2-40B4-BE49-F238E27FC236}">
                <a16:creationId xmlns:a16="http://schemas.microsoft.com/office/drawing/2014/main" id="{7E419953-E275-DC5D-BCBA-D0EEF75610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452579" y="3314142"/>
            <a:ext cx="3655961" cy="16477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38" y="68356"/>
            <a:ext cx="11971312" cy="6732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48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1"/>
          <a:ext cx="9666513" cy="4891313"/>
        </p:xfrm>
        <a:graphic>
          <a:graphicData uri="http://schemas.openxmlformats.org/drawingml/2006/table">
            <a:tbl>
              <a:tblPr rtl="1" firstRow="1" bandRow="1">
                <a:tableStyleId>{7DF18680-E054-41AD-8BC1-D1AEF772440D}</a:tableStyleId>
              </a:tblPr>
              <a:tblGrid>
                <a:gridCol w="1242838">
                  <a:extLst>
                    <a:ext uri="{9D8B030D-6E8A-4147-A177-3AD203B41FA5}">
                      <a16:colId xmlns:a16="http://schemas.microsoft.com/office/drawing/2014/main" val="20000"/>
                    </a:ext>
                  </a:extLst>
                </a:gridCol>
                <a:gridCol w="1570808">
                  <a:extLst>
                    <a:ext uri="{9D8B030D-6E8A-4147-A177-3AD203B41FA5}">
                      <a16:colId xmlns:a16="http://schemas.microsoft.com/office/drawing/2014/main" val="20001"/>
                    </a:ext>
                  </a:extLst>
                </a:gridCol>
                <a:gridCol w="1708901">
                  <a:extLst>
                    <a:ext uri="{9D8B030D-6E8A-4147-A177-3AD203B41FA5}">
                      <a16:colId xmlns:a16="http://schemas.microsoft.com/office/drawing/2014/main" val="20002"/>
                    </a:ext>
                  </a:extLst>
                </a:gridCol>
                <a:gridCol w="2054134">
                  <a:extLst>
                    <a:ext uri="{9D8B030D-6E8A-4147-A177-3AD203B41FA5}">
                      <a16:colId xmlns:a16="http://schemas.microsoft.com/office/drawing/2014/main" val="20003"/>
                    </a:ext>
                  </a:extLst>
                </a:gridCol>
                <a:gridCol w="3089832">
                  <a:extLst>
                    <a:ext uri="{9D8B030D-6E8A-4147-A177-3AD203B41FA5}">
                      <a16:colId xmlns:a16="http://schemas.microsoft.com/office/drawing/2014/main" val="20004"/>
                    </a:ext>
                  </a:extLst>
                </a:gridCol>
              </a:tblGrid>
              <a:tr h="747439">
                <a:tc>
                  <a:txBody>
                    <a:bodyPr/>
                    <a:lstStyle/>
                    <a:p>
                      <a:pPr rtl="1"/>
                      <a:r>
                        <a:rPr lang="en-US" dirty="0"/>
                        <a:t>TOTAL      </a:t>
                      </a:r>
                      <a:endParaRPr lang="ar-EG" dirty="0"/>
                    </a:p>
                  </a:txBody>
                  <a:tcPr/>
                </a:tc>
                <a:tc>
                  <a:txBody>
                    <a:bodyPr/>
                    <a:lstStyle/>
                    <a:p>
                      <a:pPr rtl="1"/>
                      <a:r>
                        <a:rPr lang="en-US" dirty="0"/>
                        <a:t>Cost       </a:t>
                      </a:r>
                      <a:endParaRPr lang="ar-EG" dirty="0"/>
                    </a:p>
                  </a:txBody>
                  <a:tcPr/>
                </a:tc>
                <a:tc>
                  <a:txBody>
                    <a:bodyPr/>
                    <a:lstStyle/>
                    <a:p>
                      <a:pPr rtl="1"/>
                      <a:r>
                        <a:rPr lang="en-US" dirty="0"/>
                        <a:t>NUMBER    </a:t>
                      </a:r>
                      <a:endParaRPr lang="ar-EG" dirty="0"/>
                    </a:p>
                  </a:txBody>
                  <a:tcPr/>
                </a:tc>
                <a:tc>
                  <a:txBody>
                    <a:bodyPr/>
                    <a:lstStyle/>
                    <a:p>
                      <a:pPr rtl="1"/>
                      <a:r>
                        <a:rPr lang="en-US" dirty="0"/>
                        <a:t>NAME     </a:t>
                      </a:r>
                      <a:endParaRPr lang="ar-EG" dirty="0"/>
                    </a:p>
                  </a:txBody>
                  <a:tcPr/>
                </a:tc>
                <a:tc>
                  <a:txBody>
                    <a:bodyPr/>
                    <a:lstStyle/>
                    <a:p>
                      <a:pPr rtl="1"/>
                      <a:r>
                        <a:rPr lang="en-US" dirty="0"/>
                        <a:t>PHOTO                 </a:t>
                      </a:r>
                      <a:endParaRPr lang="ar-EG" dirty="0"/>
                    </a:p>
                  </a:txBody>
                  <a:tcPr/>
                </a:tc>
                <a:extLst>
                  <a:ext uri="{0D108BD9-81ED-4DB2-BD59-A6C34878D82A}">
                    <a16:rowId xmlns:a16="http://schemas.microsoft.com/office/drawing/2014/main" val="10000"/>
                  </a:ext>
                </a:extLst>
              </a:tr>
              <a:tr h="1240790">
                <a:tc>
                  <a:txBody>
                    <a:bodyPr/>
                    <a:lstStyle/>
                    <a:p>
                      <a:pPr rtl="1"/>
                      <a:r>
                        <a:rPr lang="en-US" dirty="0"/>
                        <a:t>64.66</a:t>
                      </a:r>
                      <a:endParaRPr lang="ar-EG" dirty="0"/>
                    </a:p>
                  </a:txBody>
                  <a:tcPr/>
                </a:tc>
                <a:tc>
                  <a:txBody>
                    <a:bodyPr/>
                    <a:lstStyle/>
                    <a:p>
                      <a:pPr rtl="1"/>
                      <a:r>
                        <a:rPr lang="en-US" dirty="0"/>
                        <a:t>64.66</a:t>
                      </a:r>
                      <a:endParaRPr lang="ar-EG" dirty="0"/>
                    </a:p>
                  </a:txBody>
                  <a:tcPr/>
                </a:tc>
                <a:tc>
                  <a:txBody>
                    <a:bodyPr/>
                    <a:lstStyle/>
                    <a:p>
                      <a:pPr rtl="1"/>
                      <a:r>
                        <a:rPr lang="en-US" dirty="0"/>
                        <a:t>1</a:t>
                      </a:r>
                      <a:endParaRPr lang="ar-EG" dirty="0"/>
                    </a:p>
                  </a:txBody>
                  <a:tcPr/>
                </a:tc>
                <a:tc>
                  <a:txBody>
                    <a:bodyPr/>
                    <a:lstStyle/>
                    <a:p>
                      <a:pPr rtl="1"/>
                      <a:r>
                        <a:rPr lang="en-US" dirty="0"/>
                        <a:t>JQ6500-VoiceSoundModule </a:t>
                      </a:r>
                      <a:endParaRPr lang="ar-EG" dirty="0"/>
                    </a:p>
                  </a:txBody>
                  <a:tcPr/>
                </a:tc>
                <a:tc>
                  <a:txBody>
                    <a:bodyPr/>
                    <a:lstStyle/>
                    <a:p>
                      <a:pPr rtl="1"/>
                      <a:endParaRPr lang="ar-EG" dirty="0"/>
                    </a:p>
                  </a:txBody>
                  <a:tcPr/>
                </a:tc>
                <a:extLst>
                  <a:ext uri="{0D108BD9-81ED-4DB2-BD59-A6C34878D82A}">
                    <a16:rowId xmlns:a16="http://schemas.microsoft.com/office/drawing/2014/main" val="10001"/>
                  </a:ext>
                </a:extLst>
              </a:tr>
              <a:tr h="1364570">
                <a:tc>
                  <a:txBody>
                    <a:bodyPr/>
                    <a:lstStyle/>
                    <a:p>
                      <a:pPr rtl="1"/>
                      <a:r>
                        <a:rPr lang="en-US" dirty="0"/>
                        <a:t>200</a:t>
                      </a:r>
                      <a:endParaRPr lang="ar-EG" dirty="0"/>
                    </a:p>
                  </a:txBody>
                  <a:tcPr/>
                </a:tc>
                <a:tc>
                  <a:txBody>
                    <a:bodyPr/>
                    <a:lstStyle/>
                    <a:p>
                      <a:pPr rtl="1"/>
                      <a:r>
                        <a:rPr lang="en-US" dirty="0"/>
                        <a:t>1M=100</a:t>
                      </a:r>
                    </a:p>
                    <a:p>
                      <a:pPr rtl="1"/>
                      <a:r>
                        <a:rPr lang="en-US" dirty="0"/>
                        <a:t>2*100=200</a:t>
                      </a:r>
                      <a:endParaRPr lang="ar-EG" dirty="0"/>
                    </a:p>
                  </a:txBody>
                  <a:tcPr/>
                </a:tc>
                <a:tc>
                  <a:txBody>
                    <a:bodyPr/>
                    <a:lstStyle/>
                    <a:p>
                      <a:pPr rtl="1"/>
                      <a:r>
                        <a:rPr lang="en-US" dirty="0"/>
                        <a:t>2M</a:t>
                      </a:r>
                      <a:endParaRPr lang="ar-EG" dirty="0"/>
                    </a:p>
                  </a:txBody>
                  <a:tcPr/>
                </a:tc>
                <a:tc>
                  <a:txBody>
                    <a:bodyPr/>
                    <a:lstStyle/>
                    <a:p>
                      <a:pPr rtl="1"/>
                      <a:r>
                        <a:rPr lang="en-US" dirty="0"/>
                        <a:t>PVC pipes</a:t>
                      </a:r>
                      <a:endParaRPr lang="ar-EG" dirty="0"/>
                    </a:p>
                  </a:txBody>
                  <a:tcPr/>
                </a:tc>
                <a:tc>
                  <a:txBody>
                    <a:bodyPr/>
                    <a:lstStyle/>
                    <a:p>
                      <a:pPr rtl="1"/>
                      <a:endParaRPr lang="ar-EG" dirty="0"/>
                    </a:p>
                  </a:txBody>
                  <a:tcPr/>
                </a:tc>
                <a:extLst>
                  <a:ext uri="{0D108BD9-81ED-4DB2-BD59-A6C34878D82A}">
                    <a16:rowId xmlns:a16="http://schemas.microsoft.com/office/drawing/2014/main" val="10002"/>
                  </a:ext>
                </a:extLst>
              </a:tr>
              <a:tr h="1538514">
                <a:tc>
                  <a:txBody>
                    <a:bodyPr/>
                    <a:lstStyle/>
                    <a:p>
                      <a:pPr rtl="1"/>
                      <a:r>
                        <a:rPr lang="en-US" dirty="0"/>
                        <a:t>480</a:t>
                      </a:r>
                      <a:endParaRPr lang="ar-EG" dirty="0"/>
                    </a:p>
                  </a:txBody>
                  <a:tcPr/>
                </a:tc>
                <a:tc>
                  <a:txBody>
                    <a:bodyPr/>
                    <a:lstStyle/>
                    <a:p>
                      <a:pPr rtl="1"/>
                      <a:r>
                        <a:rPr lang="en-US" dirty="0"/>
                        <a:t>2*240</a:t>
                      </a:r>
                      <a:endParaRPr lang="ar-EG" dirty="0"/>
                    </a:p>
                  </a:txBody>
                  <a:tcPr/>
                </a:tc>
                <a:tc>
                  <a:txBody>
                    <a:bodyPr/>
                    <a:lstStyle/>
                    <a:p>
                      <a:pPr rtl="1"/>
                      <a:r>
                        <a:rPr lang="en-US" dirty="0"/>
                        <a:t>2</a:t>
                      </a:r>
                      <a:endParaRPr lang="ar-EG" dirty="0"/>
                    </a:p>
                  </a:txBody>
                  <a:tcPr/>
                </a:tc>
                <a:tc>
                  <a:txBody>
                    <a:bodyPr/>
                    <a:lstStyle/>
                    <a:p>
                      <a:pPr rtl="1"/>
                      <a:r>
                        <a:rPr lang="en-US" dirty="0"/>
                        <a:t>PVC T CONECTOR</a:t>
                      </a:r>
                      <a:endParaRPr lang="ar-EG" dirty="0"/>
                    </a:p>
                  </a:txBody>
                  <a:tcPr/>
                </a:tc>
                <a:tc>
                  <a:txBody>
                    <a:bodyPr/>
                    <a:lstStyle/>
                    <a:p>
                      <a:pPr rtl="1"/>
                      <a:endParaRPr lang="ar-EG" dirty="0"/>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64" y="815322"/>
            <a:ext cx="1494250" cy="11464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78" y="2056055"/>
            <a:ext cx="1494251" cy="116960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7" y="3428747"/>
            <a:ext cx="1474662" cy="1341554"/>
          </a:xfrm>
          <a:prstGeom prst="rect">
            <a:avLst/>
          </a:prstGeom>
        </p:spPr>
      </p:pic>
      <p:sp>
        <p:nvSpPr>
          <p:cNvPr id="8" name="TextBox 7"/>
          <p:cNvSpPr txBox="1"/>
          <p:nvPr/>
        </p:nvSpPr>
        <p:spPr>
          <a:xfrm>
            <a:off x="5152571" y="5250151"/>
            <a:ext cx="7039429" cy="830997"/>
          </a:xfrm>
          <a:prstGeom prst="rect">
            <a:avLst/>
          </a:prstGeom>
          <a:noFill/>
        </p:spPr>
        <p:txBody>
          <a:bodyPr wrap="square" rtlCol="1">
            <a:spAutoFit/>
          </a:bodyPr>
          <a:lstStyle/>
          <a:p>
            <a:r>
              <a:rPr lang="en-US" sz="4800" dirty="0"/>
              <a:t>Total cost=6146.66 L.E </a:t>
            </a:r>
            <a:endParaRPr lang="ar-EG" sz="4800" dirty="0"/>
          </a:p>
        </p:txBody>
      </p:sp>
    </p:spTree>
    <p:extLst>
      <p:ext uri="{BB962C8B-B14F-4D97-AF65-F5344CB8AC3E}">
        <p14:creationId xmlns:p14="http://schemas.microsoft.com/office/powerpoint/2010/main" val="263924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BADB90-1FE4-F4A9-654E-611AAB698368}"/>
              </a:ext>
            </a:extLst>
          </p:cNvPr>
          <p:cNvSpPr txBox="1"/>
          <p:nvPr/>
        </p:nvSpPr>
        <p:spPr>
          <a:xfrm>
            <a:off x="1008743" y="1366897"/>
            <a:ext cx="10174514" cy="5509200"/>
          </a:xfrm>
          <a:prstGeom prst="rect">
            <a:avLst/>
          </a:prstGeom>
          <a:noFill/>
        </p:spPr>
        <p:txBody>
          <a:bodyPr wrap="square">
            <a:spAutoFit/>
          </a:bodyPr>
          <a:lstStyle/>
          <a:p>
            <a:pPr algn="r"/>
            <a:r>
              <a:rPr lang="ar-EG" sz="3200" kern="0" dirty="0">
                <a:latin typeface="Calibri" panose="020F0502020204030204" pitchFamily="34" charset="0"/>
                <a:ea typeface="Times New Roman" panose="02020603050405020304" pitchFamily="18" charset="0"/>
              </a:rPr>
              <a:t> موديول</a:t>
            </a:r>
            <a:r>
              <a:rPr lang="en-US" sz="3200" kern="0" dirty="0">
                <a:effectLst/>
                <a:latin typeface="Calibri" panose="020F0502020204030204" pitchFamily="34" charset="0"/>
                <a:ea typeface="Times New Roman" panose="02020603050405020304" pitchFamily="18" charset="0"/>
              </a:rPr>
              <a:t>GPS </a:t>
            </a:r>
            <a:r>
              <a:rPr lang="ar-EG" sz="3200" kern="0" dirty="0">
                <a:effectLst/>
                <a:latin typeface="Calibri" panose="020F0502020204030204" pitchFamily="34" charset="0"/>
                <a:ea typeface="Times New Roman" panose="02020603050405020304" pitchFamily="18" charset="0"/>
              </a:rPr>
              <a:t>تستخدم خرائط جوجل لتحديد موقع الشخص الكفيف في حالة الطوارئ وتسهيل معرفة المكان حوله له </a:t>
            </a:r>
            <a:endParaRPr lang="en-US" sz="3200" kern="0" dirty="0">
              <a:effectLst/>
              <a:latin typeface="Calibri" panose="020F0502020204030204" pitchFamily="34" charset="0"/>
              <a:ea typeface="Times New Roman" panose="02020603050405020304" pitchFamily="18" charset="0"/>
            </a:endParaRPr>
          </a:p>
          <a:p>
            <a:pPr algn="r"/>
            <a:r>
              <a:rPr lang="en-US" sz="3200" kern="0" dirty="0">
                <a:latin typeface="Calibri" panose="020F0502020204030204" pitchFamily="34" charset="0"/>
                <a:ea typeface="Times New Roman" panose="02020603050405020304" pitchFamily="18" charset="0"/>
              </a:rPr>
              <a:t>GSM </a:t>
            </a:r>
            <a:r>
              <a:rPr lang="en-US" sz="3200" kern="0" dirty="0" err="1">
                <a:latin typeface="Calibri" panose="020F0502020204030204" pitchFamily="34" charset="0"/>
                <a:ea typeface="Times New Roman" panose="02020603050405020304" pitchFamily="18" charset="0"/>
              </a:rPr>
              <a:t>modoul</a:t>
            </a:r>
            <a:r>
              <a:rPr lang="en-US" sz="3200" kern="0" dirty="0">
                <a:latin typeface="Calibri" panose="020F0502020204030204" pitchFamily="34" charset="0"/>
                <a:ea typeface="Times New Roman" panose="02020603050405020304" pitchFamily="18" charset="0"/>
              </a:rPr>
              <a:t> </a:t>
            </a:r>
            <a:r>
              <a:rPr lang="ar-EG" sz="3200" kern="0" dirty="0">
                <a:latin typeface="Calibri" panose="020F0502020204030204" pitchFamily="34" charset="0"/>
                <a:ea typeface="Times New Roman" panose="02020603050405020304" pitchFamily="18" charset="0"/>
              </a:rPr>
              <a:t>لربط العصا بالهاتف الذكى وارسال الاشعارات والموقع </a:t>
            </a:r>
          </a:p>
          <a:p>
            <a:pPr algn="r"/>
            <a:r>
              <a:rPr lang="ar-EG" sz="3200" kern="0" dirty="0">
                <a:effectLst/>
                <a:latin typeface="Calibri" panose="020F0502020204030204" pitchFamily="34" charset="0"/>
                <a:ea typeface="Times New Roman" panose="02020603050405020304" pitchFamily="18" charset="0"/>
              </a:rPr>
              <a:t> للكفيف فى حالات الطوارىء وارسال وصف المكان للكفيف بالسماعات</a:t>
            </a:r>
          </a:p>
          <a:p>
            <a:pPr algn="r"/>
            <a:endParaRPr lang="ar-EG" sz="3200" kern="0" dirty="0">
              <a:latin typeface="Calibri" panose="020F0502020204030204" pitchFamily="34" charset="0"/>
              <a:ea typeface="Times New Roman" panose="02020603050405020304" pitchFamily="18" charset="0"/>
            </a:endParaRPr>
          </a:p>
          <a:p>
            <a:pPr algn="r"/>
            <a:r>
              <a:rPr lang="ar-EG" sz="3200" kern="0" dirty="0">
                <a:effectLst/>
                <a:latin typeface="Calibri" panose="020F0502020204030204" pitchFamily="34" charset="0"/>
                <a:ea typeface="Times New Roman" panose="02020603050405020304" pitchFamily="18" charset="0"/>
              </a:rPr>
              <a:t>الخطط المستقبلية </a:t>
            </a:r>
          </a:p>
          <a:p>
            <a:pPr algn="r"/>
            <a:r>
              <a:rPr lang="ar-EG" sz="3200" kern="0" dirty="0">
                <a:latin typeface="Calibri" panose="020F0502020204030204" pitchFamily="34" charset="0"/>
                <a:ea typeface="Times New Roman" panose="02020603050405020304" pitchFamily="18" charset="0"/>
              </a:rPr>
              <a:t>تطوير العصا لتكون منتج اكثر انسيابية فى التصميم وقابلة للاطالة والتقصير </a:t>
            </a:r>
          </a:p>
          <a:p>
            <a:pPr algn="r"/>
            <a:r>
              <a:rPr lang="ar-EG" sz="3200" kern="0" dirty="0">
                <a:effectLst/>
                <a:latin typeface="Calibri" panose="020F0502020204030204" pitchFamily="34" charset="0"/>
                <a:ea typeface="Times New Roman" panose="02020603050405020304" pitchFamily="18" charset="0"/>
              </a:rPr>
              <a:t>عمل خلية شمسية للبطاريات للشحن بالطاقة الشمسية</a:t>
            </a:r>
          </a:p>
          <a:p>
            <a:pPr algn="r"/>
            <a:r>
              <a:rPr lang="ar-EG" sz="3200" kern="0" dirty="0">
                <a:effectLst/>
                <a:latin typeface="Calibri" panose="020F0502020204030204" pitchFamily="34" charset="0"/>
                <a:ea typeface="Times New Roman" panose="02020603050405020304" pitchFamily="18" charset="0"/>
              </a:rPr>
              <a:t> لتكون العصا صديقة للبيئة </a:t>
            </a:r>
            <a:endParaRPr lang="ar-EG" sz="3200" kern="0" dirty="0">
              <a:latin typeface="Calibri" panose="020F0502020204030204" pitchFamily="34" charset="0"/>
              <a:ea typeface="Times New Roman" panose="02020603050405020304" pitchFamily="18" charset="0"/>
            </a:endParaRPr>
          </a:p>
          <a:p>
            <a:pPr algn="ctr"/>
            <a:r>
              <a:rPr lang="en-US" sz="3200" b="1" dirty="0"/>
              <a:t>Eco- Smart Blind's eye </a:t>
            </a:r>
            <a:endParaRPr lang="ar-EG" sz="3200" dirty="0"/>
          </a:p>
          <a:p>
            <a:pPr algn="r"/>
            <a:endParaRPr lang="en-US" sz="3200" kern="0" dirty="0">
              <a:effectLst/>
              <a:latin typeface="Calibri" panose="020F050202020403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35E8B5B1-9F2E-8185-55ED-45FF0AD85479}"/>
              </a:ext>
            </a:extLst>
          </p:cNvPr>
          <p:cNvSpPr txBox="1"/>
          <p:nvPr/>
        </p:nvSpPr>
        <p:spPr>
          <a:xfrm>
            <a:off x="8834598" y="445701"/>
            <a:ext cx="6096000" cy="523220"/>
          </a:xfrm>
          <a:prstGeom prst="rect">
            <a:avLst/>
          </a:prstGeom>
          <a:noFill/>
        </p:spPr>
        <p:txBody>
          <a:bodyPr wrap="square">
            <a:spAutoFit/>
          </a:bodyPr>
          <a:lstStyle/>
          <a:p>
            <a:r>
              <a:rPr lang="en-US" sz="2800" b="1" dirty="0"/>
              <a:t>Smart Blind's eye </a:t>
            </a:r>
            <a:endParaRPr lang="ar-EG" sz="2800" dirty="0"/>
          </a:p>
        </p:txBody>
      </p:sp>
      <p:sp>
        <p:nvSpPr>
          <p:cNvPr id="5" name="TextBox 4">
            <a:extLst>
              <a:ext uri="{FF2B5EF4-FFF2-40B4-BE49-F238E27FC236}">
                <a16:creationId xmlns:a16="http://schemas.microsoft.com/office/drawing/2014/main" id="{14A22885-F679-D1FB-D310-A02C07E6B110}"/>
              </a:ext>
            </a:extLst>
          </p:cNvPr>
          <p:cNvSpPr txBox="1"/>
          <p:nvPr/>
        </p:nvSpPr>
        <p:spPr>
          <a:xfrm>
            <a:off x="4724400" y="6227633"/>
            <a:ext cx="7467600" cy="369332"/>
          </a:xfrm>
          <a:prstGeom prst="rect">
            <a:avLst/>
          </a:prstGeom>
          <a:noFill/>
        </p:spPr>
        <p:txBody>
          <a:bodyPr wrap="square">
            <a:spAutoFit/>
          </a:bodyPr>
          <a:lstStyle/>
          <a:p>
            <a:r>
              <a:rPr lang="en-US" sz="1800" b="1" dirty="0"/>
              <a:t>Eco- Smart Blind’s stick</a:t>
            </a:r>
            <a:endParaRPr lang="ar-EG" dirty="0"/>
          </a:p>
        </p:txBody>
      </p:sp>
    </p:spTree>
    <p:extLst>
      <p:ext uri="{BB962C8B-B14F-4D97-AF65-F5344CB8AC3E}">
        <p14:creationId xmlns:p14="http://schemas.microsoft.com/office/powerpoint/2010/main" val="118652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F460C4FC-6537-305E-C13E-13C59D14FB6E}"/>
              </a:ext>
            </a:extLst>
          </p:cNvPr>
          <p:cNvSpPr txBox="1"/>
          <p:nvPr/>
        </p:nvSpPr>
        <p:spPr>
          <a:xfrm>
            <a:off x="1228884" y="3775224"/>
            <a:ext cx="6905699" cy="158377"/>
          </a:xfrm>
          <a:prstGeom prst="rect">
            <a:avLst/>
          </a:prstGeom>
          <a:solidFill>
            <a:schemeClr val="bg1"/>
          </a:solidFill>
        </p:spPr>
        <p:txBody>
          <a:bodyPr wrap="square">
            <a:spAutoFit/>
          </a:bodyPr>
          <a:lstStyle/>
          <a:p>
            <a:r>
              <a:rPr lang="ar-EG" sz="429" dirty="0"/>
              <a:t>https://www.msfi.com.my/17-goals-towards-sustainable-development-and-transformation/</a:t>
            </a:r>
          </a:p>
        </p:txBody>
      </p:sp>
      <p:sp>
        <p:nvSpPr>
          <p:cNvPr id="12" name="Text Box 11">
            <a:extLst>
              <a:ext uri="{FF2B5EF4-FFF2-40B4-BE49-F238E27FC236}">
                <a16:creationId xmlns:a16="http://schemas.microsoft.com/office/drawing/2014/main" id="{6F5AFBED-A267-4477-8969-024083C174F0}"/>
              </a:ext>
            </a:extLst>
          </p:cNvPr>
          <p:cNvSpPr txBox="1">
            <a:spLocks noChangeArrowheads="1"/>
          </p:cNvSpPr>
          <p:nvPr/>
        </p:nvSpPr>
        <p:spPr bwMode="auto">
          <a:xfrm>
            <a:off x="8299600" y="398720"/>
            <a:ext cx="2166635" cy="2349141"/>
          </a:xfrm>
          <a:prstGeom prst="rect">
            <a:avLst/>
          </a:prstGeom>
          <a:solidFill>
            <a:schemeClr val="bg1"/>
          </a:solidFill>
          <a:ln>
            <a:noFill/>
            <a:headEnd/>
            <a:tailEnd/>
          </a:ln>
        </p:spPr>
        <p:style>
          <a:lnRef idx="2">
            <a:schemeClr val="accent2"/>
          </a:lnRef>
          <a:fillRef idx="1001">
            <a:schemeClr val="lt2"/>
          </a:fillRef>
          <a:effectRef idx="0">
            <a:schemeClr val="accent2"/>
          </a:effectRef>
          <a:fontRef idx="minor">
            <a:schemeClr val="dk1"/>
          </a:fontRef>
        </p:style>
        <p:txBody>
          <a:bodyPr lIns="67355" tIns="336773" rIns="67355" bIns="84193"/>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buNone/>
            </a:pPr>
            <a:endParaRPr lang="en-US" sz="405" dirty="0">
              <a:latin typeface="+mn-lt"/>
            </a:endParaRPr>
          </a:p>
        </p:txBody>
      </p:sp>
      <p:sp>
        <p:nvSpPr>
          <p:cNvPr id="53" name="Rectangle 52">
            <a:extLst>
              <a:ext uri="{FF2B5EF4-FFF2-40B4-BE49-F238E27FC236}">
                <a16:creationId xmlns:a16="http://schemas.microsoft.com/office/drawing/2014/main" id="{8BB70159-56F0-4EAE-96BD-C2BED119815E}"/>
              </a:ext>
            </a:extLst>
          </p:cNvPr>
          <p:cNvSpPr/>
          <p:nvPr/>
        </p:nvSpPr>
        <p:spPr>
          <a:xfrm>
            <a:off x="245832" y="452640"/>
            <a:ext cx="2966512" cy="1112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latin typeface="Arial Rounded MT Bold" panose="020F0704030504030204" pitchFamily="34" charset="0"/>
                <a:cs typeface="+mj-cs"/>
              </a:rPr>
              <a:t>In this research, a development of the white cane model with a smart cane and smart glasses was designed and implemented to reduce the risk that blind people and people with visual impairment face while moving from one place to another, which leads to increasing their self-confidence, achieving their independence, and making it easier for them to carry out their daily work smoothly and conveniently. This model consists of a stick and glasses equipped with sensors for the surrounding environment, which work to detect obstacles and sense dark places, and alert the user by alerting and sending an audio alert. This model was implemented using an Arduino board and a set of sensors. A set of tests were conducted on it, and the results showed that it performs the work for which it was designed well and is suitable for users.</a:t>
            </a:r>
          </a:p>
        </p:txBody>
      </p:sp>
      <p:sp>
        <p:nvSpPr>
          <p:cNvPr id="55" name="Rectangle 54">
            <a:extLst>
              <a:ext uri="{FF2B5EF4-FFF2-40B4-BE49-F238E27FC236}">
                <a16:creationId xmlns:a16="http://schemas.microsoft.com/office/drawing/2014/main" id="{1B70A68E-4CE0-4D1E-A313-1FA9CCB1378D}"/>
              </a:ext>
            </a:extLst>
          </p:cNvPr>
          <p:cNvSpPr/>
          <p:nvPr/>
        </p:nvSpPr>
        <p:spPr>
          <a:xfrm>
            <a:off x="3368067" y="415404"/>
            <a:ext cx="4766558" cy="63441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 dirty="0">
              <a:solidFill>
                <a:schemeClr val="tx1"/>
              </a:solidFill>
              <a:latin typeface="Arial Rounded MT Bold" panose="020F0704030504030204" pitchFamily="34" charset="0"/>
            </a:endParaRPr>
          </a:p>
          <a:p>
            <a:pPr algn="ctr"/>
            <a:endParaRPr lang="en-US" sz="571" dirty="0">
              <a:solidFill>
                <a:schemeClr val="tx1"/>
              </a:solidFill>
              <a:latin typeface="Arial Rounded MT Bold" panose="020F0704030504030204" pitchFamily="34" charset="0"/>
            </a:endParaRPr>
          </a:p>
          <a:p>
            <a:endParaRPr lang="en-US" sz="429" dirty="0">
              <a:solidFill>
                <a:schemeClr val="tx1"/>
              </a:solidFill>
            </a:endParaRPr>
          </a:p>
          <a:p>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a:p>
            <a:pPr algn="ctr"/>
            <a:endParaRPr lang="en-US" sz="429" dirty="0">
              <a:solidFill>
                <a:schemeClr val="tx1"/>
              </a:solidFill>
            </a:endParaRPr>
          </a:p>
        </p:txBody>
      </p:sp>
      <p:sp>
        <p:nvSpPr>
          <p:cNvPr id="2" name="Text Box 11">
            <a:extLst>
              <a:ext uri="{FF2B5EF4-FFF2-40B4-BE49-F238E27FC236}">
                <a16:creationId xmlns:a16="http://schemas.microsoft.com/office/drawing/2014/main" id="{620C9C85-CFD6-98CA-C7DE-4DFDEEA94C4A}"/>
              </a:ext>
            </a:extLst>
          </p:cNvPr>
          <p:cNvSpPr txBox="1">
            <a:spLocks noChangeArrowheads="1"/>
          </p:cNvSpPr>
          <p:nvPr/>
        </p:nvSpPr>
        <p:spPr bwMode="auto">
          <a:xfrm>
            <a:off x="8283972" y="2743100"/>
            <a:ext cx="3756688" cy="2055255"/>
          </a:xfrm>
          <a:prstGeom prst="rect">
            <a:avLst/>
          </a:prstGeom>
          <a:solidFill>
            <a:schemeClr val="bg1"/>
          </a:solidFill>
          <a:ln>
            <a:noFill/>
            <a:headEnd/>
            <a:tailEnd/>
          </a:ln>
        </p:spPr>
        <p:style>
          <a:lnRef idx="2">
            <a:schemeClr val="accent2"/>
          </a:lnRef>
          <a:fillRef idx="1001">
            <a:schemeClr val="lt2"/>
          </a:fillRef>
          <a:effectRef idx="0">
            <a:schemeClr val="accent2"/>
          </a:effectRef>
          <a:fontRef idx="minor">
            <a:schemeClr val="dk1"/>
          </a:fontRef>
        </p:style>
        <p:txBody>
          <a:bodyPr lIns="67355" tIns="336773" rIns="67355" bIns="84193"/>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buNone/>
            </a:pPr>
            <a:r>
              <a:rPr lang="en-US" sz="600" dirty="0">
                <a:latin typeface="Arial Rounded MT Bold" panose="020F0704030504030204" pitchFamily="34" charset="0"/>
                <a:ea typeface="+mn-ea"/>
                <a:cs typeface="+mj-cs"/>
              </a:rPr>
              <a:t>Using the stick, the blind person can recognize the obstacles in the directions in front of him, on his right, and on his left. The warning is done by giving a distinct sound for each direction. It is expected that the device will be developed to give an audio signal with a speaker attached to the stick to the blind person, along with the use of the GPT artificial intelligence chat application to give it to the blind person. A comprehensive description of the place around him as if he sees it, adding a camera and a library of surrounding things, as well as adding a GPS module that uses Google Maps to determine the location of the blind person in case of emergency and facilitates knowing the place around him.</a:t>
            </a:r>
          </a:p>
        </p:txBody>
      </p:sp>
      <p:pic>
        <p:nvPicPr>
          <p:cNvPr id="3" name="Picture 2">
            <a:extLst>
              <a:ext uri="{FF2B5EF4-FFF2-40B4-BE49-F238E27FC236}">
                <a16:creationId xmlns:a16="http://schemas.microsoft.com/office/drawing/2014/main" id="{FA26856B-B52A-877B-AFFC-D681ECC93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488" y="98450"/>
            <a:ext cx="3716786" cy="470188"/>
          </a:xfrm>
          <a:prstGeom prst="rect">
            <a:avLst/>
          </a:prstGeom>
        </p:spPr>
      </p:pic>
      <p:pic>
        <p:nvPicPr>
          <p:cNvPr id="5" name="Picture 4">
            <a:extLst>
              <a:ext uri="{FF2B5EF4-FFF2-40B4-BE49-F238E27FC236}">
                <a16:creationId xmlns:a16="http://schemas.microsoft.com/office/drawing/2014/main" id="{0D9E968D-642E-7218-7207-886143BD1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691" y="2610714"/>
            <a:ext cx="3816529" cy="470188"/>
          </a:xfrm>
          <a:prstGeom prst="rect">
            <a:avLst/>
          </a:prstGeom>
        </p:spPr>
      </p:pic>
      <p:pic>
        <p:nvPicPr>
          <p:cNvPr id="13" name="Picture 12">
            <a:extLst>
              <a:ext uri="{FF2B5EF4-FFF2-40B4-BE49-F238E27FC236}">
                <a16:creationId xmlns:a16="http://schemas.microsoft.com/office/drawing/2014/main" id="{83D30DF3-9D14-DD38-5ADC-F32F471BB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219" y="212296"/>
            <a:ext cx="4400364" cy="470188"/>
          </a:xfrm>
          <a:prstGeom prst="rect">
            <a:avLst/>
          </a:prstGeom>
        </p:spPr>
      </p:pic>
      <p:sp>
        <p:nvSpPr>
          <p:cNvPr id="14" name="TextBox 13">
            <a:extLst>
              <a:ext uri="{FF2B5EF4-FFF2-40B4-BE49-F238E27FC236}">
                <a16:creationId xmlns:a16="http://schemas.microsoft.com/office/drawing/2014/main" id="{0B7EA2DD-F6DE-0A06-E45C-92B6C73434F2}"/>
              </a:ext>
            </a:extLst>
          </p:cNvPr>
          <p:cNvSpPr txBox="1"/>
          <p:nvPr/>
        </p:nvSpPr>
        <p:spPr>
          <a:xfrm>
            <a:off x="3351168" y="286714"/>
            <a:ext cx="4549752" cy="334066"/>
          </a:xfrm>
          <a:prstGeom prst="rect">
            <a:avLst/>
          </a:prstGeom>
          <a:noFill/>
        </p:spPr>
        <p:txBody>
          <a:bodyPr wrap="square" rtlCol="0">
            <a:spAutoFit/>
          </a:bodyPr>
          <a:lstStyle/>
          <a:p>
            <a:pPr algn="ctr"/>
            <a:r>
              <a:rPr lang="en-US" sz="1571" b="1" dirty="0">
                <a:latin typeface="Berlin Sans FB Demi" panose="020E0802020502020306" pitchFamily="34" charset="0"/>
              </a:rPr>
              <a:t>Background research</a:t>
            </a:r>
          </a:p>
        </p:txBody>
      </p:sp>
      <p:sp>
        <p:nvSpPr>
          <p:cNvPr id="15" name="TextBox 14">
            <a:extLst>
              <a:ext uri="{FF2B5EF4-FFF2-40B4-BE49-F238E27FC236}">
                <a16:creationId xmlns:a16="http://schemas.microsoft.com/office/drawing/2014/main" id="{BBDB94CF-3CD9-74B9-2FA2-EC280441F932}"/>
              </a:ext>
            </a:extLst>
          </p:cNvPr>
          <p:cNvSpPr txBox="1"/>
          <p:nvPr/>
        </p:nvSpPr>
        <p:spPr>
          <a:xfrm>
            <a:off x="3411267" y="615103"/>
            <a:ext cx="4732996" cy="604909"/>
          </a:xfrm>
          <a:prstGeom prst="rect">
            <a:avLst/>
          </a:prstGeom>
          <a:noFill/>
        </p:spPr>
        <p:txBody>
          <a:bodyPr wrap="square" rtlCol="1">
            <a:spAutoFit/>
          </a:bodyPr>
          <a:lstStyle/>
          <a:p>
            <a:r>
              <a:rPr lang="en-US" sz="476" b="1" dirty="0">
                <a:latin typeface="Arial" pitchFamily="34" charset="0"/>
                <a:cs typeface="+mj-cs"/>
              </a:rPr>
              <a:t> (The stick ) :A device that can sense the distances between itself and the objects in front of it This is done by 3 ultrasonic </a:t>
            </a:r>
            <a:r>
              <a:rPr lang="en-US" sz="476" b="1" dirty="0" err="1">
                <a:latin typeface="Arial" pitchFamily="34" charset="0"/>
                <a:cs typeface="+mj-cs"/>
              </a:rPr>
              <a:t>sensors,The</a:t>
            </a:r>
            <a:r>
              <a:rPr lang="en-US" sz="476" b="1" dirty="0">
                <a:latin typeface="Arial" pitchFamily="34" charset="0"/>
                <a:cs typeface="+mj-cs"/>
              </a:rPr>
              <a:t> distance between him and the body was 50 cm A warning sound will sound. To determine the distance, the code is programmed to the Arduino</a:t>
            </a:r>
          </a:p>
          <a:p>
            <a:r>
              <a:rPr lang="en-US" sz="476" b="1" dirty="0">
                <a:latin typeface="Arial" pitchFamily="34" charset="0"/>
                <a:cs typeface="+mj-cs"/>
              </a:rPr>
              <a:t> (The glasses) :A device that can sense the distances between itself and the objects in front of it This is done by</a:t>
            </a:r>
          </a:p>
          <a:p>
            <a:r>
              <a:rPr lang="en-US" sz="476" b="1" dirty="0">
                <a:latin typeface="Arial" pitchFamily="34" charset="0"/>
                <a:cs typeface="+mj-cs"/>
              </a:rPr>
              <a:t> 1 ultrasonic </a:t>
            </a:r>
            <a:r>
              <a:rPr lang="en-US" sz="476" b="1" dirty="0" err="1">
                <a:latin typeface="Arial" pitchFamily="34" charset="0"/>
                <a:cs typeface="+mj-cs"/>
              </a:rPr>
              <a:t>sensor,The</a:t>
            </a:r>
            <a:r>
              <a:rPr lang="en-US" sz="476" b="1" dirty="0">
                <a:latin typeface="Arial" pitchFamily="34" charset="0"/>
                <a:cs typeface="+mj-cs"/>
              </a:rPr>
              <a:t> distance between him and the body was 100 cm A warning sound will sound. To determine the</a:t>
            </a:r>
          </a:p>
          <a:p>
            <a:r>
              <a:rPr lang="en-US" sz="476" b="1" dirty="0">
                <a:latin typeface="Arial" pitchFamily="34" charset="0"/>
                <a:cs typeface="+mj-cs"/>
              </a:rPr>
              <a:t> distance, the code is programmed to the Arduino</a:t>
            </a:r>
          </a:p>
          <a:p>
            <a:endParaRPr lang="en-US" sz="476" b="1" dirty="0">
              <a:latin typeface="Arial" pitchFamily="34" charset="0"/>
              <a:cs typeface="+mj-cs"/>
            </a:endParaRPr>
          </a:p>
          <a:p>
            <a:pPr algn="r"/>
            <a:endParaRPr lang="en-US" sz="476" dirty="0">
              <a:latin typeface="Arial" pitchFamily="34" charset="0"/>
              <a:cs typeface="+mj-cs"/>
            </a:endParaRPr>
          </a:p>
        </p:txBody>
      </p:sp>
      <p:pic>
        <p:nvPicPr>
          <p:cNvPr id="21" name="Picture 20" descr="A computer screen shot of a blue and red chair&#10;&#10;Description automatically generated">
            <a:extLst>
              <a:ext uri="{FF2B5EF4-FFF2-40B4-BE49-F238E27FC236}">
                <a16:creationId xmlns:a16="http://schemas.microsoft.com/office/drawing/2014/main" id="{DCECD898-9068-B21A-008A-8C61370D4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993" y="2604941"/>
            <a:ext cx="1298558" cy="860224"/>
          </a:xfrm>
          <a:prstGeom prst="rect">
            <a:avLst/>
          </a:prstGeom>
        </p:spPr>
      </p:pic>
      <p:pic>
        <p:nvPicPr>
          <p:cNvPr id="29" name="Picture 28" descr="A black rectangular object with wires&#10;&#10;Description automatically generated">
            <a:extLst>
              <a:ext uri="{FF2B5EF4-FFF2-40B4-BE49-F238E27FC236}">
                <a16:creationId xmlns:a16="http://schemas.microsoft.com/office/drawing/2014/main" id="{1B8B5C1A-9202-5959-5BDB-113244EEAA6C}"/>
              </a:ext>
            </a:extLst>
          </p:cNvPr>
          <p:cNvPicPr>
            <a:picLocks noChangeAspect="1"/>
          </p:cNvPicPr>
          <p:nvPr/>
        </p:nvPicPr>
        <p:blipFill rotWithShape="1">
          <a:blip r:embed="rId4">
            <a:extLst>
              <a:ext uri="{28A0092B-C50C-407E-A947-70E740481C1C}">
                <a14:useLocalDpi xmlns:a14="http://schemas.microsoft.com/office/drawing/2010/main" val="0"/>
              </a:ext>
            </a:extLst>
          </a:blip>
          <a:srcRect r="25693"/>
          <a:stretch/>
        </p:blipFill>
        <p:spPr>
          <a:xfrm>
            <a:off x="6779676" y="3530105"/>
            <a:ext cx="1276081" cy="982745"/>
          </a:xfrm>
          <a:prstGeom prst="rect">
            <a:avLst/>
          </a:prstGeom>
        </p:spPr>
      </p:pic>
      <p:pic>
        <p:nvPicPr>
          <p:cNvPr id="31" name="Picture 30" descr="A pair of glasses with wires&#10;&#10;Description automatically generated">
            <a:extLst>
              <a:ext uri="{FF2B5EF4-FFF2-40B4-BE49-F238E27FC236}">
                <a16:creationId xmlns:a16="http://schemas.microsoft.com/office/drawing/2014/main" id="{B4CCAA46-D5AF-D208-5977-C428AADDAF04}"/>
              </a:ext>
            </a:extLst>
          </p:cNvPr>
          <p:cNvPicPr>
            <a:picLocks noChangeAspect="1"/>
          </p:cNvPicPr>
          <p:nvPr/>
        </p:nvPicPr>
        <p:blipFill rotWithShape="1">
          <a:blip r:embed="rId5">
            <a:extLst>
              <a:ext uri="{28A0092B-C50C-407E-A947-70E740481C1C}">
                <a14:useLocalDpi xmlns:a14="http://schemas.microsoft.com/office/drawing/2010/main" val="0"/>
              </a:ext>
            </a:extLst>
          </a:blip>
          <a:srcRect r="30452"/>
          <a:stretch/>
        </p:blipFill>
        <p:spPr>
          <a:xfrm>
            <a:off x="5855500" y="3772851"/>
            <a:ext cx="895467" cy="849960"/>
          </a:xfrm>
          <a:prstGeom prst="rect">
            <a:avLst/>
          </a:prstGeom>
        </p:spPr>
      </p:pic>
      <p:pic>
        <p:nvPicPr>
          <p:cNvPr id="19" name="Picture 18">
            <a:extLst>
              <a:ext uri="{FF2B5EF4-FFF2-40B4-BE49-F238E27FC236}">
                <a16:creationId xmlns:a16="http://schemas.microsoft.com/office/drawing/2014/main" id="{C70BE15C-BEA2-4E5D-4516-B8CF76D33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2" y="46133"/>
            <a:ext cx="3222894" cy="470188"/>
          </a:xfrm>
          <a:prstGeom prst="rect">
            <a:avLst/>
          </a:prstGeom>
        </p:spPr>
      </p:pic>
      <p:pic>
        <p:nvPicPr>
          <p:cNvPr id="24" name="Picture 23">
            <a:extLst>
              <a:ext uri="{FF2B5EF4-FFF2-40B4-BE49-F238E27FC236}">
                <a16:creationId xmlns:a16="http://schemas.microsoft.com/office/drawing/2014/main" id="{248C58D0-D88E-D2C9-9314-9F52448B9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0656" y="3166249"/>
            <a:ext cx="1633037" cy="581845"/>
          </a:xfrm>
          <a:prstGeom prst="rect">
            <a:avLst/>
          </a:prstGeom>
        </p:spPr>
      </p:pic>
      <p:sp>
        <p:nvSpPr>
          <p:cNvPr id="28" name="Rectangle 7">
            <a:extLst>
              <a:ext uri="{FF2B5EF4-FFF2-40B4-BE49-F238E27FC236}">
                <a16:creationId xmlns:a16="http://schemas.microsoft.com/office/drawing/2014/main" id="{5BE85624-E553-AF5F-AEFE-7E23F4D43037}"/>
              </a:ext>
            </a:extLst>
          </p:cNvPr>
          <p:cNvSpPr>
            <a:spLocks noChangeArrowheads="1"/>
          </p:cNvSpPr>
          <p:nvPr/>
        </p:nvSpPr>
        <p:spPr bwMode="auto">
          <a:xfrm>
            <a:off x="1381173" y="10420"/>
            <a:ext cx="44038" cy="8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774" tIns="10887" rIns="21774" bIns="10887" numCol="1" anchor="ctr" anchorCtr="0" compatLnSpc="1">
            <a:prstTxWarp prst="textNoShape">
              <a:avLst/>
            </a:prstTxWarp>
            <a:spAutoFit/>
          </a:bodyPr>
          <a:lstStyle/>
          <a:p>
            <a:endParaRPr lang="ar-EG" sz="429"/>
          </a:p>
        </p:txBody>
      </p:sp>
      <p:sp>
        <p:nvSpPr>
          <p:cNvPr id="30" name="Rectangle 8">
            <a:extLst>
              <a:ext uri="{FF2B5EF4-FFF2-40B4-BE49-F238E27FC236}">
                <a16:creationId xmlns:a16="http://schemas.microsoft.com/office/drawing/2014/main" id="{80C48E95-A21C-C322-5336-3F0B77ABB010}"/>
              </a:ext>
            </a:extLst>
          </p:cNvPr>
          <p:cNvSpPr>
            <a:spLocks noChangeArrowheads="1"/>
          </p:cNvSpPr>
          <p:nvPr/>
        </p:nvSpPr>
        <p:spPr bwMode="auto">
          <a:xfrm>
            <a:off x="3527771" y="1072662"/>
            <a:ext cx="6444697" cy="38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74" tIns="10887" rIns="21774" bIns="10887" numCol="1" anchor="ctr" anchorCtr="0" compatLnSpc="1">
            <a:prstTxWarp prst="textNoShape">
              <a:avLst/>
            </a:prstTxWarp>
            <a:spAutoFit/>
          </a:bodyPr>
          <a:lstStyle/>
          <a:p>
            <a:pPr defTabSz="217719" eaLnBrk="0" fontAlgn="base" hangingPunct="0">
              <a:spcBef>
                <a:spcPct val="0"/>
              </a:spcBef>
              <a:spcAft>
                <a:spcPct val="0"/>
              </a:spcAft>
            </a:pPr>
            <a:r>
              <a:rPr lang="en-US" altLang="ar-EG" sz="476" dirty="0">
                <a:latin typeface="Arial Rounded MT Bold" panose="020F0704030504030204" pitchFamily="34" charset="0"/>
                <a:cs typeface="+mj-cs"/>
              </a:rPr>
              <a:t>Sound waves are sent through the echolocation </a:t>
            </a:r>
            <a:r>
              <a:rPr lang="en-US" altLang="ar-EG" sz="476" dirty="0" err="1">
                <a:latin typeface="Arial Rounded MT Bold" panose="020F0704030504030204" pitchFamily="34" charset="0"/>
                <a:cs typeface="+mj-cs"/>
              </a:rPr>
              <a:t>portAfter</a:t>
            </a:r>
            <a:r>
              <a:rPr lang="en-US" altLang="ar-EG" sz="476" dirty="0">
                <a:latin typeface="Arial Rounded MT Bold" panose="020F0704030504030204" pitchFamily="34" charset="0"/>
                <a:cs typeface="+mj-cs"/>
              </a:rPr>
              <a:t> the waves collide with</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 the</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body, they are reflected  It is received, and through the time between sending the </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waves and when they are received, the distance is calculated The sensor uses the </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same idea and method as the bat </a:t>
            </a:r>
          </a:p>
        </p:txBody>
      </p:sp>
      <p:sp>
        <p:nvSpPr>
          <p:cNvPr id="32" name="Rectangle 10">
            <a:extLst>
              <a:ext uri="{FF2B5EF4-FFF2-40B4-BE49-F238E27FC236}">
                <a16:creationId xmlns:a16="http://schemas.microsoft.com/office/drawing/2014/main" id="{9B92B140-8273-866F-BC32-FBE7CDF3DC82}"/>
              </a:ext>
            </a:extLst>
          </p:cNvPr>
          <p:cNvSpPr>
            <a:spLocks noChangeArrowheads="1"/>
          </p:cNvSpPr>
          <p:nvPr/>
        </p:nvSpPr>
        <p:spPr bwMode="auto">
          <a:xfrm>
            <a:off x="2844858" y="-2324709"/>
            <a:ext cx="44038" cy="8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774" tIns="10887" rIns="21774" bIns="10887" numCol="1" anchor="ctr" anchorCtr="0" compatLnSpc="1">
            <a:prstTxWarp prst="textNoShape">
              <a:avLst/>
            </a:prstTxWarp>
            <a:spAutoFit/>
          </a:bodyPr>
          <a:lstStyle/>
          <a:p>
            <a:endParaRPr lang="ar-EG" sz="429"/>
          </a:p>
        </p:txBody>
      </p:sp>
      <p:sp>
        <p:nvSpPr>
          <p:cNvPr id="36" name="TextBox 35">
            <a:extLst>
              <a:ext uri="{FF2B5EF4-FFF2-40B4-BE49-F238E27FC236}">
                <a16:creationId xmlns:a16="http://schemas.microsoft.com/office/drawing/2014/main" id="{54A7D84F-0068-0F60-E9AA-C1A9360F4357}"/>
              </a:ext>
            </a:extLst>
          </p:cNvPr>
          <p:cNvSpPr txBox="1"/>
          <p:nvPr/>
        </p:nvSpPr>
        <p:spPr>
          <a:xfrm>
            <a:off x="3543852" y="958796"/>
            <a:ext cx="1588137" cy="326884"/>
          </a:xfrm>
          <a:prstGeom prst="rect">
            <a:avLst/>
          </a:prstGeom>
          <a:noFill/>
        </p:spPr>
        <p:txBody>
          <a:bodyPr wrap="square" rtlCol="1">
            <a:spAutoFit/>
          </a:bodyPr>
          <a:lstStyle/>
          <a:p>
            <a:pPr algn="ctr"/>
            <a:r>
              <a:rPr lang="en-US" sz="762" b="1" u="sng" dirty="0">
                <a:latin typeface="Arial" pitchFamily="34" charset="0"/>
                <a:cs typeface="Arial" pitchFamily="34" charset="0"/>
              </a:rPr>
              <a:t>How the ultrasonic sensor works</a:t>
            </a:r>
            <a:endParaRPr lang="ar-EG" sz="762" b="1" u="sng" dirty="0">
              <a:latin typeface="Arial" pitchFamily="34" charset="0"/>
              <a:cs typeface="Arial" pitchFamily="34" charset="0"/>
            </a:endParaRPr>
          </a:p>
        </p:txBody>
      </p:sp>
      <p:sp>
        <p:nvSpPr>
          <p:cNvPr id="42" name="Rectangle 19">
            <a:extLst>
              <a:ext uri="{FF2B5EF4-FFF2-40B4-BE49-F238E27FC236}">
                <a16:creationId xmlns:a16="http://schemas.microsoft.com/office/drawing/2014/main" id="{BA763CD0-D965-F2BC-7246-B819C7247E95}"/>
              </a:ext>
            </a:extLst>
          </p:cNvPr>
          <p:cNvSpPr>
            <a:spLocks noChangeArrowheads="1"/>
          </p:cNvSpPr>
          <p:nvPr/>
        </p:nvSpPr>
        <p:spPr bwMode="auto">
          <a:xfrm>
            <a:off x="1381173" y="10420"/>
            <a:ext cx="44038" cy="8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774" tIns="10887" rIns="21774" bIns="10887" numCol="1" anchor="ctr" anchorCtr="0" compatLnSpc="1">
            <a:prstTxWarp prst="textNoShape">
              <a:avLst/>
            </a:prstTxWarp>
            <a:spAutoFit/>
          </a:bodyPr>
          <a:lstStyle/>
          <a:p>
            <a:endParaRPr lang="ar-EG" sz="429"/>
          </a:p>
        </p:txBody>
      </p:sp>
      <p:sp>
        <p:nvSpPr>
          <p:cNvPr id="43" name="Rectangle 20">
            <a:extLst>
              <a:ext uri="{FF2B5EF4-FFF2-40B4-BE49-F238E27FC236}">
                <a16:creationId xmlns:a16="http://schemas.microsoft.com/office/drawing/2014/main" id="{56CA226A-FF7C-362F-0AB7-EA2405AF174C}"/>
              </a:ext>
            </a:extLst>
          </p:cNvPr>
          <p:cNvSpPr>
            <a:spLocks noChangeArrowheads="1"/>
          </p:cNvSpPr>
          <p:nvPr/>
        </p:nvSpPr>
        <p:spPr bwMode="auto">
          <a:xfrm>
            <a:off x="3531064" y="1485817"/>
            <a:ext cx="4702590" cy="76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74" tIns="10887" rIns="21774" bIns="10887" numCol="1" anchor="ctr" anchorCtr="0" compatLnSpc="1">
            <a:prstTxWarp prst="textNoShape">
              <a:avLst/>
            </a:prstTxWarp>
            <a:spAutoFit/>
          </a:bodyPr>
          <a:lstStyle/>
          <a:p>
            <a:pPr defTabSz="217719" eaLnBrk="0" fontAlgn="base" hangingPunct="0">
              <a:spcBef>
                <a:spcPct val="0"/>
              </a:spcBef>
              <a:spcAft>
                <a:spcPct val="0"/>
              </a:spcAft>
            </a:pPr>
            <a:r>
              <a:rPr lang="en-US" altLang="ar-EG" sz="476" dirty="0">
                <a:latin typeface="Arial Rounded MT Bold" panose="020F0704030504030204" pitchFamily="34" charset="0"/>
                <a:cs typeface="+mj-cs"/>
              </a:rPr>
              <a:t>The bat emits a high-frequency or ultrasonic sound (which humans cannot hear), which is reflected from moving objects</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 such as a butterfly, and the bat analyzes it like a radar. This process is called echolocation, so these sounds start slowly and then accelerate as the bat approaches the butterfly until the bat approaches... The butterfly is enough to catch it. .To calculate the distance, we use the following mathematical equation</a:t>
            </a:r>
          </a:p>
          <a:p>
            <a:pPr defTabSz="217719" eaLnBrk="0" fontAlgn="base" hangingPunct="0">
              <a:spcBef>
                <a:spcPct val="0"/>
              </a:spcBef>
              <a:spcAft>
                <a:spcPct val="0"/>
              </a:spcAft>
            </a:pPr>
            <a:r>
              <a:rPr lang="en-US" altLang="ar-EG" sz="667" u="sng" dirty="0">
                <a:solidFill>
                  <a:srgbClr val="FF0000"/>
                </a:solidFill>
                <a:latin typeface="Arial Rounded MT Bold" panose="020F0704030504030204" pitchFamily="34" charset="0"/>
                <a:cs typeface="+mj-cs"/>
              </a:rPr>
              <a:t>Distance = time * speed</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Where the speed is constant, which is the speed of sound, 340 meters per second, but here we calculate the signal in centimeters, </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and the speed of sound will be equal to 0.0340 </a:t>
            </a:r>
            <a:r>
              <a:rPr lang="en-US" altLang="ar-EG" sz="476" dirty="0" err="1">
                <a:latin typeface="Arial Rounded MT Bold" panose="020F0704030504030204" pitchFamily="34" charset="0"/>
                <a:cs typeface="+mj-cs"/>
              </a:rPr>
              <a:t>centimetres</a:t>
            </a:r>
            <a:r>
              <a:rPr lang="en-US" altLang="ar-EG" sz="476" dirty="0">
                <a:latin typeface="Arial Rounded MT Bold" panose="020F0704030504030204" pitchFamily="34" charset="0"/>
                <a:cs typeface="+mj-cs"/>
              </a:rPr>
              <a:t>.</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The sensor will send and receive a signal, which allows the distance value to be doubled and we need to divide it by 2 So that the equation becomes final</a:t>
            </a:r>
          </a:p>
          <a:p>
            <a:pPr defTabSz="217719" eaLnBrk="0" fontAlgn="base" hangingPunct="0">
              <a:spcBef>
                <a:spcPct val="0"/>
              </a:spcBef>
              <a:spcAft>
                <a:spcPct val="0"/>
              </a:spcAft>
            </a:pPr>
            <a:r>
              <a:rPr lang="en-US" altLang="ar-EG" sz="667" u="sng" dirty="0">
                <a:solidFill>
                  <a:srgbClr val="FF0000"/>
                </a:solidFill>
                <a:latin typeface="Arial Rounded MT Bold" panose="020F0704030504030204" pitchFamily="34" charset="0"/>
                <a:cs typeface="+mj-cs"/>
              </a:rPr>
              <a:t>Distance = time * speed / 2.</a:t>
            </a:r>
          </a:p>
          <a:p>
            <a:pPr defTabSz="217719" eaLnBrk="0" fontAlgn="base" hangingPunct="0">
              <a:spcBef>
                <a:spcPct val="0"/>
              </a:spcBef>
              <a:spcAft>
                <a:spcPct val="0"/>
              </a:spcAft>
            </a:pPr>
            <a:r>
              <a:rPr lang="en-US" altLang="ar-EG" sz="476" dirty="0">
                <a:latin typeface="Arial Rounded MT Bold" panose="020F0704030504030204" pitchFamily="34" charset="0"/>
                <a:cs typeface="+mj-cs"/>
              </a:rPr>
              <a:t>                                                                                     The maximum distance of this sensor is </a:t>
            </a:r>
            <a:r>
              <a:rPr lang="en-US" altLang="ar-EG" sz="667" dirty="0">
                <a:solidFill>
                  <a:srgbClr val="FF0000"/>
                </a:solidFill>
                <a:latin typeface="Arial Rounded MT Bold" panose="020F0704030504030204" pitchFamily="34" charset="0"/>
                <a:cs typeface="+mj-cs"/>
              </a:rPr>
              <a:t>4 </a:t>
            </a:r>
            <a:r>
              <a:rPr lang="en-US" altLang="ar-EG" sz="667" dirty="0" err="1">
                <a:solidFill>
                  <a:srgbClr val="FF0000"/>
                </a:solidFill>
                <a:latin typeface="Arial Rounded MT Bold" panose="020F0704030504030204" pitchFamily="34" charset="0"/>
                <a:cs typeface="+mj-cs"/>
              </a:rPr>
              <a:t>metres</a:t>
            </a:r>
            <a:endParaRPr lang="en-US" altLang="ar-EG" sz="667" dirty="0">
              <a:solidFill>
                <a:srgbClr val="FF0000"/>
              </a:solidFill>
              <a:latin typeface="Arial Rounded MT Bold" panose="020F0704030504030204" pitchFamily="34" charset="0"/>
              <a:cs typeface="+mj-cs"/>
            </a:endParaRPr>
          </a:p>
        </p:txBody>
      </p:sp>
      <p:pic>
        <p:nvPicPr>
          <p:cNvPr id="45" name="Picture 44" descr="A drawing of a device&#10;&#10;Description automatically generated">
            <a:extLst>
              <a:ext uri="{FF2B5EF4-FFF2-40B4-BE49-F238E27FC236}">
                <a16:creationId xmlns:a16="http://schemas.microsoft.com/office/drawing/2014/main" id="{90CEF512-92B0-8C93-18B6-492EF75C7C64}"/>
              </a:ext>
            </a:extLst>
          </p:cNvPr>
          <p:cNvPicPr>
            <a:picLocks noChangeAspect="1"/>
          </p:cNvPicPr>
          <p:nvPr/>
        </p:nvPicPr>
        <p:blipFill rotWithShape="1">
          <a:blip r:embed="rId7">
            <a:extLst>
              <a:ext uri="{28A0092B-C50C-407E-A947-70E740481C1C}">
                <a14:useLocalDpi xmlns:a14="http://schemas.microsoft.com/office/drawing/2010/main" val="0"/>
              </a:ext>
            </a:extLst>
          </a:blip>
          <a:srcRect l="745" t="11972" r="9224" b="42271"/>
          <a:stretch/>
        </p:blipFill>
        <p:spPr>
          <a:xfrm>
            <a:off x="6176736" y="2585585"/>
            <a:ext cx="538426" cy="1158689"/>
          </a:xfrm>
          <a:prstGeom prst="rect">
            <a:avLst/>
          </a:prstGeom>
        </p:spPr>
      </p:pic>
      <p:pic>
        <p:nvPicPr>
          <p:cNvPr id="47" name="Picture 46" descr="A close-up of a computer screen&#10;&#10;Description automatically generated">
            <a:extLst>
              <a:ext uri="{FF2B5EF4-FFF2-40B4-BE49-F238E27FC236}">
                <a16:creationId xmlns:a16="http://schemas.microsoft.com/office/drawing/2014/main" id="{2D0F42E8-C2AD-DF34-842F-CA6282AD20C4}"/>
              </a:ext>
            </a:extLst>
          </p:cNvPr>
          <p:cNvPicPr>
            <a:picLocks noChangeAspect="1"/>
          </p:cNvPicPr>
          <p:nvPr/>
        </p:nvPicPr>
        <p:blipFill rotWithShape="1">
          <a:blip r:embed="rId8">
            <a:extLst>
              <a:ext uri="{28A0092B-C50C-407E-A947-70E740481C1C}">
                <a14:useLocalDpi xmlns:a14="http://schemas.microsoft.com/office/drawing/2010/main" val="0"/>
              </a:ext>
            </a:extLst>
          </a:blip>
          <a:srcRect t="12114" b="38873"/>
          <a:stretch/>
        </p:blipFill>
        <p:spPr>
          <a:xfrm>
            <a:off x="5069188" y="2626996"/>
            <a:ext cx="987082" cy="895433"/>
          </a:xfrm>
          <a:prstGeom prst="rect">
            <a:avLst/>
          </a:prstGeom>
        </p:spPr>
      </p:pic>
      <p:sp>
        <p:nvSpPr>
          <p:cNvPr id="18" name="TextBox 17">
            <a:extLst>
              <a:ext uri="{FF2B5EF4-FFF2-40B4-BE49-F238E27FC236}">
                <a16:creationId xmlns:a16="http://schemas.microsoft.com/office/drawing/2014/main" id="{6C2D2158-4618-0970-4169-BDE8C2B34C24}"/>
              </a:ext>
            </a:extLst>
          </p:cNvPr>
          <p:cNvSpPr txBox="1"/>
          <p:nvPr/>
        </p:nvSpPr>
        <p:spPr>
          <a:xfrm>
            <a:off x="883549" y="71326"/>
            <a:ext cx="1458693" cy="356123"/>
          </a:xfrm>
          <a:prstGeom prst="rect">
            <a:avLst/>
          </a:prstGeom>
          <a:noFill/>
        </p:spPr>
        <p:txBody>
          <a:bodyPr wrap="square" rtlCol="0">
            <a:spAutoFit/>
          </a:bodyPr>
          <a:lstStyle/>
          <a:p>
            <a:pPr algn="ctr"/>
            <a:r>
              <a:rPr lang="en-US" sz="1714" dirty="0">
                <a:latin typeface="Berlin Sans FB Demi" panose="020E0802020502020306" pitchFamily="34" charset="0"/>
              </a:rPr>
              <a:t>Abstract</a:t>
            </a:r>
            <a:endParaRPr lang="en-US" sz="1286" dirty="0">
              <a:latin typeface="Berlin Sans FB Demi" panose="020E0802020502020306" pitchFamily="34" charset="0"/>
            </a:endParaRPr>
          </a:p>
        </p:txBody>
      </p:sp>
      <p:sp>
        <p:nvSpPr>
          <p:cNvPr id="22" name="TextBox 21">
            <a:extLst>
              <a:ext uri="{FF2B5EF4-FFF2-40B4-BE49-F238E27FC236}">
                <a16:creationId xmlns:a16="http://schemas.microsoft.com/office/drawing/2014/main" id="{1F44DEA8-B899-0BE2-0EBC-219C966C9C51}"/>
              </a:ext>
            </a:extLst>
          </p:cNvPr>
          <p:cNvSpPr txBox="1"/>
          <p:nvPr/>
        </p:nvSpPr>
        <p:spPr>
          <a:xfrm>
            <a:off x="249029" y="4276202"/>
            <a:ext cx="2971556" cy="2308324"/>
          </a:xfrm>
          <a:prstGeom prst="rect">
            <a:avLst/>
          </a:prstGeom>
          <a:solidFill>
            <a:schemeClr val="bg1"/>
          </a:solidFill>
        </p:spPr>
        <p:txBody>
          <a:bodyPr wrap="square" rtlCol="1">
            <a:spAutoFit/>
          </a:bodyPr>
          <a:lstStyle/>
          <a:p>
            <a:r>
              <a:rPr lang="en-US" sz="600" dirty="0">
                <a:latin typeface="Arial Rounded MT Bold" panose="020F0704030504030204" pitchFamily="34" charset="0"/>
                <a:cs typeface="+mj-cs"/>
              </a:rPr>
              <a:t>Visual disability is a term that generally refers to those who have degrees of vision loss. These degrees range from cases of total blindness, which are those who do not have any sense of light. The term blind is usually used to refer to these cases, and cases of partial vision, which are those who are able to sense light and visual discrimination. For visual objects, visual impairments may cause difficulties in normal daily activities such as driving, reading, socializing, and walking</a:t>
            </a:r>
            <a:r>
              <a:rPr lang="ar-EG" sz="600" dirty="0">
                <a:latin typeface="Arial Rounded MT Bold" panose="020F0704030504030204" pitchFamily="34" charset="0"/>
                <a:cs typeface="+mj-cs"/>
              </a:rPr>
              <a:t>. </a:t>
            </a:r>
            <a:r>
              <a:rPr lang="en-US" sz="600" dirty="0">
                <a:latin typeface="Arial Rounded MT Bold" panose="020F0704030504030204" pitchFamily="34" charset="0"/>
                <a:cs typeface="+mj-cs"/>
              </a:rPr>
              <a:t>Therefore, this category is granted some rights by governments, such as the right to own a white cane or own a guide dog, and the cane gives freedom to its user. According to the World Health Organization, the number of people who suffer from visual problems is estimated at about 252 million people, including 23 million blind people who suffer from total blindness. And 212 million people suffer from moderate to severe visual impairment. About 08% of people who are blind or suffer from moderate or severe visual impairment are 58 years of age or older. Visually impaired people usually use the traditional crutch as a tool to guide them when moving from one place to another, and to notify those around them. That they have some degree of vision loss In many cases, some animals are used, such as trained dogs, for the driving process, especially when walking outside. In this research, we presented the development of canes and glasses from products available in the Egyptian market that are cheaper in price and increase the blind person’s ability to achieve independence without obtaining reliable aids in order to facilitate their lives. The blind person and his integration into his surrounding environment</a:t>
            </a:r>
            <a:endParaRPr lang="ar-EG" sz="600" dirty="0">
              <a:latin typeface="Arial Rounded MT Bold" panose="020F0704030504030204" pitchFamily="34" charset="0"/>
              <a:cs typeface="+mj-cs"/>
            </a:endParaRPr>
          </a:p>
        </p:txBody>
      </p:sp>
      <p:pic>
        <p:nvPicPr>
          <p:cNvPr id="37" name="Picture 36">
            <a:extLst>
              <a:ext uri="{FF2B5EF4-FFF2-40B4-BE49-F238E27FC236}">
                <a16:creationId xmlns:a16="http://schemas.microsoft.com/office/drawing/2014/main" id="{8A503AD5-6B02-9B8B-20F4-72C5AD816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82" y="1553569"/>
            <a:ext cx="3222894" cy="470188"/>
          </a:xfrm>
          <a:prstGeom prst="rect">
            <a:avLst/>
          </a:prstGeom>
        </p:spPr>
      </p:pic>
      <p:pic>
        <p:nvPicPr>
          <p:cNvPr id="33" name="Picture 32">
            <a:extLst>
              <a:ext uri="{FF2B5EF4-FFF2-40B4-BE49-F238E27FC236}">
                <a16:creationId xmlns:a16="http://schemas.microsoft.com/office/drawing/2014/main" id="{68F9694D-A7FD-AD8F-BAC0-6DD800A74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06" y="3843263"/>
            <a:ext cx="3171072" cy="470188"/>
          </a:xfrm>
          <a:prstGeom prst="rect">
            <a:avLst/>
          </a:prstGeom>
        </p:spPr>
      </p:pic>
      <p:sp>
        <p:nvSpPr>
          <p:cNvPr id="7" name="TextBox 6">
            <a:extLst>
              <a:ext uri="{FF2B5EF4-FFF2-40B4-BE49-F238E27FC236}">
                <a16:creationId xmlns:a16="http://schemas.microsoft.com/office/drawing/2014/main" id="{7337D01B-29D5-435A-017F-84931704331E}"/>
              </a:ext>
            </a:extLst>
          </p:cNvPr>
          <p:cNvSpPr txBox="1"/>
          <p:nvPr/>
        </p:nvSpPr>
        <p:spPr>
          <a:xfrm>
            <a:off x="9409982" y="137924"/>
            <a:ext cx="1605946" cy="334066"/>
          </a:xfrm>
          <a:prstGeom prst="rect">
            <a:avLst/>
          </a:prstGeom>
          <a:noFill/>
        </p:spPr>
        <p:txBody>
          <a:bodyPr wrap="square" rtlCol="0">
            <a:spAutoFit/>
          </a:bodyPr>
          <a:lstStyle/>
          <a:p>
            <a:pPr algn="ctr"/>
            <a:r>
              <a:rPr lang="en-US" sz="1571" b="1" dirty="0">
                <a:latin typeface="Berlin Sans FB Demi" panose="020E0802020502020306" pitchFamily="34" charset="0"/>
              </a:rPr>
              <a:t>Materials</a:t>
            </a:r>
          </a:p>
        </p:txBody>
      </p:sp>
      <p:sp>
        <p:nvSpPr>
          <p:cNvPr id="6" name="TextBox 5">
            <a:extLst>
              <a:ext uri="{FF2B5EF4-FFF2-40B4-BE49-F238E27FC236}">
                <a16:creationId xmlns:a16="http://schemas.microsoft.com/office/drawing/2014/main" id="{876A1BD2-2307-45BC-66F1-93473E62A529}"/>
              </a:ext>
            </a:extLst>
          </p:cNvPr>
          <p:cNvSpPr txBox="1"/>
          <p:nvPr/>
        </p:nvSpPr>
        <p:spPr>
          <a:xfrm>
            <a:off x="883549" y="1588946"/>
            <a:ext cx="2315669" cy="356123"/>
          </a:xfrm>
          <a:prstGeom prst="rect">
            <a:avLst/>
          </a:prstGeom>
          <a:noFill/>
        </p:spPr>
        <p:txBody>
          <a:bodyPr wrap="square" rtlCol="0">
            <a:spAutoFit/>
          </a:bodyPr>
          <a:lstStyle/>
          <a:p>
            <a:pPr algn="ctr"/>
            <a:r>
              <a:rPr lang="en-US" sz="1714" dirty="0">
                <a:latin typeface="Berlin Sans FB Demi" panose="020E0802020502020306" pitchFamily="34" charset="0"/>
              </a:rPr>
              <a:t>Research purpose</a:t>
            </a:r>
          </a:p>
        </p:txBody>
      </p:sp>
      <p:sp>
        <p:nvSpPr>
          <p:cNvPr id="49" name="TextBox 48">
            <a:extLst>
              <a:ext uri="{FF2B5EF4-FFF2-40B4-BE49-F238E27FC236}">
                <a16:creationId xmlns:a16="http://schemas.microsoft.com/office/drawing/2014/main" id="{77BC8240-5D49-0683-9342-766D685E3AFC}"/>
              </a:ext>
            </a:extLst>
          </p:cNvPr>
          <p:cNvSpPr txBox="1"/>
          <p:nvPr/>
        </p:nvSpPr>
        <p:spPr>
          <a:xfrm>
            <a:off x="153581" y="3880231"/>
            <a:ext cx="3245372" cy="422167"/>
          </a:xfrm>
          <a:prstGeom prst="rect">
            <a:avLst/>
          </a:prstGeom>
          <a:noFill/>
        </p:spPr>
        <p:txBody>
          <a:bodyPr wrap="square" rtlCol="1">
            <a:spAutoFit/>
          </a:bodyPr>
          <a:lstStyle/>
          <a:p>
            <a:pPr algn="ctr"/>
            <a:r>
              <a:rPr lang="en-US" sz="1714" dirty="0">
                <a:latin typeface="Berlin Sans FB Demi" panose="020E0802020502020306" pitchFamily="34" charset="0"/>
              </a:rPr>
              <a:t>Research problem</a:t>
            </a:r>
          </a:p>
          <a:p>
            <a:endParaRPr lang="ar-EG" sz="429" dirty="0"/>
          </a:p>
        </p:txBody>
      </p:sp>
      <p:sp>
        <p:nvSpPr>
          <p:cNvPr id="50" name="TextBox 49">
            <a:extLst>
              <a:ext uri="{FF2B5EF4-FFF2-40B4-BE49-F238E27FC236}">
                <a16:creationId xmlns:a16="http://schemas.microsoft.com/office/drawing/2014/main" id="{AF669C21-5548-F64A-5631-78870B362EB0}"/>
              </a:ext>
            </a:extLst>
          </p:cNvPr>
          <p:cNvSpPr txBox="1"/>
          <p:nvPr/>
        </p:nvSpPr>
        <p:spPr>
          <a:xfrm>
            <a:off x="245832" y="2048675"/>
            <a:ext cx="2994857" cy="699615"/>
          </a:xfrm>
          <a:prstGeom prst="rect">
            <a:avLst/>
          </a:prstGeom>
          <a:solidFill>
            <a:schemeClr val="bg1"/>
          </a:solidFill>
        </p:spPr>
        <p:txBody>
          <a:bodyPr wrap="square" rtlCol="1">
            <a:spAutoFit/>
          </a:bodyPr>
          <a:lstStyle/>
          <a:p>
            <a:pPr rtl="1">
              <a:lnSpc>
                <a:spcPct val="115000"/>
              </a:lnSpc>
              <a:spcAft>
                <a:spcPts val="190"/>
              </a:spcAft>
            </a:pPr>
            <a:r>
              <a:rPr lang="en-US" sz="476" dirty="0">
                <a:latin typeface="Arial Rounded MT Bold" panose="020F0704030504030204" pitchFamily="34" charset="0"/>
                <a:cs typeface="+mj-cs"/>
              </a:rPr>
              <a:t>One of the most important aspects of the Sustainable Development Strategy: Egypt Vision 2030 is the location of people with disabilities, as the strategy took into account the role of all segments of society in proportion to their skills, abilities and needs. From this standpoint, people with special needs were taken into account in the various dimensions of the strategy in proportion to the goal to be achieved in 2030.</a:t>
            </a:r>
          </a:p>
          <a:p>
            <a:pPr rtl="1">
              <a:lnSpc>
                <a:spcPct val="115000"/>
              </a:lnSpc>
              <a:spcAft>
                <a:spcPts val="190"/>
              </a:spcAft>
            </a:pPr>
            <a:r>
              <a:rPr lang="en-US" sz="476" dirty="0">
                <a:latin typeface="Arial Rounded MT Bold" panose="020F0704030504030204" pitchFamily="34" charset="0"/>
                <a:cs typeface="+mj-cs"/>
              </a:rPr>
              <a:t>The goal of the project is to achieve a better life for people with visual impairment, which is one of the 17 goals of sustainable development.</a:t>
            </a:r>
          </a:p>
        </p:txBody>
      </p:sp>
      <p:pic>
        <p:nvPicPr>
          <p:cNvPr id="1030" name="Picture 3" descr="Ministry of Finance">
            <a:extLst>
              <a:ext uri="{FF2B5EF4-FFF2-40B4-BE49-F238E27FC236}">
                <a16:creationId xmlns:a16="http://schemas.microsoft.com/office/drawing/2014/main" id="{B62125F5-CFEF-CEC8-D7BC-602F3F2C77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6489" y="2903917"/>
            <a:ext cx="1212869" cy="882722"/>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11">
            <a:extLst>
              <a:ext uri="{FF2B5EF4-FFF2-40B4-BE49-F238E27FC236}">
                <a16:creationId xmlns:a16="http://schemas.microsoft.com/office/drawing/2014/main" id="{DF1BA9E9-B388-A906-AAF1-6E006B1D61A4}"/>
              </a:ext>
            </a:extLst>
          </p:cNvPr>
          <p:cNvSpPr txBox="1">
            <a:spLocks noChangeArrowheads="1"/>
          </p:cNvSpPr>
          <p:nvPr/>
        </p:nvSpPr>
        <p:spPr bwMode="auto">
          <a:xfrm>
            <a:off x="8298586" y="3887454"/>
            <a:ext cx="3756688" cy="2872096"/>
          </a:xfrm>
          <a:prstGeom prst="rect">
            <a:avLst/>
          </a:prstGeom>
          <a:solidFill>
            <a:schemeClr val="bg1"/>
          </a:solidFill>
          <a:ln>
            <a:noFill/>
            <a:headEnd/>
            <a:tailEnd/>
          </a:ln>
        </p:spPr>
        <p:style>
          <a:lnRef idx="2">
            <a:schemeClr val="accent2"/>
          </a:lnRef>
          <a:fillRef idx="1001">
            <a:schemeClr val="lt2"/>
          </a:fillRef>
          <a:effectRef idx="0">
            <a:schemeClr val="accent2"/>
          </a:effectRef>
          <a:fontRef idx="minor">
            <a:schemeClr val="dk1"/>
          </a:fontRef>
        </p:style>
        <p:txBody>
          <a:bodyPr lIns="67355" tIns="336773" rIns="67355" bIns="84193"/>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buNone/>
            </a:pPr>
            <a:endParaRPr lang="en-US" sz="405" dirty="0">
              <a:latin typeface="+mn-lt"/>
            </a:endParaRPr>
          </a:p>
        </p:txBody>
      </p:sp>
      <p:sp>
        <p:nvSpPr>
          <p:cNvPr id="26" name="TextBox 25">
            <a:extLst>
              <a:ext uri="{FF2B5EF4-FFF2-40B4-BE49-F238E27FC236}">
                <a16:creationId xmlns:a16="http://schemas.microsoft.com/office/drawing/2014/main" id="{181F2DA0-9BA6-5DBD-AE04-D9B91FD4F06D}"/>
              </a:ext>
            </a:extLst>
          </p:cNvPr>
          <p:cNvSpPr txBox="1"/>
          <p:nvPr/>
        </p:nvSpPr>
        <p:spPr>
          <a:xfrm>
            <a:off x="8374841" y="4321308"/>
            <a:ext cx="3534972" cy="1973232"/>
          </a:xfrm>
          <a:prstGeom prst="rect">
            <a:avLst/>
          </a:prstGeom>
          <a:noFill/>
        </p:spPr>
        <p:txBody>
          <a:bodyPr wrap="square" rtlCol="1">
            <a:spAutoFit/>
          </a:bodyPr>
          <a:lstStyle/>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[1].WHO. fact sheets: Blindness and visual impairment. 2017 [accessed 2012 9 Feb]; Available from: http://www.who.int/news-room/fact sheets/detail/</a:t>
            </a:r>
            <a:r>
              <a:rPr lang="en-US" sz="600" b="1" dirty="0" err="1">
                <a:latin typeface="Calibri" panose="020F0502020204030204" pitchFamily="34" charset="0"/>
                <a:ea typeface="Calibri" panose="020F0502020204030204" pitchFamily="34" charset="0"/>
              </a:rPr>
              <a:t>blindnessand</a:t>
            </a:r>
            <a:r>
              <a:rPr lang="en-US" sz="600" b="1" dirty="0">
                <a:latin typeface="Calibri" panose="020F0502020204030204" pitchFamily="34" charset="0"/>
                <a:ea typeface="Calibri" panose="020F0502020204030204" pitchFamily="34" charset="0"/>
              </a:rPr>
              <a:t>-visual-impairment.</a:t>
            </a: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 [2].Huang, W., et al., Smart cane. 2014.</a:t>
            </a: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 [3].Leduc-Mills, B., et al., </a:t>
            </a:r>
            <a:r>
              <a:rPr lang="en-US" sz="600" b="1" dirty="0" err="1">
                <a:latin typeface="Calibri" panose="020F0502020204030204" pitchFamily="34" charset="0"/>
                <a:ea typeface="Calibri" panose="020F0502020204030204" pitchFamily="34" charset="0"/>
              </a:rPr>
              <a:t>ioCane</a:t>
            </a:r>
            <a:r>
              <a:rPr lang="en-US" sz="600" b="1" dirty="0">
                <a:latin typeface="Calibri" panose="020F0502020204030204" pitchFamily="34" charset="0"/>
                <a:ea typeface="Calibri" panose="020F0502020204030204" pitchFamily="34" charset="0"/>
              </a:rPr>
              <a:t>: a smart-</a:t>
            </a:r>
            <a:r>
              <a:rPr lang="en-US" sz="600" b="1" dirty="0" err="1">
                <a:latin typeface="Calibri" panose="020F0502020204030204" pitchFamily="34" charset="0"/>
                <a:ea typeface="Calibri" panose="020F0502020204030204" pitchFamily="34" charset="0"/>
              </a:rPr>
              <a:t>ph</a:t>
            </a:r>
            <a:endParaRPr lang="en-US" sz="600" b="1" dirty="0">
              <a:latin typeface="Calibri" panose="020F0502020204030204" pitchFamily="34" charset="0"/>
              <a:ea typeface="Calibri" panose="020F0502020204030204" pitchFamily="34" charset="0"/>
            </a:endParaRP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one and </a:t>
            </a:r>
            <a:r>
              <a:rPr lang="en-US" sz="600" b="1" dirty="0" err="1">
                <a:latin typeface="Calibri" panose="020F0502020204030204" pitchFamily="34" charset="0"/>
                <a:ea typeface="Calibri" panose="020F0502020204030204" pitchFamily="34" charset="0"/>
              </a:rPr>
              <a:t>sensoraugmented</a:t>
            </a:r>
            <a:r>
              <a:rPr lang="en-US" sz="600" b="1" dirty="0">
                <a:latin typeface="Calibri" panose="020F0502020204030204" pitchFamily="34" charset="0"/>
                <a:ea typeface="Calibri" panose="020F0502020204030204" pitchFamily="34" charset="0"/>
              </a:rPr>
              <a:t> mobility aid for the blind, in Computer Science. 2013, University of Colorado, Boulder Colorado. </a:t>
            </a: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[4].Gayathri, G., et al., Smart Walking Stick for visually impaired. IJECS, 2014. 3(3): p. 4057-4061.</a:t>
            </a: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[5].</a:t>
            </a:r>
            <a:r>
              <a:rPr lang="en-US" sz="600" b="1" dirty="0" err="1">
                <a:latin typeface="Calibri" panose="020F0502020204030204" pitchFamily="34" charset="0"/>
                <a:ea typeface="Calibri" panose="020F0502020204030204" pitchFamily="34" charset="0"/>
              </a:rPr>
              <a:t>Satpute</a:t>
            </a:r>
            <a:r>
              <a:rPr lang="en-US" sz="600" b="1" dirty="0">
                <a:latin typeface="Calibri" panose="020F0502020204030204" pitchFamily="34" charset="0"/>
                <a:ea typeface="Calibri" panose="020F0502020204030204" pitchFamily="34" charset="0"/>
              </a:rPr>
              <a:t>, R., et al., Smart Cane for Visually Impaired Person by Using Arduino. Imperial Journal of Interdisciplinary Research, 2017. 3(5). </a:t>
            </a: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[6].Components101. 433 MHz RF Receiver Module. 2018 [accessed 2021 17 Mars]; Available from: </a:t>
            </a:r>
            <a:r>
              <a:rPr lang="en-US" sz="600" b="1" u="sng" dirty="0">
                <a:latin typeface="Calibri" panose="020F0502020204030204" pitchFamily="34" charset="0"/>
                <a:ea typeface="Calibri" panose="020F0502020204030204" pitchFamily="34" charset="0"/>
                <a:hlinkClick r:id="rId10">
                  <a:extLst>
                    <a:ext uri="{A12FA001-AC4F-418D-AE19-62706E023703}">
                      <ahyp:hlinkClr xmlns:ahyp="http://schemas.microsoft.com/office/drawing/2018/hyperlinkcolor" val="tx"/>
                    </a:ext>
                  </a:extLst>
                </a:hlinkClick>
              </a:rPr>
              <a:t>https://components101.com/433-mhz-rf-receiver-module</a:t>
            </a:r>
            <a:endParaRPr lang="en-US" sz="600" b="1" dirty="0">
              <a:latin typeface="Calibri" panose="020F0502020204030204" pitchFamily="34" charset="0"/>
              <a:ea typeface="Calibri" panose="020F0502020204030204" pitchFamily="34" charset="0"/>
            </a:endParaRP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 [7].Abdullah, A., Simply Arduino. Cairo: CCBY3. 0, 2012.</a:t>
            </a: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  [8] </a:t>
            </a:r>
            <a:r>
              <a:rPr lang="en-US" sz="600" b="1" u="sng" dirty="0">
                <a:latin typeface="Arial" panose="020B0604020202020204" pitchFamily="34" charset="0"/>
                <a:ea typeface="Times New Roman" panose="02020603050405020304" pitchFamily="18" charset="0"/>
                <a:hlinkClick r:id="rId11">
                  <a:extLst>
                    <a:ext uri="{A12FA001-AC4F-418D-AE19-62706E023703}">
                      <ahyp:hlinkClr xmlns:ahyp="http://schemas.microsoft.com/office/drawing/2018/hyperlinkcolor" val="tx"/>
                    </a:ext>
                  </a:extLst>
                </a:hlinkClick>
              </a:rPr>
              <a:t>https://www.sfegypt.com/5149</a:t>
            </a:r>
            <a:endParaRPr lang="en-US" sz="600" b="1" u="sng" dirty="0">
              <a:latin typeface="Arial" panose="020B0604020202020204" pitchFamily="34" charset="0"/>
              <a:ea typeface="Times New Roman" panose="02020603050405020304" pitchFamily="18" charset="0"/>
            </a:endParaRPr>
          </a:p>
          <a:p>
            <a:pPr marL="108859" algn="just">
              <a:lnSpc>
                <a:spcPct val="107000"/>
              </a:lnSpc>
              <a:spcAft>
                <a:spcPts val="143"/>
              </a:spcAft>
            </a:pPr>
            <a:r>
              <a:rPr lang="en-US" sz="600" b="1" dirty="0">
                <a:latin typeface="Calibri" panose="020F0502020204030204" pitchFamily="34" charset="0"/>
                <a:ea typeface="Calibri" panose="020F0502020204030204" pitchFamily="34" charset="0"/>
              </a:rPr>
              <a:t>[9] https://robocraze.com/blogs/post/what-is-ultrasonic-sensor</a:t>
            </a:r>
          </a:p>
          <a:p>
            <a:r>
              <a:rPr lang="en-US" sz="600" b="1" dirty="0">
                <a:latin typeface="Calibri" panose="020F0502020204030204" pitchFamily="34" charset="0"/>
                <a:ea typeface="Calibri" panose="020F0502020204030204" pitchFamily="34" charset="0"/>
              </a:rPr>
              <a:t>[10] </a:t>
            </a:r>
            <a:r>
              <a:rPr lang="en-US" sz="600" u="sng" dirty="0">
                <a:latin typeface="Arial" panose="020B0604020202020204" pitchFamily="34" charset="0"/>
                <a:ea typeface="Times New Roman" panose="02020603050405020304" pitchFamily="18" charset="0"/>
                <a:hlinkClick r:id="rId12">
                  <a:extLst>
                    <a:ext uri="{A12FA001-AC4F-418D-AE19-62706E023703}">
                      <ahyp:hlinkClr xmlns:ahyp="http://schemas.microsoft.com/office/drawing/2018/hyperlinkcolor" val="tx"/>
                    </a:ext>
                  </a:extLst>
                </a:hlinkClick>
              </a:rPr>
              <a:t>https://sciwarepod.wordpress.com/2009/09/28/%D8%A7%D9%84%D8%AE%D9%81%D8%A7%D8%B4-%D9%88%D8%A7%D9%84%D8%B9%D8%AB%D8%A9-%D9%88%D8%A7%D9%84%D8%B5%D9%88%D8%AA%D9%8A%D8%A7%D8%AA/</a:t>
            </a:r>
            <a:endParaRPr lang="ar-EG" sz="600" dirty="0"/>
          </a:p>
        </p:txBody>
      </p:sp>
      <p:pic>
        <p:nvPicPr>
          <p:cNvPr id="11" name="Picture 10">
            <a:extLst>
              <a:ext uri="{FF2B5EF4-FFF2-40B4-BE49-F238E27FC236}">
                <a16:creationId xmlns:a16="http://schemas.microsoft.com/office/drawing/2014/main" id="{AB709D66-6EDD-A982-217B-2C2C2FC77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019" y="3905750"/>
            <a:ext cx="3809201" cy="470188"/>
          </a:xfrm>
          <a:prstGeom prst="rect">
            <a:avLst/>
          </a:prstGeom>
        </p:spPr>
      </p:pic>
      <p:sp>
        <p:nvSpPr>
          <p:cNvPr id="20" name="TextBox 19">
            <a:extLst>
              <a:ext uri="{FF2B5EF4-FFF2-40B4-BE49-F238E27FC236}">
                <a16:creationId xmlns:a16="http://schemas.microsoft.com/office/drawing/2014/main" id="{749938EA-4F4B-80D6-CF8C-4929E485ECE6}"/>
              </a:ext>
            </a:extLst>
          </p:cNvPr>
          <p:cNvSpPr txBox="1"/>
          <p:nvPr/>
        </p:nvSpPr>
        <p:spPr>
          <a:xfrm>
            <a:off x="8672373" y="3970378"/>
            <a:ext cx="3382901" cy="619913"/>
          </a:xfrm>
          <a:prstGeom prst="rect">
            <a:avLst/>
          </a:prstGeom>
          <a:noFill/>
        </p:spPr>
        <p:txBody>
          <a:bodyPr wrap="square" rtlCol="0">
            <a:spAutoFit/>
          </a:bodyPr>
          <a:lstStyle/>
          <a:p>
            <a:pPr algn="ctr"/>
            <a:r>
              <a:rPr lang="en-US" sz="1714" b="1" dirty="0">
                <a:latin typeface="Berlin Sans FB Demi" panose="020E0802020502020306" pitchFamily="34" charset="0"/>
              </a:rPr>
              <a:t>Literature Cited</a:t>
            </a:r>
          </a:p>
          <a:p>
            <a:pPr algn="ctr"/>
            <a:r>
              <a:rPr lang="en-US" sz="1714" b="1" dirty="0">
                <a:solidFill>
                  <a:schemeClr val="bg1"/>
                </a:solidFill>
                <a:latin typeface="Bahnschrift" panose="020B0502040204020203" pitchFamily="34" charset="0"/>
              </a:rPr>
              <a:t> Cited</a:t>
            </a:r>
          </a:p>
        </p:txBody>
      </p:sp>
      <p:sp>
        <p:nvSpPr>
          <p:cNvPr id="61" name="TextBox 60">
            <a:extLst>
              <a:ext uri="{FF2B5EF4-FFF2-40B4-BE49-F238E27FC236}">
                <a16:creationId xmlns:a16="http://schemas.microsoft.com/office/drawing/2014/main" id="{AAA6E932-1B97-CCDE-271E-868E12DA4DFA}"/>
              </a:ext>
            </a:extLst>
          </p:cNvPr>
          <p:cNvSpPr txBox="1"/>
          <p:nvPr/>
        </p:nvSpPr>
        <p:spPr>
          <a:xfrm>
            <a:off x="8708884" y="2666457"/>
            <a:ext cx="1458693" cy="356123"/>
          </a:xfrm>
          <a:prstGeom prst="rect">
            <a:avLst/>
          </a:prstGeom>
          <a:noFill/>
        </p:spPr>
        <p:txBody>
          <a:bodyPr wrap="square" rtlCol="0">
            <a:spAutoFit/>
          </a:bodyPr>
          <a:lstStyle/>
          <a:p>
            <a:pPr algn="ctr"/>
            <a:r>
              <a:rPr lang="en-US" sz="1714" b="1" dirty="0">
                <a:latin typeface="Berlin Sans FB Demi" panose="020E0802020502020306" pitchFamily="34" charset="0"/>
              </a:rPr>
              <a:t>Future plans</a:t>
            </a:r>
            <a:endParaRPr lang="en-US" sz="1286" b="1" dirty="0">
              <a:latin typeface="Berlin Sans FB Demi" panose="020E0802020502020306" pitchFamily="34" charset="0"/>
            </a:endParaRPr>
          </a:p>
        </p:txBody>
      </p:sp>
      <p:pic>
        <p:nvPicPr>
          <p:cNvPr id="4" name="Picture 4">
            <a:extLst>
              <a:ext uri="{FF2B5EF4-FFF2-40B4-BE49-F238E27FC236}">
                <a16:creationId xmlns:a16="http://schemas.microsoft.com/office/drawing/2014/main" id="{EE9FEA2C-357C-FE9F-EA44-8E852E5E26E8}"/>
              </a:ext>
            </a:extLst>
          </p:cNvPr>
          <p:cNvPicPr>
            <a:picLocks noChangeAspect="1" noChangeArrowheads="1"/>
          </p:cNvPicPr>
          <p:nvPr/>
        </p:nvPicPr>
        <p:blipFill rotWithShape="1">
          <a:blip r:embed="rId13">
            <a:extLst>
              <a:ext uri="{BEBA8EAE-BF5A-486C-A8C5-ECC9F3942E4B}">
                <a14:imgProps xmlns:a14="http://schemas.microsoft.com/office/drawing/2010/main">
                  <a14:imgLayer r:embed="rId14">
                    <a14:imgEffect>
                      <a14:backgroundRemoval t="14167" b="79352" l="8300" r="93200">
                        <a14:foregroundMark x1="48800" y1="14167" x2="48800" y2="14167"/>
                        <a14:foregroundMark x1="53900" y1="75556" x2="53900" y2="75556"/>
                        <a14:foregroundMark x1="53900" y1="78333" x2="53900" y2="78333"/>
                        <a14:foregroundMark x1="84500" y1="58333" x2="84500" y2="58333"/>
                        <a14:foregroundMark x1="90500" y1="61389" x2="90500" y2="61389"/>
                        <a14:foregroundMark x1="62900" y1="47500" x2="62900" y2="47500"/>
                        <a14:foregroundMark x1="62900" y1="47500" x2="62900" y2="47500"/>
                        <a14:foregroundMark x1="62900" y1="47500" x2="62900" y2="47500"/>
                        <a14:foregroundMark x1="62900" y1="47500" x2="62900" y2="47500"/>
                        <a14:foregroundMark x1="59600" y1="38333" x2="59600" y2="38333"/>
                        <a14:foregroundMark x1="59600" y1="36389" x2="59600" y2="36389"/>
                        <a14:foregroundMark x1="59000" y1="41944" x2="59000" y2="41944"/>
                        <a14:foregroundMark x1="55700" y1="41667" x2="55700" y2="41667"/>
                        <a14:foregroundMark x1="53300" y1="41667" x2="61400" y2="43519"/>
                        <a14:foregroundMark x1="61400" y1="43519" x2="55400" y2="41389"/>
                        <a14:foregroundMark x1="55400" y1="41389" x2="48600" y2="41852"/>
                        <a14:foregroundMark x1="48600" y1="41852" x2="48500" y2="41667"/>
                        <a14:foregroundMark x1="60800" y1="37778" x2="52500" y2="35833"/>
                        <a14:foregroundMark x1="52500" y1="35833" x2="44900" y2="37037"/>
                        <a14:foregroundMark x1="44900" y1="37037" x2="43400" y2="42778"/>
                        <a14:foregroundMark x1="44900" y1="53889" x2="48400" y2="59815"/>
                        <a14:foregroundMark x1="48400" y1="59815" x2="56500" y2="56667"/>
                        <a14:foregroundMark x1="56500" y1="56667" x2="59600" y2="51019"/>
                        <a14:foregroundMark x1="59600" y1="51019" x2="59600" y2="50556"/>
                        <a14:foregroundMark x1="60500" y1="46667" x2="56600" y2="59815"/>
                        <a14:foregroundMark x1="56600" y1="59815" x2="45200" y2="63426"/>
                        <a14:foregroundMark x1="45200" y1="63426" x2="39100" y2="52500"/>
                        <a14:foregroundMark x1="39100" y1="52500" x2="42900" y2="40278"/>
                        <a14:foregroundMark x1="42900" y1="40278" x2="39500" y2="36667"/>
                        <a14:foregroundMark x1="39500" y1="36667" x2="32200" y2="37685"/>
                        <a14:foregroundMark x1="32200" y1="37685" x2="28000" y2="44074"/>
                        <a14:foregroundMark x1="28000" y1="44074" x2="30500" y2="51944"/>
                        <a14:foregroundMark x1="44000" y1="36944" x2="40600" y2="42593"/>
                        <a14:foregroundMark x1="40600" y1="42593" x2="35200" y2="64259"/>
                        <a14:foregroundMark x1="35200" y1="64259" x2="48200" y2="63519"/>
                        <a14:foregroundMark x1="48200" y1="63519" x2="41000" y2="60648"/>
                        <a14:foregroundMark x1="41000" y1="60648" x2="32200" y2="60093"/>
                        <a14:foregroundMark x1="32200" y1="60093" x2="28300" y2="66111"/>
                        <a14:foregroundMark x1="28300" y1="66111" x2="30200" y2="72778"/>
                        <a14:foregroundMark x1="30200" y1="72778" x2="30200" y2="72778"/>
                        <a14:foregroundMark x1="39800" y1="73611" x2="59600" y2="75000"/>
                        <a14:foregroundMark x1="59600" y1="75000" x2="68900" y2="65741"/>
                        <a14:foregroundMark x1="68900" y1="65741" x2="70700" y2="29537"/>
                        <a14:foregroundMark x1="70700" y1="29537" x2="69700" y2="24907"/>
                        <a14:foregroundMark x1="69700" y1="24907" x2="68900" y2="24167"/>
                        <a14:foregroundMark x1="66500" y1="21667" x2="37100" y2="20926"/>
                        <a14:foregroundMark x1="37100" y1="20926" x2="31300" y2="19444"/>
                        <a14:foregroundMark x1="31300" y1="19444" x2="27700" y2="22870"/>
                        <a14:foregroundMark x1="27700" y1="22870" x2="26300" y2="56667"/>
                        <a14:foregroundMark x1="26000" y1="58333" x2="24200" y2="26759"/>
                        <a14:foregroundMark x1="24200" y1="26759" x2="32300" y2="25926"/>
                        <a14:foregroundMark x1="32300" y1="25926" x2="56000" y2="28611"/>
                        <a14:foregroundMark x1="51500" y1="21667" x2="39800" y2="18889"/>
                        <a14:foregroundMark x1="36200" y1="19444" x2="26000" y2="18333"/>
                        <a14:foregroundMark x1="26000" y1="18333" x2="23300" y2="26944"/>
                        <a14:foregroundMark x1="28100" y1="16944" x2="41200" y2="18241"/>
                        <a14:foregroundMark x1="41200" y1="18241" x2="41300" y2="18056"/>
                        <a14:foregroundMark x1="46700" y1="19167" x2="48300" y2="14722"/>
                        <a14:foregroundMark x1="48300" y1="14722" x2="53300" y2="18889"/>
                        <a14:foregroundMark x1="53300" y1="18889" x2="56900" y2="20278"/>
                        <a14:foregroundMark x1="58100" y1="21667" x2="71200" y2="24167"/>
                        <a14:foregroundMark x1="71200" y1="24167" x2="74900" y2="39167"/>
                        <a14:foregroundMark x1="74900" y1="39167" x2="71300" y2="47130"/>
                        <a14:foregroundMark x1="71300" y1="47130" x2="74000" y2="60370"/>
                        <a14:foregroundMark x1="74000" y1="60370" x2="70100" y2="64444"/>
                        <a14:foregroundMark x1="70100" y1="64444" x2="75400" y2="72130"/>
                        <a14:foregroundMark x1="75400" y1="72130" x2="65600" y2="77593"/>
                        <a14:foregroundMark x1="65600" y1="77593" x2="40200" y2="79444"/>
                        <a14:foregroundMark x1="40200" y1="79444" x2="28700" y2="76389"/>
                        <a14:foregroundMark x1="28700" y1="76389" x2="23600" y2="70556"/>
                        <a14:foregroundMark x1="23600" y1="70556" x2="23600" y2="69722"/>
                        <a14:foregroundMark x1="83900" y1="38611" x2="88900" y2="36389"/>
                        <a14:foregroundMark x1="88900" y1="36389" x2="89000" y2="35000"/>
                        <a14:foregroundMark x1="80900" y1="48056" x2="93200" y2="48056"/>
                        <a14:foregroundMark x1="65600" y1="56389" x2="54000" y2="66852"/>
                        <a14:foregroundMark x1="54000" y1="66852" x2="53600" y2="73981"/>
                        <a14:foregroundMark x1="53600" y1="73981" x2="59900" y2="77315"/>
                        <a14:foregroundMark x1="59900" y1="77315" x2="69500" y2="78611"/>
                        <a14:foregroundMark x1="74000" y1="76389" x2="75200" y2="55278"/>
                        <a14:foregroundMark x1="75200" y1="55833" x2="75500" y2="52222"/>
                        <a14:foregroundMark x1="76100" y1="29722" x2="74700" y2="21944"/>
                        <a14:foregroundMark x1="74700" y1="21944" x2="71500" y2="17500"/>
                        <a14:foregroundMark x1="71500" y1="17500" x2="65000" y2="17500"/>
                        <a14:foregroundMark x1="38600" y1="74167" x2="44900" y2="70278"/>
                        <a14:foregroundMark x1="84500" y1="58333" x2="89600" y2="61389"/>
                        <a14:foregroundMark x1="10400" y1="60556" x2="15200" y2="58611"/>
                        <a14:foregroundMark x1="18200" y1="48611" x2="8300" y2="48611"/>
                        <a14:foregroundMark x1="16100" y1="39167" x2="10700" y2="35648"/>
                        <a14:foregroundMark x1="10700" y1="35648" x2="10400" y2="35278"/>
                      </a14:backgroundRemoval>
                    </a14:imgEffect>
                  </a14:imgLayer>
                </a14:imgProps>
              </a:ext>
              <a:ext uri="{28A0092B-C50C-407E-A947-70E740481C1C}">
                <a14:useLocalDpi xmlns:a14="http://schemas.microsoft.com/office/drawing/2010/main" val="0"/>
              </a:ext>
            </a:extLst>
          </a:blip>
          <a:srcRect l="3558" t="8443" r="2630" b="17779"/>
          <a:stretch/>
        </p:blipFill>
        <p:spPr bwMode="auto">
          <a:xfrm>
            <a:off x="863414" y="136773"/>
            <a:ext cx="265175" cy="2252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BFFA93F-F1FC-ED9E-7614-14706CAF8F4A}"/>
              </a:ext>
            </a:extLst>
          </p:cNvPr>
          <p:cNvPicPr>
            <a:picLocks noChangeAspect="1"/>
          </p:cNvPicPr>
          <p:nvPr/>
        </p:nvPicPr>
        <p:blipFill>
          <a:blip r:embed="rId15"/>
          <a:stretch>
            <a:fillRect/>
          </a:stretch>
        </p:blipFill>
        <p:spPr>
          <a:xfrm>
            <a:off x="889384" y="1666538"/>
            <a:ext cx="226510" cy="226510"/>
          </a:xfrm>
          <a:prstGeom prst="rect">
            <a:avLst/>
          </a:prstGeom>
        </p:spPr>
      </p:pic>
      <p:pic>
        <p:nvPicPr>
          <p:cNvPr id="9" name="Picture 8">
            <a:extLst>
              <a:ext uri="{FF2B5EF4-FFF2-40B4-BE49-F238E27FC236}">
                <a16:creationId xmlns:a16="http://schemas.microsoft.com/office/drawing/2014/main" id="{F1B04804-2364-A8B2-F683-5D26031E00D8}"/>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10000" b="90000" l="10000" r="90000">
                        <a14:foregroundMark x1="52273" y1="45455" x2="57727" y2="45455"/>
                        <a14:foregroundMark x1="51364" y1="46364" x2="55455" y2="49545"/>
                        <a14:foregroundMark x1="60000" y1="42273" x2="51364" y2="36364"/>
                      </a14:backgroundRemoval>
                    </a14:imgEffect>
                  </a14:imgLayer>
                </a14:imgProps>
              </a:ext>
              <a:ext uri="{28A0092B-C50C-407E-A947-70E740481C1C}">
                <a14:useLocalDpi xmlns:a14="http://schemas.microsoft.com/office/drawing/2010/main" val="0"/>
              </a:ext>
            </a:extLst>
          </a:blip>
          <a:srcRect/>
          <a:stretch>
            <a:fillRect/>
          </a:stretch>
        </p:blipFill>
        <p:spPr bwMode="auto">
          <a:xfrm>
            <a:off x="8527894" y="2712684"/>
            <a:ext cx="256098" cy="25609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a:extLst>
              <a:ext uri="{FF2B5EF4-FFF2-40B4-BE49-F238E27FC236}">
                <a16:creationId xmlns:a16="http://schemas.microsoft.com/office/drawing/2014/main" id="{E3CDE858-EEAF-A3D9-F065-FD97F259DF7B}"/>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455" b="98636" l="1364" r="98182">
                        <a14:foregroundMark x1="30909" y1="90000" x2="35455" y2="95000"/>
                        <a14:foregroundMark x1="35455" y1="95000" x2="69091" y2="93636"/>
                        <a14:foregroundMark x1="69091" y1="93636" x2="70000" y2="93636"/>
                        <a14:foregroundMark x1="30455" y1="91364" x2="30000" y2="97727"/>
                        <a14:foregroundMark x1="30000" y1="97727" x2="37273" y2="98636"/>
                        <a14:foregroundMark x1="31818" y1="21818" x2="82727" y2="24545"/>
                        <a14:foregroundMark x1="27727" y1="15909" x2="15909" y2="17273"/>
                        <a14:foregroundMark x1="15909" y1="17273" x2="5909" y2="23636"/>
                        <a14:foregroundMark x1="5909" y1="23636" x2="1818" y2="15000"/>
                        <a14:foregroundMark x1="1818" y1="15000" x2="3636" y2="9545"/>
                        <a14:foregroundMark x1="3636" y1="9545" x2="8182" y2="4091"/>
                        <a14:foregroundMark x1="8182" y1="4091" x2="29545" y2="1364"/>
                        <a14:foregroundMark x1="29545" y1="1364" x2="95909" y2="17727"/>
                        <a14:foregroundMark x1="95909" y1="17727" x2="51818" y2="32273"/>
                        <a14:foregroundMark x1="51818" y1="32273" x2="50455" y2="38182"/>
                        <a14:foregroundMark x1="50455" y1="38182" x2="50455" y2="38182"/>
                        <a14:foregroundMark x1="83182" y1="22727" x2="70000" y2="23182"/>
                        <a14:foregroundMark x1="70000" y1="23182" x2="43636" y2="9091"/>
                        <a14:foregroundMark x1="43636" y1="9091" x2="54545" y2="15909"/>
                        <a14:foregroundMark x1="54545" y1="15909" x2="39091" y2="20000"/>
                        <a14:foregroundMark x1="39091" y1="20000" x2="35455" y2="16818"/>
                        <a14:foregroundMark x1="29545" y1="12727" x2="22727" y2="14091"/>
                        <a14:foregroundMark x1="22727" y1="14091" x2="22273" y2="25909"/>
                        <a14:foregroundMark x1="22273" y1="25909" x2="25455" y2="26818"/>
                        <a14:foregroundMark x1="20909" y1="13636" x2="15455" y2="15909"/>
                        <a14:foregroundMark x1="15455" y1="15909" x2="12273" y2="26818"/>
                        <a14:foregroundMark x1="12273" y1="26818" x2="14091" y2="30000"/>
                        <a14:foregroundMark x1="21818" y1="31818" x2="48636" y2="31818"/>
                        <a14:foregroundMark x1="50455" y1="24545" x2="36364" y2="23636"/>
                        <a14:foregroundMark x1="36364" y1="23636" x2="10455" y2="8636"/>
                        <a14:foregroundMark x1="10455" y1="8636" x2="13636" y2="4545"/>
                        <a14:foregroundMark x1="41818" y1="6818" x2="3182" y2="22273"/>
                        <a14:foregroundMark x1="3182" y1="22273" x2="2727" y2="22273"/>
                        <a14:foregroundMark x1="2727" y1="12727" x2="2727" y2="5909"/>
                        <a14:foregroundMark x1="2727" y1="5909" x2="2727" y2="5909"/>
                        <a14:foregroundMark x1="5455" y1="4091" x2="7273" y2="3636"/>
                        <a14:foregroundMark x1="35455" y1="3182" x2="48182" y2="3636"/>
                        <a14:foregroundMark x1="56818" y1="3636" x2="66818" y2="3636"/>
                        <a14:foregroundMark x1="84091" y1="3636" x2="78182" y2="455"/>
                        <a14:foregroundMark x1="71364" y1="1818" x2="79091" y2="1364"/>
                        <a14:foregroundMark x1="79091" y1="1364" x2="93182" y2="2273"/>
                        <a14:foregroundMark x1="93182" y1="2273" x2="97273" y2="7273"/>
                        <a14:foregroundMark x1="97273" y1="7273" x2="95909" y2="33636"/>
                        <a14:foregroundMark x1="95909" y1="33636" x2="89091" y2="36364"/>
                        <a14:foregroundMark x1="89091" y1="36364" x2="75455" y2="37273"/>
                        <a14:foregroundMark x1="94091" y1="2273" x2="99091" y2="9545"/>
                        <a14:foregroundMark x1="99091" y1="9545" x2="98636" y2="30455"/>
                        <a14:foregroundMark x1="98636" y1="30455" x2="95455" y2="36818"/>
                        <a14:foregroundMark x1="95455" y1="36818" x2="68636" y2="36818"/>
                        <a14:foregroundMark x1="909" y1="23182" x2="1818" y2="29545"/>
                        <a14:foregroundMark x1="1818" y1="29545" x2="6364" y2="35000"/>
                        <a14:foregroundMark x1="6364" y1="35000" x2="5455" y2="35000"/>
                        <a14:foregroundMark x1="6818" y1="35909" x2="20455" y2="37727"/>
                        <a14:foregroundMark x1="19545" y1="36818" x2="29545" y2="37727"/>
                        <a14:foregroundMark x1="29545" y1="36364" x2="37273" y2="37273"/>
                        <a14:foregroundMark x1="37273" y1="37273" x2="41364" y2="37273"/>
                        <a14:foregroundMark x1="43182" y1="37273" x2="45000" y2="39091"/>
                        <a14:foregroundMark x1="45909" y1="40909" x2="46818" y2="41818"/>
                        <a14:foregroundMark x1="48636" y1="44545" x2="48636" y2="44545"/>
                        <a14:foregroundMark x1="53636" y1="41818" x2="53636" y2="41818"/>
                        <a14:foregroundMark x1="50455" y1="64545" x2="50455" y2="80909"/>
                        <a14:foregroundMark x1="45455" y1="73182" x2="45455" y2="65455"/>
                        <a14:foregroundMark x1="45455" y1="65455" x2="55000" y2="64545"/>
                        <a14:foregroundMark x1="55000" y1="64545" x2="57273" y2="74545"/>
                        <a14:foregroundMark x1="57273" y1="74545" x2="49545" y2="71818"/>
                        <a14:foregroundMark x1="49545" y1="71818" x2="49091" y2="70455"/>
                        <a14:foregroundMark x1="46818" y1="66364" x2="43636" y2="66364"/>
                        <a14:foregroundMark x1="51364" y1="60455" x2="45909" y2="59091"/>
                        <a14:foregroundMark x1="45909" y1="59091" x2="39091" y2="61364"/>
                        <a14:foregroundMark x1="39091" y1="61364" x2="40909" y2="75909"/>
                        <a14:foregroundMark x1="40909" y1="75909" x2="42273" y2="75909"/>
                        <a14:foregroundMark x1="53182" y1="64091" x2="60000" y2="71364"/>
                        <a14:foregroundMark x1="60000" y1="71364" x2="50909" y2="76818"/>
                        <a14:foregroundMark x1="50909" y1="76818" x2="46818" y2="82273"/>
                        <a14:foregroundMark x1="46818" y1="82273" x2="47727" y2="88636"/>
                        <a14:foregroundMark x1="47727" y1="88636" x2="50909" y2="90909"/>
                        <a14:foregroundMark x1="43636" y1="89545" x2="35909" y2="89545"/>
                        <a14:foregroundMark x1="35909" y1="89545" x2="35909" y2="87273"/>
                        <a14:foregroundMark x1="39091" y1="98182" x2="54545" y2="97273"/>
                        <a14:foregroundMark x1="54545" y1="97273" x2="62727" y2="98636"/>
                        <a14:foregroundMark x1="62727" y1="98636" x2="71818" y2="95909"/>
                        <a14:foregroundMark x1="71818" y1="95909" x2="69091" y2="94091"/>
                        <a14:foregroundMark x1="41364" y1="57273" x2="46818" y2="55000"/>
                        <a14:foregroundMark x1="46818" y1="55000" x2="55000" y2="55909"/>
                        <a14:foregroundMark x1="55000" y1="55909" x2="60000" y2="62727"/>
                        <a14:foregroundMark x1="60000" y1="62727" x2="59091" y2="77273"/>
                        <a14:foregroundMark x1="59091" y1="77273" x2="54545" y2="82727"/>
                        <a14:foregroundMark x1="54545" y1="82727" x2="59545" y2="86364"/>
                        <a14:foregroundMark x1="59545" y1="86364" x2="63182" y2="86364"/>
                        <a14:foregroundMark x1="64545" y1="36364" x2="57727" y2="36364"/>
                        <a14:backgroundMark x1="455" y1="909" x2="455" y2="909"/>
                        <a14:backgroundMark x1="99091" y1="455" x2="99091" y2="455"/>
                      </a14:backgroundRemoval>
                    </a14:imgEffect>
                  </a14:imgLayer>
                </a14:imgProps>
              </a:ext>
              <a:ext uri="{28A0092B-C50C-407E-A947-70E740481C1C}">
                <a14:useLocalDpi xmlns:a14="http://schemas.microsoft.com/office/drawing/2010/main" val="0"/>
              </a:ext>
            </a:extLst>
          </a:blip>
          <a:srcRect/>
          <a:stretch>
            <a:fillRect/>
          </a:stretch>
        </p:blipFill>
        <p:spPr bwMode="auto">
          <a:xfrm>
            <a:off x="8546846" y="4047649"/>
            <a:ext cx="192348" cy="19234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620A9D41-40D2-BC01-855A-05F99F98D1C3}"/>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ackgroundRemoval t="3182" b="97273" l="4091" r="93182">
                        <a14:foregroundMark x1="7273" y1="33636" x2="7273" y2="33636"/>
                        <a14:foregroundMark x1="5909" y1="63636" x2="5909" y2="63636"/>
                        <a14:foregroundMark x1="4091" y1="33636" x2="4091" y2="33636"/>
                        <a14:foregroundMark x1="50000" y1="7273" x2="50000" y2="7273"/>
                        <a14:foregroundMark x1="48182" y1="3182" x2="48182" y2="3182"/>
                        <a14:foregroundMark x1="90909" y1="32273" x2="90909" y2="32273"/>
                        <a14:foregroundMark x1="93182" y1="35000" x2="93182" y2="35000"/>
                        <a14:foregroundMark x1="92727" y1="63636" x2="92727" y2="63636"/>
                        <a14:foregroundMark x1="49545" y1="97273" x2="49545" y2="97273"/>
                        <a14:foregroundMark x1="50455" y1="45000" x2="50455" y2="45000"/>
                        <a14:foregroundMark x1="49545" y1="37273" x2="49545" y2="37273"/>
                        <a14:foregroundMark x1="51364" y1="41364" x2="51364" y2="41364"/>
                        <a14:foregroundMark x1="49545" y1="35455" x2="49545" y2="35455"/>
                        <a14:foregroundMark x1="49545" y1="35455" x2="49545" y2="35455"/>
                        <a14:foregroundMark x1="58182" y1="62727" x2="58182" y2="62727"/>
                        <a14:foregroundMark x1="43636" y1="60000" x2="43636" y2="60000"/>
                      </a14:backgroundRemoval>
                    </a14:imgEffect>
                  </a14:imgLayer>
                </a14:imgProps>
              </a:ext>
              <a:ext uri="{28A0092B-C50C-407E-A947-70E740481C1C}">
                <a14:useLocalDpi xmlns:a14="http://schemas.microsoft.com/office/drawing/2010/main" val="0"/>
              </a:ext>
            </a:extLst>
          </a:blip>
          <a:srcRect/>
          <a:stretch>
            <a:fillRect/>
          </a:stretch>
        </p:blipFill>
        <p:spPr bwMode="auto">
          <a:xfrm>
            <a:off x="9515713" y="193257"/>
            <a:ext cx="245690" cy="24569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048748A3-BAD3-E8F4-DA78-A16C09C44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323" y="2161975"/>
            <a:ext cx="4945358" cy="470188"/>
          </a:xfrm>
          <a:prstGeom prst="rect">
            <a:avLst/>
          </a:prstGeom>
        </p:spPr>
      </p:pic>
      <p:sp>
        <p:nvSpPr>
          <p:cNvPr id="48" name="TextBox 47">
            <a:extLst>
              <a:ext uri="{FF2B5EF4-FFF2-40B4-BE49-F238E27FC236}">
                <a16:creationId xmlns:a16="http://schemas.microsoft.com/office/drawing/2014/main" id="{6EA5A3D1-570E-73C3-DBB2-A172DA718C8A}"/>
              </a:ext>
            </a:extLst>
          </p:cNvPr>
          <p:cNvSpPr txBox="1"/>
          <p:nvPr/>
        </p:nvSpPr>
        <p:spPr>
          <a:xfrm>
            <a:off x="3721487" y="2237083"/>
            <a:ext cx="4278026" cy="334066"/>
          </a:xfrm>
          <a:prstGeom prst="rect">
            <a:avLst/>
          </a:prstGeom>
          <a:noFill/>
        </p:spPr>
        <p:txBody>
          <a:bodyPr wrap="square" rtlCol="0">
            <a:spAutoFit/>
          </a:bodyPr>
          <a:lstStyle/>
          <a:p>
            <a:pPr algn="ctr"/>
            <a:r>
              <a:rPr lang="en-US" sz="1571" b="1" dirty="0">
                <a:latin typeface="Berlin Sans FB Demi" panose="020E0802020502020306" pitchFamily="34" charset="0"/>
              </a:rPr>
              <a:t>Device design</a:t>
            </a:r>
          </a:p>
        </p:txBody>
      </p:sp>
      <p:pic>
        <p:nvPicPr>
          <p:cNvPr id="58" name="Picture 6">
            <a:extLst>
              <a:ext uri="{FF2B5EF4-FFF2-40B4-BE49-F238E27FC236}">
                <a16:creationId xmlns:a16="http://schemas.microsoft.com/office/drawing/2014/main" id="{28C5E8AA-E620-5AA8-E339-B86C0DF5110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82350" y="315496"/>
            <a:ext cx="266986" cy="26698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FF33AAB2-9EC8-6126-0996-F7DF1F01E7BE}"/>
              </a:ext>
            </a:extLst>
          </p:cNvPr>
          <p:cNvPicPr>
            <a:picLocks noChangeAspect="1"/>
          </p:cNvPicPr>
          <p:nvPr/>
        </p:nvPicPr>
        <p:blipFill>
          <a:blip r:embed="rId23"/>
          <a:stretch>
            <a:fillRect/>
          </a:stretch>
        </p:blipFill>
        <p:spPr>
          <a:xfrm>
            <a:off x="4996133" y="2277892"/>
            <a:ext cx="200933" cy="200933"/>
          </a:xfrm>
          <a:prstGeom prst="rect">
            <a:avLst/>
          </a:prstGeom>
        </p:spPr>
      </p:pic>
      <p:pic>
        <p:nvPicPr>
          <p:cNvPr id="2049" name="Picture 2048" descr="A person wearing a necklace&#10;&#10;Description automatically generated">
            <a:extLst>
              <a:ext uri="{FF2B5EF4-FFF2-40B4-BE49-F238E27FC236}">
                <a16:creationId xmlns:a16="http://schemas.microsoft.com/office/drawing/2014/main" id="{A878A515-166C-5E3F-4DA9-E5BFB18F471A}"/>
              </a:ext>
            </a:extLst>
          </p:cNvPr>
          <p:cNvPicPr>
            <a:picLocks noChangeAspect="1"/>
          </p:cNvPicPr>
          <p:nvPr/>
        </p:nvPicPr>
        <p:blipFill rotWithShape="1">
          <a:blip r:embed="rId24">
            <a:extLst>
              <a:ext uri="{28A0092B-C50C-407E-A947-70E740481C1C}">
                <a14:useLocalDpi xmlns:a14="http://schemas.microsoft.com/office/drawing/2010/main" val="0"/>
              </a:ext>
            </a:extLst>
          </a:blip>
          <a:srcRect l="34208" t="24749"/>
          <a:stretch/>
        </p:blipFill>
        <p:spPr>
          <a:xfrm>
            <a:off x="5018031" y="4728740"/>
            <a:ext cx="579488" cy="1707390"/>
          </a:xfrm>
          <a:prstGeom prst="rect">
            <a:avLst/>
          </a:prstGeom>
        </p:spPr>
      </p:pic>
      <p:pic>
        <p:nvPicPr>
          <p:cNvPr id="2054" name="Picture 2053" descr="A close up of a device&#10;&#10;Description automatically generated">
            <a:extLst>
              <a:ext uri="{FF2B5EF4-FFF2-40B4-BE49-F238E27FC236}">
                <a16:creationId xmlns:a16="http://schemas.microsoft.com/office/drawing/2014/main" id="{9983D25C-D6B6-D823-C409-B7B7B171159A}"/>
              </a:ext>
            </a:extLst>
          </p:cNvPr>
          <p:cNvPicPr>
            <a:picLocks noChangeAspect="1"/>
          </p:cNvPicPr>
          <p:nvPr/>
        </p:nvPicPr>
        <p:blipFill rotWithShape="1">
          <a:blip r:embed="rId25">
            <a:extLst>
              <a:ext uri="{28A0092B-C50C-407E-A947-70E740481C1C}">
                <a14:useLocalDpi xmlns:a14="http://schemas.microsoft.com/office/drawing/2010/main" val="0"/>
              </a:ext>
            </a:extLst>
          </a:blip>
          <a:srcRect t="26290" r="15613"/>
          <a:stretch/>
        </p:blipFill>
        <p:spPr>
          <a:xfrm rot="16200000">
            <a:off x="3780118" y="4203569"/>
            <a:ext cx="775137" cy="1502271"/>
          </a:xfrm>
          <a:prstGeom prst="rect">
            <a:avLst/>
          </a:prstGeom>
        </p:spPr>
      </p:pic>
      <p:pic>
        <p:nvPicPr>
          <p:cNvPr id="2056" name="Picture 2055" descr="A person wearing a necklace with a piece of cardboard&#10;&#10;Description automatically generated">
            <a:extLst>
              <a:ext uri="{FF2B5EF4-FFF2-40B4-BE49-F238E27FC236}">
                <a16:creationId xmlns:a16="http://schemas.microsoft.com/office/drawing/2014/main" id="{69E8FAF5-D114-6BC8-363E-D62FD3ADDFA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242385" y="4814887"/>
            <a:ext cx="641659" cy="1407602"/>
          </a:xfrm>
          <a:prstGeom prst="rect">
            <a:avLst/>
          </a:prstGeom>
        </p:spPr>
      </p:pic>
      <p:pic>
        <p:nvPicPr>
          <p:cNvPr id="2058" name="Picture 2057" descr="A person smiling at camera&#10;&#10;Description automatically generated">
            <a:extLst>
              <a:ext uri="{FF2B5EF4-FFF2-40B4-BE49-F238E27FC236}">
                <a16:creationId xmlns:a16="http://schemas.microsoft.com/office/drawing/2014/main" id="{58DEF7D8-E135-8327-B7CD-E86A07F57F4B}"/>
              </a:ext>
            </a:extLst>
          </p:cNvPr>
          <p:cNvPicPr>
            <a:picLocks noChangeAspect="1"/>
          </p:cNvPicPr>
          <p:nvPr/>
        </p:nvPicPr>
        <p:blipFill rotWithShape="1">
          <a:blip r:embed="rId27">
            <a:extLst>
              <a:ext uri="{28A0092B-C50C-407E-A947-70E740481C1C}">
                <a14:useLocalDpi xmlns:a14="http://schemas.microsoft.com/office/drawing/2010/main" val="0"/>
              </a:ext>
            </a:extLst>
          </a:blip>
          <a:srcRect l="21826" t="16175" r="9849"/>
          <a:stretch/>
        </p:blipFill>
        <p:spPr>
          <a:xfrm>
            <a:off x="7538381" y="4798355"/>
            <a:ext cx="551395" cy="1476171"/>
          </a:xfrm>
          <a:prstGeom prst="rect">
            <a:avLst/>
          </a:prstGeom>
        </p:spPr>
      </p:pic>
      <p:pic>
        <p:nvPicPr>
          <p:cNvPr id="2060" name="Picture 2059" descr="A pair of boys working on a project&#10;&#10;Description automatically generated">
            <a:extLst>
              <a:ext uri="{FF2B5EF4-FFF2-40B4-BE49-F238E27FC236}">
                <a16:creationId xmlns:a16="http://schemas.microsoft.com/office/drawing/2014/main" id="{7FD222A6-0549-7382-FDC0-301530FD88AD}"/>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376308" y="5663347"/>
            <a:ext cx="1498491" cy="899513"/>
          </a:xfrm>
          <a:prstGeom prst="rect">
            <a:avLst/>
          </a:prstGeom>
        </p:spPr>
      </p:pic>
      <p:sp>
        <p:nvSpPr>
          <p:cNvPr id="2064" name="TextBox 2063">
            <a:extLst>
              <a:ext uri="{FF2B5EF4-FFF2-40B4-BE49-F238E27FC236}">
                <a16:creationId xmlns:a16="http://schemas.microsoft.com/office/drawing/2014/main" id="{C5A85012-9BAC-2149-95DE-43AC42F9A602}"/>
              </a:ext>
            </a:extLst>
          </p:cNvPr>
          <p:cNvSpPr txBox="1"/>
          <p:nvPr/>
        </p:nvSpPr>
        <p:spPr>
          <a:xfrm>
            <a:off x="2739746" y="2621748"/>
            <a:ext cx="2994857" cy="444096"/>
          </a:xfrm>
          <a:prstGeom prst="rect">
            <a:avLst/>
          </a:prstGeom>
          <a:noFill/>
        </p:spPr>
        <p:txBody>
          <a:bodyPr wrap="square" rtlCol="1">
            <a:spAutoFit/>
          </a:bodyPr>
          <a:lstStyle/>
          <a:p>
            <a:pPr algn="ctr"/>
            <a:r>
              <a:rPr lang="en-US" sz="1143" b="1" u="sng" dirty="0">
                <a:latin typeface="Arial" pitchFamily="34" charset="0"/>
                <a:cs typeface="Arial" pitchFamily="34" charset="0"/>
              </a:rPr>
              <a:t>First 3D Model Design</a:t>
            </a:r>
          </a:p>
          <a:p>
            <a:pPr algn="ctr"/>
            <a:r>
              <a:rPr lang="en-US" sz="1143" b="1" u="sng" dirty="0">
                <a:latin typeface="Arial" pitchFamily="34" charset="0"/>
                <a:cs typeface="Arial" pitchFamily="34" charset="0"/>
              </a:rPr>
              <a:t> </a:t>
            </a:r>
            <a:endParaRPr lang="ar-EG" sz="1143" b="1" u="sng" dirty="0">
              <a:latin typeface="Arial" pitchFamily="34" charset="0"/>
              <a:cs typeface="Arial" pitchFamily="34" charset="0"/>
            </a:endParaRPr>
          </a:p>
        </p:txBody>
      </p:sp>
      <p:sp>
        <p:nvSpPr>
          <p:cNvPr id="2065" name="TextBox 2064">
            <a:extLst>
              <a:ext uri="{FF2B5EF4-FFF2-40B4-BE49-F238E27FC236}">
                <a16:creationId xmlns:a16="http://schemas.microsoft.com/office/drawing/2014/main" id="{432B6BEA-2B0B-D825-736B-ABB3C1D97E66}"/>
              </a:ext>
            </a:extLst>
          </p:cNvPr>
          <p:cNvSpPr txBox="1"/>
          <p:nvPr/>
        </p:nvSpPr>
        <p:spPr>
          <a:xfrm>
            <a:off x="2660931" y="2849443"/>
            <a:ext cx="2994857" cy="444096"/>
          </a:xfrm>
          <a:prstGeom prst="rect">
            <a:avLst/>
          </a:prstGeom>
          <a:noFill/>
        </p:spPr>
        <p:txBody>
          <a:bodyPr wrap="square" rtlCol="1">
            <a:spAutoFit/>
          </a:bodyPr>
          <a:lstStyle/>
          <a:p>
            <a:pPr algn="ctr"/>
            <a:r>
              <a:rPr lang="en-US" sz="1143" b="1" u="sng" dirty="0">
                <a:latin typeface="Arial" pitchFamily="34" charset="0"/>
                <a:cs typeface="Arial" pitchFamily="34" charset="0"/>
              </a:rPr>
              <a:t>First Prototype </a:t>
            </a:r>
          </a:p>
          <a:p>
            <a:pPr algn="ctr"/>
            <a:r>
              <a:rPr lang="en-US" sz="1143" b="1" u="sng" dirty="0">
                <a:latin typeface="Arial" pitchFamily="34" charset="0"/>
                <a:cs typeface="Arial" pitchFamily="34" charset="0"/>
              </a:rPr>
              <a:t> </a:t>
            </a:r>
            <a:endParaRPr lang="ar-EG" sz="1143" b="1" u="sng" dirty="0">
              <a:latin typeface="Arial" pitchFamily="34" charset="0"/>
              <a:cs typeface="Arial" pitchFamily="34" charset="0"/>
            </a:endParaRPr>
          </a:p>
        </p:txBody>
      </p:sp>
      <p:sp>
        <p:nvSpPr>
          <p:cNvPr id="2067" name="TextBox 2066">
            <a:extLst>
              <a:ext uri="{FF2B5EF4-FFF2-40B4-BE49-F238E27FC236}">
                <a16:creationId xmlns:a16="http://schemas.microsoft.com/office/drawing/2014/main" id="{93A13CDD-7E64-8958-CF35-C869117DBB2D}"/>
              </a:ext>
            </a:extLst>
          </p:cNvPr>
          <p:cNvSpPr txBox="1"/>
          <p:nvPr/>
        </p:nvSpPr>
        <p:spPr>
          <a:xfrm>
            <a:off x="5864115" y="4519678"/>
            <a:ext cx="2994857" cy="444096"/>
          </a:xfrm>
          <a:prstGeom prst="rect">
            <a:avLst/>
          </a:prstGeom>
          <a:noFill/>
        </p:spPr>
        <p:txBody>
          <a:bodyPr wrap="square" rtlCol="1">
            <a:spAutoFit/>
          </a:bodyPr>
          <a:lstStyle/>
          <a:p>
            <a:pPr algn="ctr"/>
            <a:r>
              <a:rPr lang="en-US" sz="1143" b="1" u="sng" dirty="0">
                <a:latin typeface="Arial" pitchFamily="34" charset="0"/>
                <a:cs typeface="Arial" pitchFamily="34" charset="0"/>
              </a:rPr>
              <a:t>Final Prototype </a:t>
            </a:r>
          </a:p>
          <a:p>
            <a:pPr algn="ctr"/>
            <a:r>
              <a:rPr lang="en-US" sz="1143" b="1" u="sng" dirty="0">
                <a:latin typeface="Arial" pitchFamily="34" charset="0"/>
                <a:cs typeface="Arial" pitchFamily="34" charset="0"/>
              </a:rPr>
              <a:t> </a:t>
            </a:r>
            <a:endParaRPr lang="ar-EG" sz="1143" b="1" u="sng" dirty="0">
              <a:latin typeface="Arial" pitchFamily="34" charset="0"/>
              <a:cs typeface="Arial" pitchFamily="34" charset="0"/>
            </a:endParaRPr>
          </a:p>
        </p:txBody>
      </p:sp>
      <p:sp>
        <p:nvSpPr>
          <p:cNvPr id="2069" name="TextBox 2068">
            <a:extLst>
              <a:ext uri="{FF2B5EF4-FFF2-40B4-BE49-F238E27FC236}">
                <a16:creationId xmlns:a16="http://schemas.microsoft.com/office/drawing/2014/main" id="{CE312B81-A8C7-B154-C23A-762FD79EA8AF}"/>
              </a:ext>
            </a:extLst>
          </p:cNvPr>
          <p:cNvSpPr txBox="1"/>
          <p:nvPr/>
        </p:nvSpPr>
        <p:spPr>
          <a:xfrm>
            <a:off x="6007718" y="1340455"/>
            <a:ext cx="1099262" cy="282963"/>
          </a:xfrm>
          <a:prstGeom prst="rect">
            <a:avLst/>
          </a:prstGeom>
          <a:noFill/>
        </p:spPr>
        <p:txBody>
          <a:bodyPr wrap="square" rtlCol="1">
            <a:spAutoFit/>
          </a:bodyPr>
          <a:lstStyle/>
          <a:p>
            <a:r>
              <a:rPr lang="en-US" sz="667" i="1" u="sng" dirty="0">
                <a:solidFill>
                  <a:schemeClr val="accent6">
                    <a:lumMod val="50000"/>
                  </a:schemeClr>
                </a:solidFill>
              </a:rPr>
              <a:t>Fig1.</a:t>
            </a:r>
            <a:r>
              <a:rPr lang="en-US" sz="286" i="1" u="sng" dirty="0">
                <a:solidFill>
                  <a:schemeClr val="accent6">
                    <a:lumMod val="50000"/>
                  </a:schemeClr>
                </a:solidFill>
              </a:rPr>
              <a:t>https://cdn.shopify.com/s/files/1/0559/1970/6265/files/Principle_of_ultrasonic_sensor_480x480.jpg?v=1662816132 </a:t>
            </a:r>
            <a:endParaRPr lang="ar-EG" sz="286" i="1" u="sng" dirty="0">
              <a:solidFill>
                <a:schemeClr val="accent6">
                  <a:lumMod val="50000"/>
                </a:schemeClr>
              </a:solidFill>
            </a:endParaRPr>
          </a:p>
        </p:txBody>
      </p:sp>
      <p:pic>
        <p:nvPicPr>
          <p:cNvPr id="2071" name="Picture 2070" descr="A close-up of a device&#10;&#10;Description automatically generated">
            <a:extLst>
              <a:ext uri="{FF2B5EF4-FFF2-40B4-BE49-F238E27FC236}">
                <a16:creationId xmlns:a16="http://schemas.microsoft.com/office/drawing/2014/main" id="{0D0F83DE-4532-74C6-9AFE-F0D2EE34EB63}"/>
              </a:ext>
            </a:extLst>
          </p:cNvPr>
          <p:cNvPicPr>
            <a:picLocks noChangeAspect="1"/>
          </p:cNvPicPr>
          <p:nvPr/>
        </p:nvPicPr>
        <p:blipFill rotWithShape="1">
          <a:blip r:embed="rId29">
            <a:extLst>
              <a:ext uri="{28A0092B-C50C-407E-A947-70E740481C1C}">
                <a14:useLocalDpi xmlns:a14="http://schemas.microsoft.com/office/drawing/2010/main" val="0"/>
              </a:ext>
            </a:extLst>
          </a:blip>
          <a:srcRect t="46764" b="22839"/>
          <a:stretch/>
        </p:blipFill>
        <p:spPr>
          <a:xfrm>
            <a:off x="7084111" y="738465"/>
            <a:ext cx="1038342" cy="701387"/>
          </a:xfrm>
          <a:prstGeom prst="rect">
            <a:avLst/>
          </a:prstGeom>
        </p:spPr>
      </p:pic>
      <p:sp>
        <p:nvSpPr>
          <p:cNvPr id="2072" name="TextBox 2071">
            <a:extLst>
              <a:ext uri="{FF2B5EF4-FFF2-40B4-BE49-F238E27FC236}">
                <a16:creationId xmlns:a16="http://schemas.microsoft.com/office/drawing/2014/main" id="{FAA8C355-3212-A8ED-AFFA-D17AA323A839}"/>
              </a:ext>
            </a:extLst>
          </p:cNvPr>
          <p:cNvSpPr txBox="1"/>
          <p:nvPr/>
        </p:nvSpPr>
        <p:spPr>
          <a:xfrm>
            <a:off x="7157849" y="1392203"/>
            <a:ext cx="976685" cy="297261"/>
          </a:xfrm>
          <a:prstGeom prst="rect">
            <a:avLst/>
          </a:prstGeom>
          <a:noFill/>
        </p:spPr>
        <p:txBody>
          <a:bodyPr wrap="square" rtlCol="1">
            <a:spAutoFit/>
          </a:bodyPr>
          <a:lstStyle/>
          <a:p>
            <a:r>
              <a:rPr lang="en-US" sz="333" i="1" u="sng" dirty="0">
                <a:solidFill>
                  <a:schemeClr val="accent6">
                    <a:lumMod val="50000"/>
                  </a:schemeClr>
                </a:solidFill>
              </a:rPr>
              <a:t>https://cdn.shopify.com/s/files/1/0559/1970/6265/files/How_are_ultrasonic_sensors_used_480x480.png?v=1662816737</a:t>
            </a:r>
            <a:endParaRPr lang="ar-EG" sz="333" i="1" u="sng" dirty="0">
              <a:solidFill>
                <a:schemeClr val="accent6">
                  <a:lumMod val="50000"/>
                </a:schemeClr>
              </a:solidFill>
            </a:endParaRPr>
          </a:p>
        </p:txBody>
      </p:sp>
      <p:sp>
        <p:nvSpPr>
          <p:cNvPr id="2073" name="TextBox 2072">
            <a:extLst>
              <a:ext uri="{FF2B5EF4-FFF2-40B4-BE49-F238E27FC236}">
                <a16:creationId xmlns:a16="http://schemas.microsoft.com/office/drawing/2014/main" id="{FADC3775-8C53-17A4-C5BD-AF025422FC8B}"/>
              </a:ext>
            </a:extLst>
          </p:cNvPr>
          <p:cNvSpPr txBox="1"/>
          <p:nvPr/>
        </p:nvSpPr>
        <p:spPr>
          <a:xfrm>
            <a:off x="7088076" y="1254155"/>
            <a:ext cx="493578" cy="194990"/>
          </a:xfrm>
          <a:prstGeom prst="rect">
            <a:avLst/>
          </a:prstGeom>
          <a:noFill/>
        </p:spPr>
        <p:txBody>
          <a:bodyPr wrap="square" rtlCol="1">
            <a:spAutoFit/>
          </a:bodyPr>
          <a:lstStyle/>
          <a:p>
            <a:r>
              <a:rPr lang="en-US" sz="667" i="1" u="sng" dirty="0">
                <a:solidFill>
                  <a:schemeClr val="accent6">
                    <a:lumMod val="50000"/>
                  </a:schemeClr>
                </a:solidFill>
              </a:rPr>
              <a:t>Fig2 </a:t>
            </a:r>
            <a:endParaRPr lang="ar-EG" sz="667" i="1" u="sng" dirty="0">
              <a:solidFill>
                <a:schemeClr val="accent6">
                  <a:lumMod val="50000"/>
                </a:schemeClr>
              </a:solidFill>
            </a:endParaRPr>
          </a:p>
        </p:txBody>
      </p:sp>
      <p:pic>
        <p:nvPicPr>
          <p:cNvPr id="2075" name="Picture 2074" descr="A screenshot of a device&#10;&#10;Description automatically generated">
            <a:extLst>
              <a:ext uri="{FF2B5EF4-FFF2-40B4-BE49-F238E27FC236}">
                <a16:creationId xmlns:a16="http://schemas.microsoft.com/office/drawing/2014/main" id="{E4CDA12B-71D3-81C8-8C4C-C8A039603CB3}"/>
              </a:ext>
            </a:extLst>
          </p:cNvPr>
          <p:cNvPicPr>
            <a:picLocks noChangeAspect="1"/>
          </p:cNvPicPr>
          <p:nvPr/>
        </p:nvPicPr>
        <p:blipFill rotWithShape="1">
          <a:blip r:embed="rId30">
            <a:extLst>
              <a:ext uri="{28A0092B-C50C-407E-A947-70E740481C1C}">
                <a14:useLocalDpi xmlns:a14="http://schemas.microsoft.com/office/drawing/2010/main" val="0"/>
              </a:ext>
            </a:extLst>
          </a:blip>
          <a:srcRect l="4206" t="36641" r="4924" b="35767"/>
          <a:stretch/>
        </p:blipFill>
        <p:spPr>
          <a:xfrm>
            <a:off x="5963342" y="925173"/>
            <a:ext cx="1099262" cy="446568"/>
          </a:xfrm>
          <a:prstGeom prst="rect">
            <a:avLst/>
          </a:prstGeom>
        </p:spPr>
      </p:pic>
      <p:sp>
        <p:nvSpPr>
          <p:cNvPr id="2076" name="TextBox 2075">
            <a:extLst>
              <a:ext uri="{FF2B5EF4-FFF2-40B4-BE49-F238E27FC236}">
                <a16:creationId xmlns:a16="http://schemas.microsoft.com/office/drawing/2014/main" id="{26E1C1DD-FCBE-9D93-2A9C-71F974A398C5}"/>
              </a:ext>
            </a:extLst>
          </p:cNvPr>
          <p:cNvSpPr txBox="1"/>
          <p:nvPr/>
        </p:nvSpPr>
        <p:spPr>
          <a:xfrm>
            <a:off x="4989291" y="3516026"/>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3</a:t>
            </a:r>
            <a:endParaRPr lang="ar-EG" sz="667" i="1" u="sng" dirty="0">
              <a:solidFill>
                <a:schemeClr val="accent6">
                  <a:lumMod val="50000"/>
                </a:schemeClr>
              </a:solidFill>
            </a:endParaRPr>
          </a:p>
        </p:txBody>
      </p:sp>
      <p:sp>
        <p:nvSpPr>
          <p:cNvPr id="2077" name="TextBox 2076">
            <a:extLst>
              <a:ext uri="{FF2B5EF4-FFF2-40B4-BE49-F238E27FC236}">
                <a16:creationId xmlns:a16="http://schemas.microsoft.com/office/drawing/2014/main" id="{72417AC4-3278-BB40-2FEF-8E310F3C8C91}"/>
              </a:ext>
            </a:extLst>
          </p:cNvPr>
          <p:cNvSpPr txBox="1"/>
          <p:nvPr/>
        </p:nvSpPr>
        <p:spPr>
          <a:xfrm>
            <a:off x="5753047" y="3618375"/>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4</a:t>
            </a:r>
            <a:endParaRPr lang="ar-EG" sz="667" i="1" u="sng" dirty="0">
              <a:solidFill>
                <a:schemeClr val="accent6">
                  <a:lumMod val="50000"/>
                </a:schemeClr>
              </a:solidFill>
            </a:endParaRPr>
          </a:p>
        </p:txBody>
      </p:sp>
      <p:sp>
        <p:nvSpPr>
          <p:cNvPr id="2078" name="TextBox 2077">
            <a:extLst>
              <a:ext uri="{FF2B5EF4-FFF2-40B4-BE49-F238E27FC236}">
                <a16:creationId xmlns:a16="http://schemas.microsoft.com/office/drawing/2014/main" id="{3628CAD0-B796-CF39-EB03-DF4EA85CF806}"/>
              </a:ext>
            </a:extLst>
          </p:cNvPr>
          <p:cNvSpPr txBox="1"/>
          <p:nvPr/>
        </p:nvSpPr>
        <p:spPr>
          <a:xfrm>
            <a:off x="6578375" y="3429296"/>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5</a:t>
            </a:r>
            <a:endParaRPr lang="ar-EG" sz="667" i="1" u="sng" dirty="0">
              <a:solidFill>
                <a:schemeClr val="accent6">
                  <a:lumMod val="50000"/>
                </a:schemeClr>
              </a:solidFill>
            </a:endParaRPr>
          </a:p>
        </p:txBody>
      </p:sp>
      <p:sp>
        <p:nvSpPr>
          <p:cNvPr id="2079" name="TextBox 2078">
            <a:extLst>
              <a:ext uri="{FF2B5EF4-FFF2-40B4-BE49-F238E27FC236}">
                <a16:creationId xmlns:a16="http://schemas.microsoft.com/office/drawing/2014/main" id="{D1C31BF1-D026-C926-6845-2B09538D7DDA}"/>
              </a:ext>
            </a:extLst>
          </p:cNvPr>
          <p:cNvSpPr txBox="1"/>
          <p:nvPr/>
        </p:nvSpPr>
        <p:spPr>
          <a:xfrm>
            <a:off x="6572199" y="4491860"/>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8</a:t>
            </a:r>
            <a:endParaRPr lang="ar-EG" sz="667" i="1" u="sng" dirty="0">
              <a:solidFill>
                <a:schemeClr val="accent6">
                  <a:lumMod val="50000"/>
                </a:schemeClr>
              </a:solidFill>
            </a:endParaRPr>
          </a:p>
        </p:txBody>
      </p:sp>
      <p:sp>
        <p:nvSpPr>
          <p:cNvPr id="1024" name="TextBox 1023">
            <a:extLst>
              <a:ext uri="{FF2B5EF4-FFF2-40B4-BE49-F238E27FC236}">
                <a16:creationId xmlns:a16="http://schemas.microsoft.com/office/drawing/2014/main" id="{8F0EA9BF-0944-2F52-A354-1EAE44B0592D}"/>
              </a:ext>
            </a:extLst>
          </p:cNvPr>
          <p:cNvSpPr txBox="1"/>
          <p:nvPr/>
        </p:nvSpPr>
        <p:spPr>
          <a:xfrm>
            <a:off x="7643370" y="4510700"/>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9</a:t>
            </a:r>
            <a:endParaRPr lang="ar-EG" sz="667" i="1" u="sng" dirty="0">
              <a:solidFill>
                <a:schemeClr val="accent6">
                  <a:lumMod val="50000"/>
                </a:schemeClr>
              </a:solidFill>
            </a:endParaRPr>
          </a:p>
        </p:txBody>
      </p:sp>
      <p:sp>
        <p:nvSpPr>
          <p:cNvPr id="1025" name="TextBox 1024">
            <a:extLst>
              <a:ext uri="{FF2B5EF4-FFF2-40B4-BE49-F238E27FC236}">
                <a16:creationId xmlns:a16="http://schemas.microsoft.com/office/drawing/2014/main" id="{3913FC49-DBD4-A8D8-2B56-30FB22372B22}"/>
              </a:ext>
            </a:extLst>
          </p:cNvPr>
          <p:cNvSpPr txBox="1"/>
          <p:nvPr/>
        </p:nvSpPr>
        <p:spPr>
          <a:xfrm>
            <a:off x="3211910" y="3720463"/>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6</a:t>
            </a:r>
            <a:endParaRPr lang="ar-EG" sz="667" i="1" u="sng" dirty="0">
              <a:solidFill>
                <a:schemeClr val="accent6">
                  <a:lumMod val="50000"/>
                </a:schemeClr>
              </a:solidFill>
            </a:endParaRPr>
          </a:p>
        </p:txBody>
      </p:sp>
      <p:sp>
        <p:nvSpPr>
          <p:cNvPr id="1027" name="TextBox 1026">
            <a:extLst>
              <a:ext uri="{FF2B5EF4-FFF2-40B4-BE49-F238E27FC236}">
                <a16:creationId xmlns:a16="http://schemas.microsoft.com/office/drawing/2014/main" id="{E05FE511-855F-5984-B0CB-CF4B58ABA96C}"/>
              </a:ext>
            </a:extLst>
          </p:cNvPr>
          <p:cNvSpPr txBox="1"/>
          <p:nvPr/>
        </p:nvSpPr>
        <p:spPr>
          <a:xfrm>
            <a:off x="3750130" y="5323156"/>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10</a:t>
            </a:r>
            <a:endParaRPr lang="ar-EG" sz="667" i="1" u="sng" dirty="0">
              <a:solidFill>
                <a:schemeClr val="accent6">
                  <a:lumMod val="50000"/>
                </a:schemeClr>
              </a:solidFill>
            </a:endParaRPr>
          </a:p>
        </p:txBody>
      </p:sp>
      <p:sp>
        <p:nvSpPr>
          <p:cNvPr id="1028" name="TextBox 1027">
            <a:extLst>
              <a:ext uri="{FF2B5EF4-FFF2-40B4-BE49-F238E27FC236}">
                <a16:creationId xmlns:a16="http://schemas.microsoft.com/office/drawing/2014/main" id="{3C609D95-BC28-B7E0-BE5D-BB344BA80ECB}"/>
              </a:ext>
            </a:extLst>
          </p:cNvPr>
          <p:cNvSpPr txBox="1"/>
          <p:nvPr/>
        </p:nvSpPr>
        <p:spPr>
          <a:xfrm>
            <a:off x="4752946" y="6235432"/>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11</a:t>
            </a:r>
            <a:endParaRPr lang="ar-EG" sz="667" i="1" u="sng" dirty="0">
              <a:solidFill>
                <a:schemeClr val="accent6">
                  <a:lumMod val="50000"/>
                </a:schemeClr>
              </a:solidFill>
            </a:endParaRPr>
          </a:p>
        </p:txBody>
      </p:sp>
      <p:sp>
        <p:nvSpPr>
          <p:cNvPr id="1029" name="TextBox 1028">
            <a:extLst>
              <a:ext uri="{FF2B5EF4-FFF2-40B4-BE49-F238E27FC236}">
                <a16:creationId xmlns:a16="http://schemas.microsoft.com/office/drawing/2014/main" id="{DCA133C5-3AE9-7512-5C3C-478702CA6963}"/>
              </a:ext>
            </a:extLst>
          </p:cNvPr>
          <p:cNvSpPr txBox="1"/>
          <p:nvPr/>
        </p:nvSpPr>
        <p:spPr>
          <a:xfrm>
            <a:off x="5048810" y="6239709"/>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12</a:t>
            </a:r>
            <a:endParaRPr lang="ar-EG" sz="667" i="1" u="sng" dirty="0">
              <a:solidFill>
                <a:schemeClr val="accent6">
                  <a:lumMod val="50000"/>
                </a:schemeClr>
              </a:solidFill>
            </a:endParaRPr>
          </a:p>
        </p:txBody>
      </p:sp>
      <p:sp>
        <p:nvSpPr>
          <p:cNvPr id="1031" name="TextBox 1030">
            <a:extLst>
              <a:ext uri="{FF2B5EF4-FFF2-40B4-BE49-F238E27FC236}">
                <a16:creationId xmlns:a16="http://schemas.microsoft.com/office/drawing/2014/main" id="{8DFB3DED-AA56-DC48-91BD-8F24AB6D0D7B}"/>
              </a:ext>
            </a:extLst>
          </p:cNvPr>
          <p:cNvSpPr txBox="1"/>
          <p:nvPr/>
        </p:nvSpPr>
        <p:spPr>
          <a:xfrm>
            <a:off x="6913102" y="6215653"/>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15</a:t>
            </a:r>
            <a:endParaRPr lang="ar-EG" sz="667" i="1" u="sng" dirty="0">
              <a:solidFill>
                <a:schemeClr val="accent6">
                  <a:lumMod val="50000"/>
                </a:schemeClr>
              </a:solidFill>
            </a:endParaRPr>
          </a:p>
        </p:txBody>
      </p:sp>
      <p:sp>
        <p:nvSpPr>
          <p:cNvPr id="1032" name="TextBox 1031">
            <a:extLst>
              <a:ext uri="{FF2B5EF4-FFF2-40B4-BE49-F238E27FC236}">
                <a16:creationId xmlns:a16="http://schemas.microsoft.com/office/drawing/2014/main" id="{E657ED10-FADC-E246-CDB4-3BEB512889C7}"/>
              </a:ext>
            </a:extLst>
          </p:cNvPr>
          <p:cNvSpPr txBox="1"/>
          <p:nvPr/>
        </p:nvSpPr>
        <p:spPr>
          <a:xfrm>
            <a:off x="5543459" y="6248604"/>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13</a:t>
            </a:r>
            <a:endParaRPr lang="ar-EG" sz="667" i="1" u="sng" dirty="0">
              <a:solidFill>
                <a:schemeClr val="accent6">
                  <a:lumMod val="50000"/>
                </a:schemeClr>
              </a:solidFill>
            </a:endParaRPr>
          </a:p>
        </p:txBody>
      </p:sp>
      <p:sp>
        <p:nvSpPr>
          <p:cNvPr id="1033" name="TextBox 1032">
            <a:extLst>
              <a:ext uri="{FF2B5EF4-FFF2-40B4-BE49-F238E27FC236}">
                <a16:creationId xmlns:a16="http://schemas.microsoft.com/office/drawing/2014/main" id="{00CE9C64-42EF-B42C-84F6-BF5D05F2C1D5}"/>
              </a:ext>
            </a:extLst>
          </p:cNvPr>
          <p:cNvSpPr txBox="1"/>
          <p:nvPr/>
        </p:nvSpPr>
        <p:spPr>
          <a:xfrm>
            <a:off x="6225199" y="6239709"/>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14</a:t>
            </a:r>
            <a:endParaRPr lang="ar-EG" sz="667" i="1" u="sng" dirty="0">
              <a:solidFill>
                <a:schemeClr val="accent6">
                  <a:lumMod val="50000"/>
                </a:schemeClr>
              </a:solidFill>
            </a:endParaRPr>
          </a:p>
        </p:txBody>
      </p:sp>
      <p:sp>
        <p:nvSpPr>
          <p:cNvPr id="1034" name="TextBox 1033">
            <a:extLst>
              <a:ext uri="{FF2B5EF4-FFF2-40B4-BE49-F238E27FC236}">
                <a16:creationId xmlns:a16="http://schemas.microsoft.com/office/drawing/2014/main" id="{7751C634-78E0-F4D2-818E-E493508FA551}"/>
              </a:ext>
            </a:extLst>
          </p:cNvPr>
          <p:cNvSpPr txBox="1"/>
          <p:nvPr/>
        </p:nvSpPr>
        <p:spPr>
          <a:xfrm>
            <a:off x="7538380" y="6254528"/>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16</a:t>
            </a:r>
            <a:endParaRPr lang="ar-EG" sz="667" i="1" u="sng" dirty="0">
              <a:solidFill>
                <a:schemeClr val="accent6">
                  <a:lumMod val="50000"/>
                </a:schemeClr>
              </a:solidFill>
            </a:endParaRPr>
          </a:p>
        </p:txBody>
      </p:sp>
      <p:sp>
        <p:nvSpPr>
          <p:cNvPr id="1042" name="TextBox 1041">
            <a:extLst>
              <a:ext uri="{FF2B5EF4-FFF2-40B4-BE49-F238E27FC236}">
                <a16:creationId xmlns:a16="http://schemas.microsoft.com/office/drawing/2014/main" id="{BC548A46-C5A7-6530-D82C-D198B7A85F9D}"/>
              </a:ext>
            </a:extLst>
          </p:cNvPr>
          <p:cNvSpPr txBox="1"/>
          <p:nvPr/>
        </p:nvSpPr>
        <p:spPr>
          <a:xfrm>
            <a:off x="8114178" y="2438764"/>
            <a:ext cx="601494" cy="194990"/>
          </a:xfrm>
          <a:prstGeom prst="rect">
            <a:avLst/>
          </a:prstGeom>
          <a:noFill/>
        </p:spPr>
        <p:txBody>
          <a:bodyPr wrap="square" rtlCol="1">
            <a:spAutoFit/>
          </a:bodyPr>
          <a:lstStyle/>
          <a:p>
            <a:pPr algn="ctr"/>
            <a:r>
              <a:rPr lang="en-US" sz="667" i="1" u="sng" dirty="0">
                <a:solidFill>
                  <a:schemeClr val="accent6">
                    <a:lumMod val="50000"/>
                  </a:schemeClr>
                </a:solidFill>
              </a:rPr>
              <a:t>Fig. 21</a:t>
            </a:r>
            <a:endParaRPr lang="ar-EG" sz="667" i="1" u="sng" dirty="0">
              <a:solidFill>
                <a:schemeClr val="accent6">
                  <a:lumMod val="50000"/>
                </a:schemeClr>
              </a:solidFill>
            </a:endParaRPr>
          </a:p>
        </p:txBody>
      </p:sp>
      <p:pic>
        <p:nvPicPr>
          <p:cNvPr id="1043" name="Picture 5">
            <a:extLst>
              <a:ext uri="{FF2B5EF4-FFF2-40B4-BE49-F238E27FC236}">
                <a16:creationId xmlns:a16="http://schemas.microsoft.com/office/drawing/2014/main" id="{270539EB-7061-A3C8-88BE-7D98192FC884}"/>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7246" t="7036" r="7328" b="5187"/>
          <a:stretch/>
        </p:blipFill>
        <p:spPr bwMode="auto">
          <a:xfrm>
            <a:off x="3408591" y="3851100"/>
            <a:ext cx="2445886" cy="66330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E60C52C4-9BEB-33C4-D985-DCB670CB831E}"/>
              </a:ext>
            </a:extLst>
          </p:cNvPr>
          <p:cNvSpPr txBox="1"/>
          <p:nvPr/>
        </p:nvSpPr>
        <p:spPr>
          <a:xfrm>
            <a:off x="5069104" y="3756634"/>
            <a:ext cx="787420" cy="165558"/>
          </a:xfrm>
          <a:prstGeom prst="rect">
            <a:avLst/>
          </a:prstGeom>
          <a:noFill/>
        </p:spPr>
        <p:txBody>
          <a:bodyPr wrap="square" rtlCol="1">
            <a:spAutoFit/>
          </a:bodyPr>
          <a:lstStyle/>
          <a:p>
            <a:pPr algn="r"/>
            <a:r>
              <a:rPr lang="en-US" sz="476" b="1" u="sng" dirty="0">
                <a:solidFill>
                  <a:srgbClr val="FF0000"/>
                </a:solidFill>
                <a:latin typeface="Arial" pitchFamily="34" charset="0"/>
                <a:cs typeface="+mj-cs"/>
              </a:rPr>
              <a:t>Electrical circuit</a:t>
            </a:r>
          </a:p>
        </p:txBody>
      </p:sp>
      <p:sp>
        <p:nvSpPr>
          <p:cNvPr id="1026" name="TextBox 1025">
            <a:extLst>
              <a:ext uri="{FF2B5EF4-FFF2-40B4-BE49-F238E27FC236}">
                <a16:creationId xmlns:a16="http://schemas.microsoft.com/office/drawing/2014/main" id="{9F612F66-2C6C-0B71-E145-B89372A21D45}"/>
              </a:ext>
            </a:extLst>
          </p:cNvPr>
          <p:cNvSpPr txBox="1"/>
          <p:nvPr/>
        </p:nvSpPr>
        <p:spPr>
          <a:xfrm>
            <a:off x="5242949" y="4269694"/>
            <a:ext cx="601494" cy="450957"/>
          </a:xfrm>
          <a:prstGeom prst="rect">
            <a:avLst/>
          </a:prstGeom>
          <a:noFill/>
        </p:spPr>
        <p:txBody>
          <a:bodyPr wrap="square" rtlCol="1">
            <a:spAutoFit/>
          </a:bodyPr>
          <a:lstStyle/>
          <a:p>
            <a:pPr algn="ctr"/>
            <a:r>
              <a:rPr lang="en-US" sz="333" i="1" u="sng" dirty="0">
                <a:solidFill>
                  <a:schemeClr val="accent6">
                    <a:lumMod val="50000"/>
                  </a:schemeClr>
                </a:solidFill>
              </a:rPr>
              <a:t>Fig. 7</a:t>
            </a:r>
          </a:p>
          <a:p>
            <a:pPr algn="ctr"/>
            <a:r>
              <a:rPr lang="en-US" sz="333" dirty="0"/>
              <a:t>https://www.electronicsforu.com/wp-contents/uploads/2017/09/ultrasonic-circuit-diagram.png</a:t>
            </a:r>
            <a:endParaRPr lang="ar-EG" sz="333" dirty="0"/>
          </a:p>
          <a:p>
            <a:pPr algn="ctr"/>
            <a:endParaRPr lang="ar-EG" sz="333" i="1" u="sng" dirty="0">
              <a:solidFill>
                <a:schemeClr val="accent6">
                  <a:lumMod val="50000"/>
                </a:schemeClr>
              </a:solidFill>
            </a:endParaRPr>
          </a:p>
        </p:txBody>
      </p:sp>
      <p:pic>
        <p:nvPicPr>
          <p:cNvPr id="10" name="Picture 6" descr="17 Goals towards Sustainable Development and Transformation – MSFI">
            <a:extLst>
              <a:ext uri="{FF2B5EF4-FFF2-40B4-BE49-F238E27FC236}">
                <a16:creationId xmlns:a16="http://schemas.microsoft.com/office/drawing/2014/main" id="{39F650F8-ECB5-7DDB-A334-077E68A0879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6695" y="2903917"/>
            <a:ext cx="1618737" cy="8568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8CFC7FF-292D-9638-4CB7-6C342150A86C}"/>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405826" y="544881"/>
            <a:ext cx="3649448" cy="205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24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9"/>
          <p:cNvSpPr txBox="1"/>
          <p:nvPr/>
        </p:nvSpPr>
        <p:spPr>
          <a:xfrm>
            <a:off x="1104492" y="313586"/>
            <a:ext cx="3385200" cy="615533"/>
          </a:xfrm>
          <a:prstGeom prst="rect">
            <a:avLst/>
          </a:prstGeom>
          <a:noFill/>
          <a:ln>
            <a:noFill/>
          </a:ln>
        </p:spPr>
        <p:txBody>
          <a:bodyPr spcFirstLastPara="1" wrap="square" lIns="60950" tIns="60950" rIns="60950" bIns="60950" anchor="t" anchorCtr="0">
            <a:spAutoFit/>
          </a:bodyPr>
          <a:lstStyle/>
          <a:p>
            <a:pPr>
              <a:buClr>
                <a:srgbClr val="000000"/>
              </a:buClr>
              <a:buSzPts val="3600"/>
            </a:pPr>
            <a:r>
              <a:rPr lang="en" sz="3200" b="1" dirty="0">
                <a:latin typeface="Arial"/>
                <a:ea typeface="Arial"/>
                <a:cs typeface="Arial"/>
                <a:sym typeface="Arial"/>
              </a:rPr>
              <a:t>References:</a:t>
            </a:r>
            <a:endParaRPr sz="3200" b="1" dirty="0">
              <a:latin typeface="Arial"/>
              <a:ea typeface="Arial"/>
              <a:cs typeface="Arial"/>
              <a:sym typeface="Arial"/>
            </a:endParaRPr>
          </a:p>
        </p:txBody>
      </p:sp>
      <p:sp>
        <p:nvSpPr>
          <p:cNvPr id="142" name="Google Shape;142;p9"/>
          <p:cNvSpPr txBox="1"/>
          <p:nvPr/>
        </p:nvSpPr>
        <p:spPr>
          <a:xfrm>
            <a:off x="1228531" y="1246657"/>
            <a:ext cx="9102200" cy="6048174"/>
          </a:xfrm>
          <a:prstGeom prst="rect">
            <a:avLst/>
          </a:prstGeom>
          <a:noFill/>
          <a:ln>
            <a:noFill/>
          </a:ln>
        </p:spPr>
        <p:txBody>
          <a:bodyPr spcFirstLastPara="1" wrap="square" lIns="60950" tIns="60950" rIns="60950" bIns="60950" anchor="t" anchorCtr="0">
            <a:spAutoFit/>
          </a:bodyPr>
          <a:lstStyle/>
          <a:p>
            <a:pPr algn="ctr">
              <a:lnSpc>
                <a:spcPct val="107000"/>
              </a:lnSpc>
              <a:spcAft>
                <a:spcPts val="400"/>
              </a:spcAft>
            </a:pPr>
            <a:r>
              <a:rPr lang="en-US" sz="1600" b="1" dirty="0">
                <a:latin typeface="Calibri" panose="020F0502020204030204" pitchFamily="34" charset="0"/>
              </a:rPr>
              <a:t>[1].WHO. fact sheets: Blindness and visual impairment. 2017 [accessed 2012 9 Feb]; Available from: http://www.who.int/news-room/fact sheets/detail/</a:t>
            </a:r>
            <a:r>
              <a:rPr lang="en-US" sz="1600" b="1" dirty="0" err="1">
                <a:latin typeface="Calibri" panose="020F0502020204030204" pitchFamily="34" charset="0"/>
              </a:rPr>
              <a:t>blindnessand</a:t>
            </a:r>
            <a:r>
              <a:rPr lang="en-US" sz="1600" b="1" dirty="0">
                <a:latin typeface="Calibri" panose="020F0502020204030204" pitchFamily="34" charset="0"/>
              </a:rPr>
              <a:t>-visual-impairment.</a:t>
            </a:r>
          </a:p>
          <a:p>
            <a:pPr algn="ctr">
              <a:lnSpc>
                <a:spcPct val="107000"/>
              </a:lnSpc>
              <a:spcAft>
                <a:spcPts val="400"/>
              </a:spcAft>
            </a:pPr>
            <a:r>
              <a:rPr lang="en-US" sz="1600" b="1" dirty="0">
                <a:latin typeface="Calibri" panose="020F0502020204030204" pitchFamily="34" charset="0"/>
              </a:rPr>
              <a:t> [2].Huang, W., et al., Smart cane. 2014.</a:t>
            </a:r>
          </a:p>
          <a:p>
            <a:pPr algn="ctr">
              <a:lnSpc>
                <a:spcPct val="107000"/>
              </a:lnSpc>
              <a:spcAft>
                <a:spcPts val="400"/>
              </a:spcAft>
            </a:pPr>
            <a:r>
              <a:rPr lang="en-US" sz="1600" b="1" dirty="0">
                <a:latin typeface="Calibri" panose="020F0502020204030204" pitchFamily="34" charset="0"/>
              </a:rPr>
              <a:t> [3].Leduc-Mills, B., et al., </a:t>
            </a:r>
            <a:r>
              <a:rPr lang="en-US" sz="1600" b="1" dirty="0" err="1">
                <a:latin typeface="Calibri" panose="020F0502020204030204" pitchFamily="34" charset="0"/>
              </a:rPr>
              <a:t>ioCane</a:t>
            </a:r>
            <a:r>
              <a:rPr lang="en-US" sz="1600" b="1" dirty="0">
                <a:latin typeface="Calibri" panose="020F0502020204030204" pitchFamily="34" charset="0"/>
              </a:rPr>
              <a:t>: a smart-</a:t>
            </a:r>
            <a:r>
              <a:rPr lang="en-US" sz="1600" b="1" dirty="0" err="1">
                <a:latin typeface="Calibri" panose="020F0502020204030204" pitchFamily="34" charset="0"/>
              </a:rPr>
              <a:t>ph</a:t>
            </a:r>
            <a:endParaRPr lang="en-US" sz="1600" b="1" dirty="0">
              <a:latin typeface="Calibri" panose="020F0502020204030204" pitchFamily="34" charset="0"/>
            </a:endParaRPr>
          </a:p>
          <a:p>
            <a:pPr algn="ctr">
              <a:lnSpc>
                <a:spcPct val="107000"/>
              </a:lnSpc>
              <a:spcAft>
                <a:spcPts val="400"/>
              </a:spcAft>
            </a:pPr>
            <a:r>
              <a:rPr lang="en-US" sz="1600" b="1" dirty="0">
                <a:latin typeface="Calibri" panose="020F0502020204030204" pitchFamily="34" charset="0"/>
              </a:rPr>
              <a:t>one and </a:t>
            </a:r>
            <a:r>
              <a:rPr lang="en-US" sz="1600" b="1" dirty="0" err="1">
                <a:latin typeface="Calibri" panose="020F0502020204030204" pitchFamily="34" charset="0"/>
              </a:rPr>
              <a:t>sensoraugmented</a:t>
            </a:r>
            <a:r>
              <a:rPr lang="en-US" sz="1600" b="1" dirty="0">
                <a:latin typeface="Calibri" panose="020F0502020204030204" pitchFamily="34" charset="0"/>
              </a:rPr>
              <a:t> mobility aid for the blind, in Computer Science. 2013, University of Colorado, Boulder Colorado. </a:t>
            </a:r>
          </a:p>
          <a:p>
            <a:pPr algn="ctr">
              <a:lnSpc>
                <a:spcPct val="107000"/>
              </a:lnSpc>
              <a:spcAft>
                <a:spcPts val="400"/>
              </a:spcAft>
            </a:pPr>
            <a:r>
              <a:rPr lang="en-US" sz="1600" b="1" dirty="0">
                <a:latin typeface="Calibri" panose="020F0502020204030204" pitchFamily="34" charset="0"/>
              </a:rPr>
              <a:t>[4].Gayathri, G., et al., Smart Walking Stick for visually impaired. IJECS, 2014. 3(3): p. 4057-4061.</a:t>
            </a:r>
          </a:p>
          <a:p>
            <a:pPr algn="ctr">
              <a:lnSpc>
                <a:spcPct val="107000"/>
              </a:lnSpc>
              <a:spcAft>
                <a:spcPts val="400"/>
              </a:spcAft>
            </a:pPr>
            <a:r>
              <a:rPr lang="en-US" sz="1600" b="1" dirty="0">
                <a:latin typeface="Calibri" panose="020F0502020204030204" pitchFamily="34" charset="0"/>
              </a:rPr>
              <a:t>[5].</a:t>
            </a:r>
            <a:r>
              <a:rPr lang="en-US" sz="1600" b="1" dirty="0" err="1">
                <a:latin typeface="Calibri" panose="020F0502020204030204" pitchFamily="34" charset="0"/>
              </a:rPr>
              <a:t>Satpute</a:t>
            </a:r>
            <a:r>
              <a:rPr lang="en-US" sz="1600" b="1" dirty="0">
                <a:latin typeface="Calibri" panose="020F0502020204030204" pitchFamily="34" charset="0"/>
              </a:rPr>
              <a:t>, R., et al., Smart Cane for Visually Impaired Person by Using Arduino. Imperial Journal of Interdisciplinary Research, 2017. 3(5). </a:t>
            </a:r>
          </a:p>
          <a:p>
            <a:pPr algn="ctr">
              <a:lnSpc>
                <a:spcPct val="107000"/>
              </a:lnSpc>
              <a:spcAft>
                <a:spcPts val="400"/>
              </a:spcAft>
            </a:pPr>
            <a:r>
              <a:rPr lang="en-US" sz="1600" b="1" dirty="0">
                <a:latin typeface="Calibri" panose="020F0502020204030204" pitchFamily="34" charset="0"/>
              </a:rPr>
              <a:t>[6].Components101. 433 MHz RF Receiver Module. 2018 [accessed 2021 17 Mars]; Available from: </a:t>
            </a:r>
            <a:r>
              <a:rPr lang="en-US" sz="1600" b="1" dirty="0">
                <a:latin typeface="Calibri" panose="020F0502020204030204" pitchFamily="34" charset="0"/>
                <a:hlinkClick r:id="rId3">
                  <a:extLst>
                    <a:ext uri="{A12FA001-AC4F-418D-AE19-62706E023703}">
                      <ahyp:hlinkClr xmlns:ahyp="http://schemas.microsoft.com/office/drawing/2018/hyperlinkcolor" val="tx"/>
                    </a:ext>
                  </a:extLst>
                </a:hlinkClick>
              </a:rPr>
              <a:t>https://components101.com/433-mhz-rf-receiver-module</a:t>
            </a:r>
            <a:endParaRPr lang="en-US" sz="1600" b="1" dirty="0">
              <a:latin typeface="Calibri" panose="020F0502020204030204" pitchFamily="34" charset="0"/>
            </a:endParaRPr>
          </a:p>
          <a:p>
            <a:pPr algn="ctr">
              <a:lnSpc>
                <a:spcPct val="107000"/>
              </a:lnSpc>
              <a:spcAft>
                <a:spcPts val="400"/>
              </a:spcAft>
            </a:pPr>
            <a:r>
              <a:rPr lang="en-US" sz="1600" b="1" dirty="0">
                <a:latin typeface="Calibri" panose="020F0502020204030204" pitchFamily="34" charset="0"/>
              </a:rPr>
              <a:t> [7].Abdullah, A., Simply Arduino. Cairo: CCBY3. 0, 2012.</a:t>
            </a:r>
          </a:p>
          <a:p>
            <a:pPr algn="ctr">
              <a:lnSpc>
                <a:spcPct val="107000"/>
              </a:lnSpc>
              <a:spcAft>
                <a:spcPts val="400"/>
              </a:spcAft>
            </a:pPr>
            <a:r>
              <a:rPr lang="en-US" sz="1600" b="1" dirty="0">
                <a:latin typeface="Calibri" panose="020F0502020204030204" pitchFamily="34" charset="0"/>
              </a:rPr>
              <a:t>  [8] </a:t>
            </a:r>
            <a:r>
              <a:rPr lang="en-US" sz="1600" b="1" dirty="0">
                <a:latin typeface="Calibri" panose="020F0502020204030204" pitchFamily="34" charset="0"/>
                <a:hlinkClick r:id="rId4">
                  <a:extLst>
                    <a:ext uri="{A12FA001-AC4F-418D-AE19-62706E023703}">
                      <ahyp:hlinkClr xmlns:ahyp="http://schemas.microsoft.com/office/drawing/2018/hyperlinkcolor" val="tx"/>
                    </a:ext>
                  </a:extLst>
                </a:hlinkClick>
              </a:rPr>
              <a:t>https://www.sfegypt.com/5149</a:t>
            </a:r>
            <a:endParaRPr lang="en-US" sz="1600" b="1" dirty="0">
              <a:latin typeface="Calibri" panose="020F0502020204030204" pitchFamily="34" charset="0"/>
            </a:endParaRPr>
          </a:p>
          <a:p>
            <a:pPr algn="ctr">
              <a:lnSpc>
                <a:spcPct val="107000"/>
              </a:lnSpc>
              <a:spcAft>
                <a:spcPts val="400"/>
              </a:spcAft>
            </a:pPr>
            <a:r>
              <a:rPr lang="en-US" sz="1600" b="1" dirty="0">
                <a:latin typeface="Calibri" panose="020F0502020204030204" pitchFamily="34" charset="0"/>
              </a:rPr>
              <a:t>[9] https://robocraze.com/blogs/post/what-is-ultrasonic-sensor</a:t>
            </a:r>
          </a:p>
          <a:p>
            <a:pPr algn="ctr"/>
            <a:r>
              <a:rPr lang="en-US" sz="1600" b="1" dirty="0">
                <a:latin typeface="Calibri" panose="020F0502020204030204" pitchFamily="34" charset="0"/>
                <a:hlinkClick r:id="rId5">
                  <a:extLst>
                    <a:ext uri="{A12FA001-AC4F-418D-AE19-62706E023703}">
                      <ahyp:hlinkClr xmlns:ahyp="http://schemas.microsoft.com/office/drawing/2018/hyperlinkcolor" val="tx"/>
                    </a:ext>
                  </a:extLst>
                </a:hlinkClick>
              </a:rPr>
              <a:t>https://jsb.journals.ekb.eg/article_143080_80d2c1ed2dd5044d68bbd6d2dea4b2fc.pdf</a:t>
            </a:r>
            <a:endParaRPr lang="ar-EG" sz="1600" b="1" dirty="0">
              <a:latin typeface="Calibri" panose="020F0502020204030204" pitchFamily="34" charset="0"/>
            </a:endParaRPr>
          </a:p>
          <a:p>
            <a:pPr algn="ctr"/>
            <a:r>
              <a:rPr lang="en-US" sz="1600" b="1" dirty="0">
                <a:latin typeface="Calibri" panose="020F0502020204030204" pitchFamily="34" charset="0"/>
                <a:hlinkClick r:id="rId6">
                  <a:extLst>
                    <a:ext uri="{A12FA001-AC4F-418D-AE19-62706E023703}">
                      <ahyp:hlinkClr xmlns:ahyp="http://schemas.microsoft.com/office/drawing/2018/hyperlinkcolor" val="tx"/>
                    </a:ext>
                  </a:extLst>
                </a:hlinkClick>
              </a:rPr>
              <a:t>https://pubmed.ncbi.nlm.nih.gov/26043751/</a:t>
            </a:r>
            <a:endParaRPr lang="ar-EG" sz="1600" b="1" dirty="0">
              <a:latin typeface="Calibri" panose="020F0502020204030204" pitchFamily="34" charset="0"/>
            </a:endParaRPr>
          </a:p>
          <a:p>
            <a:pPr algn="ctr"/>
            <a:r>
              <a:rPr lang="en-US" sz="1600" b="1" dirty="0">
                <a:latin typeface="Calibri" panose="020F0502020204030204" pitchFamily="34" charset="0"/>
                <a:hlinkClick r:id="rId7">
                  <a:extLst>
                    <a:ext uri="{A12FA001-AC4F-418D-AE19-62706E023703}">
                      <ahyp:hlinkClr xmlns:ahyp="http://schemas.microsoft.com/office/drawing/2018/hyperlinkcolor" val="tx"/>
                    </a:ext>
                  </a:extLst>
                </a:hlinkClick>
              </a:rPr>
              <a:t>https://www.researchgate.net/profile/Gregor-Renner</a:t>
            </a:r>
            <a:endParaRPr lang="en-US" sz="1600" b="1" dirty="0">
              <a:latin typeface="Calibri" panose="020F0502020204030204" pitchFamily="34" charset="0"/>
            </a:endParaRPr>
          </a:p>
          <a:p>
            <a:pPr algn="ctr"/>
            <a:r>
              <a:rPr lang="en-US" sz="1600" b="1" dirty="0">
                <a:latin typeface="Calibri" panose="020F0502020204030204" pitchFamily="34" charset="0"/>
                <a:hlinkClick r:id="rId8">
                  <a:extLst>
                    <a:ext uri="{A12FA001-AC4F-418D-AE19-62706E023703}">
                      <ahyp:hlinkClr xmlns:ahyp="http://schemas.microsoft.com/office/drawing/2018/hyperlinkcolor" val="tx"/>
                    </a:ext>
                  </a:extLst>
                </a:hlinkClick>
              </a:rPr>
              <a:t>https://www.ncbi.nlm.nih.gov/pmc/articles/PMC9698640/</a:t>
            </a:r>
            <a:endParaRPr lang="en-US" sz="1600" b="1" dirty="0">
              <a:latin typeface="Calibri" panose="020F0502020204030204" pitchFamily="34" charset="0"/>
            </a:endParaRPr>
          </a:p>
          <a:p>
            <a:endParaRPr lang="ar-EG" sz="1600" dirty="0"/>
          </a:p>
          <a:p>
            <a:endParaRPr lang="ar-EG" sz="1600" dirty="0"/>
          </a:p>
          <a:p>
            <a:pPr marL="304815" indent="-279414" algn="just">
              <a:buClr>
                <a:schemeClr val="dk1"/>
              </a:buClr>
              <a:buSzPts val="3000"/>
              <a:buFont typeface="Arial"/>
              <a:buChar char="●"/>
            </a:pPr>
            <a:endParaRPr sz="1600" b="1"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0DE48B02-0389-9AF9-1279-5C596DCEA2AC}"/>
              </a:ext>
            </a:extLst>
          </p:cNvPr>
          <p:cNvSpPr txBox="1"/>
          <p:nvPr/>
        </p:nvSpPr>
        <p:spPr>
          <a:xfrm>
            <a:off x="8915280" y="203654"/>
            <a:ext cx="6096000" cy="523220"/>
          </a:xfrm>
          <a:prstGeom prst="rect">
            <a:avLst/>
          </a:prstGeom>
          <a:noFill/>
        </p:spPr>
        <p:txBody>
          <a:bodyPr wrap="square">
            <a:spAutoFit/>
          </a:bodyPr>
          <a:lstStyle/>
          <a:p>
            <a:r>
              <a:rPr lang="en-US" sz="2800" b="1" dirty="0"/>
              <a:t>Smart Blind's eye </a:t>
            </a:r>
            <a:endParaRPr lang="ar-EG"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1e69a032673_0_2"/>
          <p:cNvSpPr txBox="1"/>
          <p:nvPr/>
        </p:nvSpPr>
        <p:spPr>
          <a:xfrm>
            <a:off x="298504" y="1160750"/>
            <a:ext cx="3322600" cy="533524"/>
          </a:xfrm>
          <a:prstGeom prst="rect">
            <a:avLst/>
          </a:prstGeom>
          <a:noFill/>
          <a:ln>
            <a:noFill/>
          </a:ln>
        </p:spPr>
        <p:txBody>
          <a:bodyPr spcFirstLastPara="1" wrap="square" lIns="60950" tIns="60950" rIns="60950" bIns="60950" anchor="t" anchorCtr="0">
            <a:spAutoFit/>
          </a:bodyPr>
          <a:lstStyle/>
          <a:p>
            <a:pPr algn="ctr">
              <a:buClr>
                <a:srgbClr val="000000"/>
              </a:buClr>
              <a:buSzPts val="4000"/>
            </a:pPr>
            <a:r>
              <a:rPr lang="en" sz="2667" b="1" dirty="0"/>
              <a:t>Team Members</a:t>
            </a:r>
            <a:endParaRPr sz="2667" b="1" dirty="0">
              <a:latin typeface="Arial"/>
              <a:ea typeface="Arial"/>
              <a:cs typeface="Arial"/>
              <a:sym typeface="Arial"/>
            </a:endParaRPr>
          </a:p>
        </p:txBody>
      </p:sp>
      <p:sp>
        <p:nvSpPr>
          <p:cNvPr id="68" name="Google Shape;68;g1e69a032673_0_2"/>
          <p:cNvSpPr txBox="1"/>
          <p:nvPr/>
        </p:nvSpPr>
        <p:spPr>
          <a:xfrm>
            <a:off x="1172933" y="1273634"/>
            <a:ext cx="1115800" cy="307756"/>
          </a:xfrm>
          <a:prstGeom prst="rect">
            <a:avLst/>
          </a:prstGeom>
          <a:noFill/>
          <a:ln>
            <a:noFill/>
          </a:ln>
        </p:spPr>
        <p:txBody>
          <a:bodyPr spcFirstLastPara="1" wrap="square" lIns="60950" tIns="60950" rIns="60950" bIns="60950" anchor="t" anchorCtr="0">
            <a:spAutoFit/>
          </a:bodyPr>
          <a:lstStyle/>
          <a:p>
            <a:endParaRPr sz="1200"/>
          </a:p>
        </p:txBody>
      </p:sp>
      <p:sp>
        <p:nvSpPr>
          <p:cNvPr id="69" name="Google Shape;69;g1e69a032673_0_2"/>
          <p:cNvSpPr txBox="1"/>
          <p:nvPr/>
        </p:nvSpPr>
        <p:spPr>
          <a:xfrm>
            <a:off x="4188333" y="3197088"/>
            <a:ext cx="2917800" cy="584755"/>
          </a:xfrm>
          <a:prstGeom prst="rect">
            <a:avLst/>
          </a:prstGeom>
          <a:noFill/>
          <a:ln>
            <a:noFill/>
          </a:ln>
        </p:spPr>
        <p:txBody>
          <a:bodyPr spcFirstLastPara="1" wrap="square" lIns="60950" tIns="60950" rIns="60950" bIns="60950" anchor="t" anchorCtr="0">
            <a:spAutoFit/>
          </a:bodyPr>
          <a:lstStyle/>
          <a:p>
            <a:pPr algn="ctr">
              <a:buClr>
                <a:srgbClr val="000000"/>
              </a:buClr>
              <a:buSzPts val="1400"/>
            </a:pPr>
            <a:r>
              <a:rPr lang="en-US" dirty="0">
                <a:latin typeface="Montserrat SemiBold"/>
                <a:ea typeface="Montserrat SemiBold"/>
                <a:cs typeface="Montserrat SemiBold"/>
                <a:sym typeface="Montserrat SemiBold"/>
              </a:rPr>
              <a:t>Mohamed Reda </a:t>
            </a:r>
            <a:r>
              <a:rPr lang="en-US" dirty="0" err="1">
                <a:latin typeface="Montserrat SemiBold"/>
                <a:ea typeface="Montserrat SemiBold"/>
                <a:cs typeface="Montserrat SemiBold"/>
                <a:sym typeface="Montserrat SemiBold"/>
              </a:rPr>
              <a:t>Elsaid</a:t>
            </a:r>
            <a:endParaRPr dirty="0">
              <a:latin typeface="Montserrat SemiBold"/>
              <a:ea typeface="Montserrat SemiBold"/>
              <a:cs typeface="Montserrat SemiBold"/>
              <a:sym typeface="Montserrat SemiBold"/>
            </a:endParaRPr>
          </a:p>
          <a:p>
            <a:pPr algn="ctr">
              <a:buClr>
                <a:srgbClr val="000000"/>
              </a:buClr>
              <a:buSzPts val="1200"/>
            </a:pPr>
            <a:r>
              <a:rPr lang="en" sz="1200" dirty="0">
                <a:latin typeface="Montserrat Medium"/>
                <a:ea typeface="Montserrat Medium"/>
                <a:cs typeface="Montserrat Medium"/>
                <a:sym typeface="Montserrat Medium"/>
              </a:rPr>
              <a:t>teamleader</a:t>
            </a:r>
            <a:endParaRPr sz="1200" dirty="0">
              <a:latin typeface="Montserrat Medium"/>
              <a:ea typeface="Montserrat Medium"/>
              <a:cs typeface="Montserrat Medium"/>
              <a:sym typeface="Montserrat Medium"/>
            </a:endParaRPr>
          </a:p>
        </p:txBody>
      </p:sp>
      <p:sp>
        <p:nvSpPr>
          <p:cNvPr id="70" name="Google Shape;70;g1e69a032673_0_2"/>
          <p:cNvSpPr txBox="1"/>
          <p:nvPr/>
        </p:nvSpPr>
        <p:spPr>
          <a:xfrm>
            <a:off x="891433" y="5390185"/>
            <a:ext cx="2417824" cy="584755"/>
          </a:xfrm>
          <a:prstGeom prst="rect">
            <a:avLst/>
          </a:prstGeom>
          <a:noFill/>
          <a:ln>
            <a:noFill/>
          </a:ln>
        </p:spPr>
        <p:txBody>
          <a:bodyPr spcFirstLastPara="1" wrap="square" lIns="60950" tIns="60950" rIns="60950" bIns="60950" anchor="t" anchorCtr="0">
            <a:spAutoFit/>
          </a:bodyPr>
          <a:lstStyle/>
          <a:p>
            <a:pPr algn="ctr">
              <a:buClr>
                <a:srgbClr val="000000"/>
              </a:buClr>
              <a:buSzPts val="1400"/>
            </a:pPr>
            <a:r>
              <a:rPr lang="en-US" dirty="0">
                <a:latin typeface="Montserrat SemiBold"/>
                <a:ea typeface="Montserrat SemiBold"/>
                <a:cs typeface="Montserrat SemiBold"/>
                <a:sym typeface="Montserrat SemiBold"/>
              </a:rPr>
              <a:t>Mohamed Anwar</a:t>
            </a:r>
            <a:endParaRPr dirty="0">
              <a:latin typeface="Montserrat SemiBold"/>
              <a:ea typeface="Montserrat SemiBold"/>
              <a:cs typeface="Montserrat SemiBold"/>
              <a:sym typeface="Montserrat SemiBold"/>
            </a:endParaRPr>
          </a:p>
          <a:p>
            <a:pPr algn="ctr">
              <a:buClr>
                <a:srgbClr val="000000"/>
              </a:buClr>
              <a:buSzPts val="1200"/>
            </a:pPr>
            <a:r>
              <a:rPr lang="en" sz="1200" dirty="0">
                <a:latin typeface="Montserrat Medium"/>
                <a:ea typeface="Montserrat Medium"/>
                <a:cs typeface="Montserrat Medium"/>
                <a:sym typeface="Montserrat Medium"/>
              </a:rPr>
              <a:t>coder</a:t>
            </a:r>
            <a:endParaRPr sz="1200" dirty="0">
              <a:latin typeface="Montserrat Medium"/>
              <a:ea typeface="Montserrat Medium"/>
              <a:cs typeface="Montserrat Medium"/>
              <a:sym typeface="Montserrat Medium"/>
            </a:endParaRPr>
          </a:p>
        </p:txBody>
      </p:sp>
      <p:pic>
        <p:nvPicPr>
          <p:cNvPr id="4" name="Picture 3" descr="A child in a suit and tie&#10;&#10;Description automatically generated">
            <a:extLst>
              <a:ext uri="{FF2B5EF4-FFF2-40B4-BE49-F238E27FC236}">
                <a16:creationId xmlns:a16="http://schemas.microsoft.com/office/drawing/2014/main" id="{F6844F08-44E1-3D2F-5186-9A56C7535B0B}"/>
              </a:ext>
            </a:extLst>
          </p:cNvPr>
          <p:cNvPicPr>
            <a:picLocks noChangeAspect="1"/>
          </p:cNvPicPr>
          <p:nvPr/>
        </p:nvPicPr>
        <p:blipFill>
          <a:blip r:embed="rId3"/>
          <a:stretch>
            <a:fillRect/>
          </a:stretch>
        </p:blipFill>
        <p:spPr>
          <a:xfrm>
            <a:off x="4495533" y="450997"/>
            <a:ext cx="2398733" cy="25526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36018E5E-135A-1AD2-D414-6B57F08D1512}"/>
              </a:ext>
            </a:extLst>
          </p:cNvPr>
          <p:cNvSpPr txBox="1"/>
          <p:nvPr/>
        </p:nvSpPr>
        <p:spPr>
          <a:xfrm>
            <a:off x="7863883" y="412900"/>
            <a:ext cx="6096000" cy="707886"/>
          </a:xfrm>
          <a:prstGeom prst="rect">
            <a:avLst/>
          </a:prstGeom>
          <a:noFill/>
        </p:spPr>
        <p:txBody>
          <a:bodyPr wrap="square">
            <a:spAutoFit/>
          </a:bodyPr>
          <a:lstStyle/>
          <a:p>
            <a:r>
              <a:rPr lang="en-US" sz="4000" b="1" dirty="0"/>
              <a:t>Smart Blind's eye </a:t>
            </a:r>
            <a:endParaRPr lang="ar-EG" sz="4000" dirty="0"/>
          </a:p>
        </p:txBody>
      </p:sp>
      <p:sp>
        <p:nvSpPr>
          <p:cNvPr id="11" name="TextBox 10">
            <a:extLst>
              <a:ext uri="{FF2B5EF4-FFF2-40B4-BE49-F238E27FC236}">
                <a16:creationId xmlns:a16="http://schemas.microsoft.com/office/drawing/2014/main" id="{32CE7254-96C5-12B0-8C3E-D63C8841554C}"/>
              </a:ext>
            </a:extLst>
          </p:cNvPr>
          <p:cNvSpPr txBox="1"/>
          <p:nvPr/>
        </p:nvSpPr>
        <p:spPr>
          <a:xfrm>
            <a:off x="4461562" y="5419652"/>
            <a:ext cx="6096000" cy="1159228"/>
          </a:xfrm>
          <a:prstGeom prst="rect">
            <a:avLst/>
          </a:prstGeom>
          <a:noFill/>
        </p:spPr>
        <p:txBody>
          <a:bodyPr wrap="square">
            <a:spAutoFit/>
          </a:bodyPr>
          <a:lstStyle/>
          <a:p>
            <a:endParaRPr lang="en-US" sz="2667" b="1" dirty="0">
              <a:solidFill>
                <a:schemeClr val="dk1"/>
              </a:solidFill>
            </a:endParaRPr>
          </a:p>
          <a:p>
            <a:r>
              <a:rPr lang="en-US" sz="2133" b="1" dirty="0"/>
              <a:t>Mentor:</a:t>
            </a:r>
          </a:p>
          <a:p>
            <a:r>
              <a:rPr lang="en-US" sz="2133" b="1" dirty="0"/>
              <a:t>Eman Mohamed Ali</a:t>
            </a:r>
            <a:endParaRPr lang="ar-EG" sz="2133" dirty="0"/>
          </a:p>
        </p:txBody>
      </p:sp>
      <p:sp>
        <p:nvSpPr>
          <p:cNvPr id="9" name="Google Shape;69;g1e69a032673_0_2">
            <a:extLst>
              <a:ext uri="{FF2B5EF4-FFF2-40B4-BE49-F238E27FC236}">
                <a16:creationId xmlns:a16="http://schemas.microsoft.com/office/drawing/2014/main" id="{FAEBD707-83BB-7BC5-E771-0066D0272848}"/>
              </a:ext>
            </a:extLst>
          </p:cNvPr>
          <p:cNvSpPr txBox="1"/>
          <p:nvPr/>
        </p:nvSpPr>
        <p:spPr>
          <a:xfrm>
            <a:off x="9117467" y="5229845"/>
            <a:ext cx="2074983" cy="769421"/>
          </a:xfrm>
          <a:prstGeom prst="rect">
            <a:avLst/>
          </a:prstGeom>
          <a:noFill/>
          <a:ln>
            <a:noFill/>
          </a:ln>
        </p:spPr>
        <p:txBody>
          <a:bodyPr spcFirstLastPara="1" wrap="square" lIns="60950" tIns="60950" rIns="60950" bIns="60950" anchor="t" anchorCtr="0">
            <a:spAutoFit/>
          </a:bodyPr>
          <a:lstStyle/>
          <a:p>
            <a:pPr algn="ctr">
              <a:buClr>
                <a:srgbClr val="000000"/>
              </a:buClr>
              <a:buSzPts val="1400"/>
            </a:pPr>
            <a:r>
              <a:rPr lang="en-US" dirty="0">
                <a:latin typeface="Montserrat SemiBold"/>
                <a:sym typeface="Montserrat SemiBold"/>
              </a:rPr>
              <a:t>Omar Moustafa</a:t>
            </a:r>
          </a:p>
          <a:p>
            <a:pPr algn="ctr">
              <a:buClr>
                <a:srgbClr val="000000"/>
              </a:buClr>
              <a:buSzPts val="1400"/>
            </a:pPr>
            <a:r>
              <a:rPr lang="en-US" sz="1200" dirty="0">
                <a:latin typeface="Montserrat Medium"/>
                <a:ea typeface="Montserrat Medium"/>
                <a:cs typeface="Montserrat Medium"/>
                <a:sym typeface="Montserrat Medium"/>
              </a:rPr>
              <a:t>coder</a:t>
            </a:r>
          </a:p>
          <a:p>
            <a:pPr algn="ctr">
              <a:buClr>
                <a:srgbClr val="000000"/>
              </a:buClr>
              <a:buSzPts val="1400"/>
            </a:pPr>
            <a:endParaRPr lang="en-US" sz="1200" dirty="0">
              <a:latin typeface="Montserrat SemiBold"/>
              <a:sym typeface="Montserrat SemiBold"/>
            </a:endParaRPr>
          </a:p>
        </p:txBody>
      </p:sp>
      <p:pic>
        <p:nvPicPr>
          <p:cNvPr id="2" name="Picture 1">
            <a:extLst>
              <a:ext uri="{FF2B5EF4-FFF2-40B4-BE49-F238E27FC236}">
                <a16:creationId xmlns:a16="http://schemas.microsoft.com/office/drawing/2014/main" id="{7DDB40B9-F078-F26D-A46F-3B0BE0FA56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646" y="3848623"/>
            <a:ext cx="1355271" cy="22023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descr="A child holding a robot&#10;&#10;Description automatically generated">
            <a:extLst>
              <a:ext uri="{FF2B5EF4-FFF2-40B4-BE49-F238E27FC236}">
                <a16:creationId xmlns:a16="http://schemas.microsoft.com/office/drawing/2014/main" id="{70B6BF1A-39C6-018C-34E2-361403DA1B8E}"/>
              </a:ext>
            </a:extLst>
          </p:cNvPr>
          <p:cNvPicPr>
            <a:picLocks noChangeAspect="1"/>
          </p:cNvPicPr>
          <p:nvPr/>
        </p:nvPicPr>
        <p:blipFill>
          <a:blip r:embed="rId5">
            <a:extLst>
              <a:ext uri="{28A0092B-C50C-407E-A947-70E740481C1C}">
                <a14:useLocalDpi xmlns:a14="http://schemas.microsoft.com/office/drawing/2010/main" val="0"/>
              </a:ext>
            </a:extLst>
          </a:blip>
          <a:srcRect t="12644" r="703"/>
          <a:stretch/>
        </p:blipFill>
        <p:spPr>
          <a:xfrm>
            <a:off x="1172933" y="2833274"/>
            <a:ext cx="1940978" cy="22696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A child holding a toy&#10;&#10;Description automatically generated">
            <a:extLst>
              <a:ext uri="{FF2B5EF4-FFF2-40B4-BE49-F238E27FC236}">
                <a16:creationId xmlns:a16="http://schemas.microsoft.com/office/drawing/2014/main" id="{59B16F1C-BF0E-39DD-06A3-CD87ED6248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6096" y="2833274"/>
            <a:ext cx="1707574" cy="22696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descr="A close-up of a machine&#10;&#10;Description automatically generated">
            <a:extLst>
              <a:ext uri="{FF2B5EF4-FFF2-40B4-BE49-F238E27FC236}">
                <a16:creationId xmlns:a16="http://schemas.microsoft.com/office/drawing/2014/main" id="{84A12932-8F1E-0D49-166A-933B2F51D7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8808175" y="1092622"/>
            <a:ext cx="3204252" cy="1444131"/>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C10F71-2585-D2D4-FF89-1C1FE4FABEA3}"/>
              </a:ext>
            </a:extLst>
          </p:cNvPr>
          <p:cNvSpPr txBox="1"/>
          <p:nvPr/>
        </p:nvSpPr>
        <p:spPr>
          <a:xfrm>
            <a:off x="646112" y="452718"/>
            <a:ext cx="4798176" cy="1400530"/>
          </a:xfrm>
          <a:prstGeom prst="rect">
            <a:avLst/>
          </a:prstGeom>
        </p:spPr>
        <p:txBody>
          <a:bodyPr vert="horz" lIns="91440" tIns="45720" rIns="91440" bIns="45720" rtlCol="0" anchor="t">
            <a:normAutofit/>
          </a:bodyPr>
          <a:lstStyle/>
          <a:p>
            <a:pPr algn="ctr">
              <a:spcBef>
                <a:spcPct val="0"/>
              </a:spcBef>
              <a:spcAft>
                <a:spcPts val="1000"/>
              </a:spcAft>
            </a:pPr>
            <a:r>
              <a:rPr lang="ar-EG" sz="4200" u="sng" dirty="0">
                <a:solidFill>
                  <a:schemeClr val="tx2"/>
                </a:solidFill>
                <a:latin typeface="+mj-lt"/>
                <a:ea typeface="+mj-ea"/>
                <a:cs typeface="+mj-cs"/>
              </a:rPr>
              <a:t>اهداف الفكرة </a:t>
            </a:r>
            <a:endParaRPr lang="en-US" sz="4200" dirty="0">
              <a:solidFill>
                <a:schemeClr val="tx2"/>
              </a:solidFill>
              <a:effectLst/>
              <a:latin typeface="+mj-lt"/>
              <a:ea typeface="+mj-ea"/>
              <a:cs typeface="+mj-cs"/>
            </a:endParaRPr>
          </a:p>
        </p:txBody>
      </p:sp>
      <p:sp>
        <p:nvSpPr>
          <p:cNvPr id="14" name="Rectangle 13">
            <a:extLst>
              <a:ext uri="{FF2B5EF4-FFF2-40B4-BE49-F238E27FC236}">
                <a16:creationId xmlns:a16="http://schemas.microsoft.com/office/drawing/2014/main" id="{965429AA-CC0E-479E-A72B-8B79A92CC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4">
            <a:extLst>
              <a:ext uri="{FF2B5EF4-FFF2-40B4-BE49-F238E27FC236}">
                <a16:creationId xmlns:a16="http://schemas.microsoft.com/office/drawing/2014/main" id="{C0B41A3B-1F09-4915-A2B4-AE09B719E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DA9EBA3-5F2D-4F50-A23B-D56365CBC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9" name="TextBox 8">
            <a:extLst>
              <a:ext uri="{FF2B5EF4-FFF2-40B4-BE49-F238E27FC236}">
                <a16:creationId xmlns:a16="http://schemas.microsoft.com/office/drawing/2014/main" id="{6181EC7B-DDC0-9601-ADF5-EEC06D006F77}"/>
              </a:ext>
            </a:extLst>
          </p:cNvPr>
          <p:cNvSpPr txBox="1"/>
          <p:nvPr/>
        </p:nvSpPr>
        <p:spPr>
          <a:xfrm>
            <a:off x="578642" y="1684969"/>
            <a:ext cx="4797676" cy="4195481"/>
          </a:xfrm>
          <a:prstGeom prst="rect">
            <a:avLst/>
          </a:prstGeom>
        </p:spPr>
        <p:txBody>
          <a:bodyPr vert="horz" lIns="91440" tIns="45720" rIns="91440" bIns="45720" rtlCol="0">
            <a:normAutofit fontScale="92500" lnSpcReduction="20000"/>
          </a:bodyPr>
          <a:lstStyle/>
          <a:p>
            <a:pPr algn="r">
              <a:spcBef>
                <a:spcPts val="1000"/>
              </a:spcBef>
              <a:buClr>
                <a:schemeClr val="bg2">
                  <a:lumMod val="40000"/>
                  <a:lumOff val="60000"/>
                </a:schemeClr>
              </a:buClr>
              <a:buSzPct val="80000"/>
              <a:buFont typeface="Wingdings 3" charset="2"/>
              <a:buChar char=""/>
            </a:pPr>
            <a:r>
              <a:rPr lang="en-US" sz="2400" dirty="0" err="1">
                <a:effectLst/>
                <a:latin typeface="+mj-lt"/>
                <a:ea typeface="+mj-ea"/>
                <a:cs typeface="+mj-cs"/>
              </a:rPr>
              <a:t>ومن</a:t>
            </a:r>
            <a:r>
              <a:rPr lang="en-US" sz="2400" dirty="0">
                <a:effectLst/>
                <a:latin typeface="+mj-lt"/>
                <a:ea typeface="+mj-ea"/>
                <a:cs typeface="+mj-cs"/>
              </a:rPr>
              <a:t> </a:t>
            </a:r>
            <a:r>
              <a:rPr lang="en-US" sz="2400" dirty="0" err="1">
                <a:effectLst/>
                <a:latin typeface="+mj-lt"/>
                <a:ea typeface="+mj-ea"/>
                <a:cs typeface="+mj-cs"/>
              </a:rPr>
              <a:t>أهم</a:t>
            </a:r>
            <a:r>
              <a:rPr lang="en-US" sz="2400" dirty="0">
                <a:effectLst/>
                <a:latin typeface="+mj-lt"/>
                <a:ea typeface="+mj-ea"/>
                <a:cs typeface="+mj-cs"/>
              </a:rPr>
              <a:t> </a:t>
            </a:r>
            <a:r>
              <a:rPr lang="en-US" sz="2400" dirty="0" err="1">
                <a:effectLst/>
                <a:latin typeface="+mj-lt"/>
                <a:ea typeface="+mj-ea"/>
                <a:cs typeface="+mj-cs"/>
              </a:rPr>
              <a:t>جوانب</a:t>
            </a:r>
            <a:r>
              <a:rPr lang="en-US" sz="2400" dirty="0">
                <a:effectLst/>
                <a:latin typeface="+mj-lt"/>
                <a:ea typeface="+mj-ea"/>
                <a:cs typeface="+mj-cs"/>
              </a:rPr>
              <a:t> </a:t>
            </a:r>
            <a:r>
              <a:rPr lang="en-US" sz="2400" dirty="0" err="1">
                <a:effectLst/>
                <a:latin typeface="+mj-lt"/>
                <a:ea typeface="+mj-ea"/>
                <a:cs typeface="+mj-cs"/>
              </a:rPr>
              <a:t>استراتيجية</a:t>
            </a:r>
            <a:r>
              <a:rPr lang="en-US" sz="2400" dirty="0">
                <a:effectLst/>
                <a:latin typeface="+mj-lt"/>
                <a:ea typeface="+mj-ea"/>
                <a:cs typeface="+mj-cs"/>
              </a:rPr>
              <a:t> </a:t>
            </a:r>
            <a:r>
              <a:rPr lang="en-US" sz="2400" dirty="0" err="1">
                <a:effectLst/>
                <a:latin typeface="+mj-lt"/>
                <a:ea typeface="+mj-ea"/>
                <a:cs typeface="+mj-cs"/>
              </a:rPr>
              <a:t>التنمية</a:t>
            </a:r>
            <a:r>
              <a:rPr lang="en-US" sz="2400" dirty="0">
                <a:effectLst/>
                <a:latin typeface="+mj-lt"/>
                <a:ea typeface="+mj-ea"/>
                <a:cs typeface="+mj-cs"/>
              </a:rPr>
              <a:t> </a:t>
            </a:r>
            <a:r>
              <a:rPr lang="en-US" sz="2400" dirty="0" err="1">
                <a:effectLst/>
                <a:latin typeface="+mj-lt"/>
                <a:ea typeface="+mj-ea"/>
                <a:cs typeface="+mj-cs"/>
              </a:rPr>
              <a:t>المستدامة</a:t>
            </a:r>
            <a:r>
              <a:rPr lang="en-US" sz="2400" dirty="0">
                <a:effectLst/>
                <a:latin typeface="+mj-lt"/>
                <a:ea typeface="+mj-ea"/>
                <a:cs typeface="+mj-cs"/>
              </a:rPr>
              <a:t> </a:t>
            </a:r>
            <a:r>
              <a:rPr lang="en-US" sz="2400" dirty="0" err="1">
                <a:effectLst/>
                <a:latin typeface="+mj-lt"/>
                <a:ea typeface="+mj-ea"/>
                <a:cs typeface="+mj-cs"/>
              </a:rPr>
              <a:t>رؤية</a:t>
            </a:r>
            <a:r>
              <a:rPr lang="en-US" sz="2400" dirty="0">
                <a:effectLst/>
                <a:latin typeface="+mj-lt"/>
                <a:ea typeface="+mj-ea"/>
                <a:cs typeface="+mj-cs"/>
              </a:rPr>
              <a:t> </a:t>
            </a:r>
            <a:r>
              <a:rPr lang="en-US" sz="2400" dirty="0" err="1">
                <a:effectLst/>
                <a:latin typeface="+mj-lt"/>
                <a:ea typeface="+mj-ea"/>
                <a:cs typeface="+mj-cs"/>
              </a:rPr>
              <a:t>مصر</a:t>
            </a:r>
            <a:r>
              <a:rPr lang="en-US" sz="2400" dirty="0">
                <a:effectLst/>
                <a:latin typeface="+mj-lt"/>
                <a:ea typeface="+mj-ea"/>
                <a:cs typeface="+mj-cs"/>
              </a:rPr>
              <a:t> 2030 : </a:t>
            </a:r>
            <a:r>
              <a:rPr lang="en-US" sz="2400" dirty="0" err="1">
                <a:effectLst/>
                <a:latin typeface="+mj-lt"/>
                <a:ea typeface="+mj-ea"/>
                <a:cs typeface="+mj-cs"/>
              </a:rPr>
              <a:t>هو</a:t>
            </a:r>
            <a:r>
              <a:rPr lang="en-US" sz="2400" dirty="0">
                <a:effectLst/>
                <a:latin typeface="+mj-lt"/>
                <a:ea typeface="+mj-ea"/>
                <a:cs typeface="+mj-cs"/>
              </a:rPr>
              <a:t> </a:t>
            </a:r>
            <a:r>
              <a:rPr lang="en-US" sz="2400" dirty="0" err="1">
                <a:effectLst/>
                <a:latin typeface="+mj-lt"/>
                <a:ea typeface="+mj-ea"/>
                <a:cs typeface="+mj-cs"/>
              </a:rPr>
              <a:t>موقع</a:t>
            </a:r>
            <a:r>
              <a:rPr lang="en-US" sz="2400" dirty="0">
                <a:effectLst/>
                <a:latin typeface="+mj-lt"/>
                <a:ea typeface="+mj-ea"/>
                <a:cs typeface="+mj-cs"/>
              </a:rPr>
              <a:t> </a:t>
            </a:r>
            <a:r>
              <a:rPr lang="en-US" sz="2400" dirty="0" err="1">
                <a:effectLst/>
                <a:latin typeface="+mj-lt"/>
                <a:ea typeface="+mj-ea"/>
                <a:cs typeface="+mj-cs"/>
              </a:rPr>
              <a:t>الأشخاص</a:t>
            </a:r>
            <a:r>
              <a:rPr lang="en-US" sz="2400" dirty="0">
                <a:effectLst/>
                <a:latin typeface="+mj-lt"/>
                <a:ea typeface="+mj-ea"/>
                <a:cs typeface="+mj-cs"/>
              </a:rPr>
              <a:t> </a:t>
            </a:r>
            <a:r>
              <a:rPr lang="en-US" sz="2400" dirty="0" err="1">
                <a:effectLst/>
                <a:latin typeface="+mj-lt"/>
                <a:ea typeface="+mj-ea"/>
                <a:cs typeface="+mj-cs"/>
              </a:rPr>
              <a:t>ذوي</a:t>
            </a:r>
            <a:r>
              <a:rPr lang="en-US" sz="2400" dirty="0">
                <a:effectLst/>
                <a:latin typeface="+mj-lt"/>
                <a:ea typeface="+mj-ea"/>
                <a:cs typeface="+mj-cs"/>
              </a:rPr>
              <a:t> </a:t>
            </a:r>
            <a:r>
              <a:rPr lang="en-US" sz="2400" dirty="0" err="1">
                <a:effectLst/>
                <a:latin typeface="+mj-lt"/>
                <a:ea typeface="+mj-ea"/>
                <a:cs typeface="+mj-cs"/>
              </a:rPr>
              <a:t>الإعاقة</a:t>
            </a:r>
            <a:r>
              <a:rPr lang="en-US" sz="2400" dirty="0">
                <a:effectLst/>
                <a:latin typeface="+mj-lt"/>
                <a:ea typeface="+mj-ea"/>
                <a:cs typeface="+mj-cs"/>
              </a:rPr>
              <a:t> </a:t>
            </a:r>
            <a:r>
              <a:rPr lang="en-US" sz="2400" dirty="0" err="1">
                <a:effectLst/>
                <a:latin typeface="+mj-lt"/>
                <a:ea typeface="+mj-ea"/>
                <a:cs typeface="+mj-cs"/>
              </a:rPr>
              <a:t>حيث</a:t>
            </a:r>
            <a:r>
              <a:rPr lang="en-US" sz="2400" dirty="0">
                <a:effectLst/>
                <a:latin typeface="+mj-lt"/>
                <a:ea typeface="+mj-ea"/>
                <a:cs typeface="+mj-cs"/>
              </a:rPr>
              <a:t> </a:t>
            </a:r>
            <a:r>
              <a:rPr lang="en-US" sz="2400" dirty="0" err="1">
                <a:effectLst/>
                <a:latin typeface="+mj-lt"/>
                <a:ea typeface="+mj-ea"/>
                <a:cs typeface="+mj-cs"/>
              </a:rPr>
              <a:t>راعت</a:t>
            </a:r>
            <a:r>
              <a:rPr lang="en-US" sz="2400" dirty="0">
                <a:effectLst/>
                <a:latin typeface="+mj-lt"/>
                <a:ea typeface="+mj-ea"/>
                <a:cs typeface="+mj-cs"/>
              </a:rPr>
              <a:t> </a:t>
            </a:r>
            <a:r>
              <a:rPr lang="en-US" sz="2400" dirty="0" err="1">
                <a:effectLst/>
                <a:latin typeface="+mj-lt"/>
                <a:ea typeface="+mj-ea"/>
                <a:cs typeface="+mj-cs"/>
              </a:rPr>
              <a:t>الاستراتيجية</a:t>
            </a:r>
            <a:r>
              <a:rPr lang="en-US" sz="2400" dirty="0">
                <a:effectLst/>
                <a:latin typeface="+mj-lt"/>
                <a:ea typeface="+mj-ea"/>
                <a:cs typeface="+mj-cs"/>
              </a:rPr>
              <a:t> </a:t>
            </a:r>
            <a:r>
              <a:rPr lang="en-US" sz="2400" dirty="0" err="1">
                <a:effectLst/>
                <a:latin typeface="+mj-lt"/>
                <a:ea typeface="+mj-ea"/>
                <a:cs typeface="+mj-cs"/>
              </a:rPr>
              <a:t>دور</a:t>
            </a:r>
            <a:r>
              <a:rPr lang="en-US" sz="2400" dirty="0">
                <a:effectLst/>
                <a:latin typeface="+mj-lt"/>
                <a:ea typeface="+mj-ea"/>
                <a:cs typeface="+mj-cs"/>
              </a:rPr>
              <a:t> </a:t>
            </a:r>
            <a:r>
              <a:rPr lang="en-US" sz="2400" dirty="0" err="1">
                <a:effectLst/>
                <a:latin typeface="+mj-lt"/>
                <a:ea typeface="+mj-ea"/>
                <a:cs typeface="+mj-cs"/>
              </a:rPr>
              <a:t>كافة</a:t>
            </a:r>
            <a:r>
              <a:rPr lang="en-US" sz="2400" dirty="0">
                <a:effectLst/>
                <a:latin typeface="+mj-lt"/>
                <a:ea typeface="+mj-ea"/>
                <a:cs typeface="+mj-cs"/>
              </a:rPr>
              <a:t> </a:t>
            </a:r>
            <a:r>
              <a:rPr lang="en-US" sz="2400" dirty="0" err="1">
                <a:effectLst/>
                <a:latin typeface="+mj-lt"/>
                <a:ea typeface="+mj-ea"/>
                <a:cs typeface="+mj-cs"/>
              </a:rPr>
              <a:t>شرائح</a:t>
            </a:r>
            <a:r>
              <a:rPr lang="en-US" sz="2400" dirty="0">
                <a:effectLst/>
                <a:latin typeface="+mj-lt"/>
                <a:ea typeface="+mj-ea"/>
                <a:cs typeface="+mj-cs"/>
              </a:rPr>
              <a:t> </a:t>
            </a:r>
            <a:r>
              <a:rPr lang="en-US" sz="2400" dirty="0" err="1">
                <a:effectLst/>
                <a:latin typeface="+mj-lt"/>
                <a:ea typeface="+mj-ea"/>
                <a:cs typeface="+mj-cs"/>
              </a:rPr>
              <a:t>المجتمع</a:t>
            </a:r>
            <a:r>
              <a:rPr lang="en-US" sz="2400" dirty="0">
                <a:effectLst/>
                <a:latin typeface="+mj-lt"/>
                <a:ea typeface="+mj-ea"/>
                <a:cs typeface="+mj-cs"/>
              </a:rPr>
              <a:t> </a:t>
            </a:r>
            <a:r>
              <a:rPr lang="en-US" sz="2400" dirty="0" err="1">
                <a:effectLst/>
                <a:latin typeface="+mj-lt"/>
                <a:ea typeface="+mj-ea"/>
                <a:cs typeface="+mj-cs"/>
              </a:rPr>
              <a:t>بما</a:t>
            </a:r>
            <a:r>
              <a:rPr lang="en-US" sz="2400" dirty="0">
                <a:effectLst/>
                <a:latin typeface="+mj-lt"/>
                <a:ea typeface="+mj-ea"/>
                <a:cs typeface="+mj-cs"/>
              </a:rPr>
              <a:t> </a:t>
            </a:r>
            <a:r>
              <a:rPr lang="en-US" sz="2400" dirty="0" err="1">
                <a:effectLst/>
                <a:latin typeface="+mj-lt"/>
                <a:ea typeface="+mj-ea"/>
                <a:cs typeface="+mj-cs"/>
              </a:rPr>
              <a:t>يتناسب</a:t>
            </a:r>
            <a:r>
              <a:rPr lang="en-US" sz="2400" dirty="0">
                <a:effectLst/>
                <a:latin typeface="+mj-lt"/>
                <a:ea typeface="+mj-ea"/>
                <a:cs typeface="+mj-cs"/>
              </a:rPr>
              <a:t> </a:t>
            </a:r>
            <a:r>
              <a:rPr lang="en-US" sz="2400" dirty="0" err="1">
                <a:effectLst/>
                <a:latin typeface="+mj-lt"/>
                <a:ea typeface="+mj-ea"/>
                <a:cs typeface="+mj-cs"/>
              </a:rPr>
              <a:t>مع</a:t>
            </a:r>
            <a:r>
              <a:rPr lang="en-US" sz="2400" dirty="0">
                <a:effectLst/>
                <a:latin typeface="+mj-lt"/>
                <a:ea typeface="+mj-ea"/>
                <a:cs typeface="+mj-cs"/>
              </a:rPr>
              <a:t> </a:t>
            </a:r>
            <a:r>
              <a:rPr lang="en-US" sz="2400" dirty="0" err="1">
                <a:effectLst/>
                <a:latin typeface="+mj-lt"/>
                <a:ea typeface="+mj-ea"/>
                <a:cs typeface="+mj-cs"/>
              </a:rPr>
              <a:t>مهاراتهم</a:t>
            </a:r>
            <a:r>
              <a:rPr lang="en-US" sz="2400" dirty="0">
                <a:effectLst/>
                <a:latin typeface="+mj-lt"/>
                <a:ea typeface="+mj-ea"/>
                <a:cs typeface="+mj-cs"/>
              </a:rPr>
              <a:t> </a:t>
            </a:r>
            <a:r>
              <a:rPr lang="en-US" sz="2400" dirty="0" err="1">
                <a:effectLst/>
                <a:latin typeface="+mj-lt"/>
                <a:ea typeface="+mj-ea"/>
                <a:cs typeface="+mj-cs"/>
              </a:rPr>
              <a:t>وقدراتهم</a:t>
            </a:r>
            <a:r>
              <a:rPr lang="en-US" sz="2400" dirty="0">
                <a:effectLst/>
                <a:latin typeface="+mj-lt"/>
                <a:ea typeface="+mj-ea"/>
                <a:cs typeface="+mj-cs"/>
              </a:rPr>
              <a:t> </a:t>
            </a:r>
            <a:r>
              <a:rPr lang="en-US" sz="2400" dirty="0" err="1">
                <a:effectLst/>
                <a:latin typeface="+mj-lt"/>
                <a:ea typeface="+mj-ea"/>
                <a:cs typeface="+mj-cs"/>
              </a:rPr>
              <a:t>واحتياجاتهم</a:t>
            </a:r>
            <a:r>
              <a:rPr lang="en-US" sz="2400" dirty="0">
                <a:effectLst/>
                <a:latin typeface="+mj-lt"/>
                <a:ea typeface="+mj-ea"/>
                <a:cs typeface="+mj-cs"/>
              </a:rPr>
              <a:t>. </a:t>
            </a:r>
          </a:p>
          <a:p>
            <a:pPr algn="r">
              <a:spcBef>
                <a:spcPts val="1000"/>
              </a:spcBef>
              <a:buClr>
                <a:schemeClr val="bg2">
                  <a:lumMod val="40000"/>
                  <a:lumOff val="60000"/>
                </a:schemeClr>
              </a:buClr>
              <a:buSzPct val="80000"/>
              <a:buFont typeface="Wingdings 3" charset="2"/>
              <a:buChar char=""/>
            </a:pPr>
            <a:r>
              <a:rPr lang="en-US" sz="2400" dirty="0" err="1">
                <a:effectLst/>
                <a:latin typeface="+mj-lt"/>
                <a:ea typeface="+mj-ea"/>
                <a:cs typeface="+mj-cs"/>
              </a:rPr>
              <a:t>ومن</a:t>
            </a:r>
            <a:r>
              <a:rPr lang="en-US" sz="2400" dirty="0">
                <a:effectLst/>
                <a:latin typeface="+mj-lt"/>
                <a:ea typeface="+mj-ea"/>
                <a:cs typeface="+mj-cs"/>
              </a:rPr>
              <a:t> </a:t>
            </a:r>
            <a:r>
              <a:rPr lang="en-US" sz="2400" dirty="0" err="1">
                <a:effectLst/>
                <a:latin typeface="+mj-lt"/>
                <a:ea typeface="+mj-ea"/>
                <a:cs typeface="+mj-cs"/>
              </a:rPr>
              <a:t>هذا</a:t>
            </a:r>
            <a:r>
              <a:rPr lang="en-US" sz="2400" dirty="0">
                <a:effectLst/>
                <a:latin typeface="+mj-lt"/>
                <a:ea typeface="+mj-ea"/>
                <a:cs typeface="+mj-cs"/>
              </a:rPr>
              <a:t> </a:t>
            </a:r>
            <a:r>
              <a:rPr lang="en-US" sz="2400" dirty="0" err="1">
                <a:effectLst/>
                <a:latin typeface="+mj-lt"/>
                <a:ea typeface="+mj-ea"/>
                <a:cs typeface="+mj-cs"/>
              </a:rPr>
              <a:t>المنطلق</a:t>
            </a:r>
            <a:r>
              <a:rPr lang="en-US" sz="2400" dirty="0">
                <a:effectLst/>
                <a:latin typeface="+mj-lt"/>
                <a:ea typeface="+mj-ea"/>
                <a:cs typeface="+mj-cs"/>
              </a:rPr>
              <a:t> </a:t>
            </a:r>
            <a:r>
              <a:rPr lang="en-US" sz="2400" dirty="0" err="1">
                <a:effectLst/>
                <a:latin typeface="+mj-lt"/>
                <a:ea typeface="+mj-ea"/>
                <a:cs typeface="+mj-cs"/>
              </a:rPr>
              <a:t>تم</a:t>
            </a:r>
            <a:r>
              <a:rPr lang="en-US" sz="2400" dirty="0">
                <a:effectLst/>
                <a:latin typeface="+mj-lt"/>
                <a:ea typeface="+mj-ea"/>
                <a:cs typeface="+mj-cs"/>
              </a:rPr>
              <a:t> </a:t>
            </a:r>
            <a:r>
              <a:rPr lang="en-US" sz="2400" dirty="0" err="1">
                <a:effectLst/>
                <a:latin typeface="+mj-lt"/>
                <a:ea typeface="+mj-ea"/>
                <a:cs typeface="+mj-cs"/>
              </a:rPr>
              <a:t>مراعاة</a:t>
            </a:r>
            <a:r>
              <a:rPr lang="en-US" sz="2400" dirty="0">
                <a:effectLst/>
                <a:latin typeface="+mj-lt"/>
                <a:ea typeface="+mj-ea"/>
                <a:cs typeface="+mj-cs"/>
              </a:rPr>
              <a:t> </a:t>
            </a:r>
            <a:r>
              <a:rPr lang="en-US" sz="2400" dirty="0" err="1">
                <a:effectLst/>
                <a:latin typeface="+mj-lt"/>
                <a:ea typeface="+mj-ea"/>
                <a:cs typeface="+mj-cs"/>
              </a:rPr>
              <a:t>ذوي</a:t>
            </a:r>
            <a:r>
              <a:rPr lang="en-US" sz="2400" dirty="0">
                <a:effectLst/>
                <a:latin typeface="+mj-lt"/>
                <a:ea typeface="+mj-ea"/>
                <a:cs typeface="+mj-cs"/>
              </a:rPr>
              <a:t> </a:t>
            </a:r>
            <a:r>
              <a:rPr lang="en-US" sz="2400" dirty="0" err="1">
                <a:effectLst/>
                <a:latin typeface="+mj-lt"/>
                <a:ea typeface="+mj-ea"/>
                <a:cs typeface="+mj-cs"/>
              </a:rPr>
              <a:t>الاحتياجات</a:t>
            </a:r>
            <a:r>
              <a:rPr lang="en-US" sz="2400" dirty="0">
                <a:effectLst/>
                <a:latin typeface="+mj-lt"/>
                <a:ea typeface="+mj-ea"/>
                <a:cs typeface="+mj-cs"/>
              </a:rPr>
              <a:t> </a:t>
            </a:r>
            <a:r>
              <a:rPr lang="en-US" sz="2400" dirty="0" err="1">
                <a:effectLst/>
                <a:latin typeface="+mj-lt"/>
                <a:ea typeface="+mj-ea"/>
                <a:cs typeface="+mj-cs"/>
              </a:rPr>
              <a:t>الخاصة</a:t>
            </a:r>
            <a:r>
              <a:rPr lang="en-US" sz="2400" dirty="0">
                <a:effectLst/>
                <a:latin typeface="+mj-lt"/>
                <a:ea typeface="+mj-ea"/>
                <a:cs typeface="+mj-cs"/>
              </a:rPr>
              <a:t> </a:t>
            </a:r>
            <a:r>
              <a:rPr lang="en-US" sz="2400" dirty="0" err="1">
                <a:effectLst/>
                <a:latin typeface="+mj-lt"/>
                <a:ea typeface="+mj-ea"/>
                <a:cs typeface="+mj-cs"/>
              </a:rPr>
              <a:t>في</a:t>
            </a:r>
            <a:r>
              <a:rPr lang="en-US" sz="2400" dirty="0">
                <a:effectLst/>
                <a:latin typeface="+mj-lt"/>
                <a:ea typeface="+mj-ea"/>
                <a:cs typeface="+mj-cs"/>
              </a:rPr>
              <a:t> </a:t>
            </a:r>
            <a:r>
              <a:rPr lang="en-US" sz="2400" dirty="0" err="1">
                <a:effectLst/>
                <a:latin typeface="+mj-lt"/>
                <a:ea typeface="+mj-ea"/>
                <a:cs typeface="+mj-cs"/>
              </a:rPr>
              <a:t>مختلف</a:t>
            </a:r>
            <a:r>
              <a:rPr lang="en-US" sz="2400" dirty="0">
                <a:effectLst/>
                <a:latin typeface="+mj-lt"/>
                <a:ea typeface="+mj-ea"/>
                <a:cs typeface="+mj-cs"/>
              </a:rPr>
              <a:t> </a:t>
            </a:r>
            <a:r>
              <a:rPr lang="en-US" sz="2400" dirty="0" err="1">
                <a:effectLst/>
                <a:latin typeface="+mj-lt"/>
                <a:ea typeface="+mj-ea"/>
                <a:cs typeface="+mj-cs"/>
              </a:rPr>
              <a:t>أبعاد</a:t>
            </a:r>
            <a:r>
              <a:rPr lang="en-US" sz="2400" dirty="0">
                <a:effectLst/>
                <a:latin typeface="+mj-lt"/>
                <a:ea typeface="+mj-ea"/>
                <a:cs typeface="+mj-cs"/>
              </a:rPr>
              <a:t> </a:t>
            </a:r>
            <a:r>
              <a:rPr lang="en-US" sz="2400" dirty="0" err="1">
                <a:effectLst/>
                <a:latin typeface="+mj-lt"/>
                <a:ea typeface="+mj-ea"/>
                <a:cs typeface="+mj-cs"/>
              </a:rPr>
              <a:t>الاستراتيجية</a:t>
            </a:r>
            <a:r>
              <a:rPr lang="en-US" sz="2400" dirty="0">
                <a:effectLst/>
                <a:latin typeface="+mj-lt"/>
                <a:ea typeface="+mj-ea"/>
                <a:cs typeface="+mj-cs"/>
              </a:rPr>
              <a:t> </a:t>
            </a:r>
            <a:r>
              <a:rPr lang="en-US" sz="2400" dirty="0" err="1">
                <a:effectLst/>
                <a:latin typeface="+mj-lt"/>
                <a:ea typeface="+mj-ea"/>
                <a:cs typeface="+mj-cs"/>
              </a:rPr>
              <a:t>بما</a:t>
            </a:r>
            <a:r>
              <a:rPr lang="en-US" sz="2400" dirty="0">
                <a:effectLst/>
                <a:latin typeface="+mj-lt"/>
                <a:ea typeface="+mj-ea"/>
                <a:cs typeface="+mj-cs"/>
              </a:rPr>
              <a:t> </a:t>
            </a:r>
            <a:r>
              <a:rPr lang="en-US" sz="2400" dirty="0" err="1">
                <a:effectLst/>
                <a:latin typeface="+mj-lt"/>
                <a:ea typeface="+mj-ea"/>
                <a:cs typeface="+mj-cs"/>
              </a:rPr>
              <a:t>يتناسب</a:t>
            </a:r>
            <a:r>
              <a:rPr lang="en-US" sz="2400" dirty="0">
                <a:effectLst/>
                <a:latin typeface="+mj-lt"/>
                <a:ea typeface="+mj-ea"/>
                <a:cs typeface="+mj-cs"/>
              </a:rPr>
              <a:t> </a:t>
            </a:r>
            <a:r>
              <a:rPr lang="en-US" sz="2400" dirty="0" err="1">
                <a:effectLst/>
                <a:latin typeface="+mj-lt"/>
                <a:ea typeface="+mj-ea"/>
                <a:cs typeface="+mj-cs"/>
              </a:rPr>
              <a:t>مع</a:t>
            </a:r>
            <a:r>
              <a:rPr lang="en-US" sz="2400" dirty="0">
                <a:effectLst/>
                <a:latin typeface="+mj-lt"/>
                <a:ea typeface="+mj-ea"/>
                <a:cs typeface="+mj-cs"/>
              </a:rPr>
              <a:t> </a:t>
            </a:r>
            <a:r>
              <a:rPr lang="en-US" sz="2400" dirty="0" err="1">
                <a:effectLst/>
                <a:latin typeface="+mj-lt"/>
                <a:ea typeface="+mj-ea"/>
                <a:cs typeface="+mj-cs"/>
              </a:rPr>
              <a:t>الهدف</a:t>
            </a:r>
            <a:r>
              <a:rPr lang="en-US" sz="2400" dirty="0">
                <a:effectLst/>
                <a:latin typeface="+mj-lt"/>
                <a:ea typeface="+mj-ea"/>
                <a:cs typeface="+mj-cs"/>
              </a:rPr>
              <a:t> </a:t>
            </a:r>
            <a:r>
              <a:rPr lang="en-US" sz="2400" dirty="0" err="1">
                <a:effectLst/>
                <a:latin typeface="+mj-lt"/>
                <a:ea typeface="+mj-ea"/>
                <a:cs typeface="+mj-cs"/>
              </a:rPr>
              <a:t>المراد</a:t>
            </a:r>
            <a:r>
              <a:rPr lang="en-US" sz="2400" dirty="0">
                <a:effectLst/>
                <a:latin typeface="+mj-lt"/>
                <a:ea typeface="+mj-ea"/>
                <a:cs typeface="+mj-cs"/>
              </a:rPr>
              <a:t> </a:t>
            </a:r>
            <a:r>
              <a:rPr lang="en-US" sz="2400" dirty="0" err="1">
                <a:effectLst/>
                <a:latin typeface="+mj-lt"/>
                <a:ea typeface="+mj-ea"/>
                <a:cs typeface="+mj-cs"/>
              </a:rPr>
              <a:t>تحقيقه</a:t>
            </a:r>
            <a:r>
              <a:rPr lang="en-US" sz="2400" dirty="0">
                <a:effectLst/>
                <a:latin typeface="+mj-lt"/>
                <a:ea typeface="+mj-ea"/>
                <a:cs typeface="+mj-cs"/>
              </a:rPr>
              <a:t> </a:t>
            </a:r>
            <a:r>
              <a:rPr lang="en-US" sz="2400" dirty="0" err="1">
                <a:effectLst/>
                <a:latin typeface="+mj-lt"/>
                <a:ea typeface="+mj-ea"/>
                <a:cs typeface="+mj-cs"/>
              </a:rPr>
              <a:t>في</a:t>
            </a:r>
            <a:r>
              <a:rPr lang="en-US" sz="2400" dirty="0">
                <a:effectLst/>
                <a:latin typeface="+mj-lt"/>
                <a:ea typeface="+mj-ea"/>
                <a:cs typeface="+mj-cs"/>
              </a:rPr>
              <a:t> </a:t>
            </a:r>
            <a:r>
              <a:rPr lang="en-US" sz="2400" dirty="0" err="1">
                <a:effectLst/>
                <a:latin typeface="+mj-lt"/>
                <a:ea typeface="+mj-ea"/>
                <a:cs typeface="+mj-cs"/>
              </a:rPr>
              <a:t>عام</a:t>
            </a:r>
            <a:r>
              <a:rPr lang="en-US" sz="2400" dirty="0">
                <a:effectLst/>
                <a:latin typeface="+mj-lt"/>
                <a:ea typeface="+mj-ea"/>
                <a:cs typeface="+mj-cs"/>
              </a:rPr>
              <a:t> 2030. </a:t>
            </a:r>
          </a:p>
          <a:p>
            <a:pPr algn="r">
              <a:spcBef>
                <a:spcPts val="1000"/>
              </a:spcBef>
              <a:buClr>
                <a:schemeClr val="bg2">
                  <a:lumMod val="40000"/>
                  <a:lumOff val="60000"/>
                </a:schemeClr>
              </a:buClr>
              <a:buSzPct val="80000"/>
              <a:buFont typeface="Wingdings 3" charset="2"/>
              <a:buChar char=""/>
            </a:pPr>
            <a:r>
              <a:rPr lang="en-US" sz="2400" dirty="0" err="1">
                <a:effectLst/>
                <a:latin typeface="+mj-lt"/>
                <a:ea typeface="+mj-ea"/>
                <a:cs typeface="+mj-cs"/>
              </a:rPr>
              <a:t>هدف</a:t>
            </a:r>
            <a:r>
              <a:rPr lang="en-US" sz="2400" dirty="0">
                <a:effectLst/>
                <a:latin typeface="+mj-lt"/>
                <a:ea typeface="+mj-ea"/>
                <a:cs typeface="+mj-cs"/>
              </a:rPr>
              <a:t> </a:t>
            </a:r>
            <a:r>
              <a:rPr lang="en-US" sz="2400" dirty="0" err="1">
                <a:effectLst/>
                <a:latin typeface="+mj-lt"/>
                <a:ea typeface="+mj-ea"/>
                <a:cs typeface="+mj-cs"/>
              </a:rPr>
              <a:t>المشروع</a:t>
            </a:r>
            <a:r>
              <a:rPr lang="en-US" sz="2400" dirty="0">
                <a:effectLst/>
                <a:latin typeface="+mj-lt"/>
                <a:ea typeface="+mj-ea"/>
                <a:cs typeface="+mj-cs"/>
              </a:rPr>
              <a:t> </a:t>
            </a:r>
            <a:r>
              <a:rPr lang="en-US" sz="2400" dirty="0" err="1">
                <a:effectLst/>
                <a:latin typeface="+mj-lt"/>
                <a:ea typeface="+mj-ea"/>
                <a:cs typeface="+mj-cs"/>
              </a:rPr>
              <a:t>هو</a:t>
            </a:r>
            <a:r>
              <a:rPr lang="en-US" sz="2400" dirty="0">
                <a:effectLst/>
                <a:latin typeface="+mj-lt"/>
                <a:ea typeface="+mj-ea"/>
                <a:cs typeface="+mj-cs"/>
              </a:rPr>
              <a:t> </a:t>
            </a:r>
            <a:r>
              <a:rPr lang="en-US" sz="2400" dirty="0" err="1">
                <a:effectLst/>
                <a:latin typeface="+mj-lt"/>
                <a:ea typeface="+mj-ea"/>
                <a:cs typeface="+mj-cs"/>
              </a:rPr>
              <a:t>تحقيق</a:t>
            </a:r>
            <a:r>
              <a:rPr lang="en-US" sz="2400" dirty="0">
                <a:effectLst/>
                <a:latin typeface="+mj-lt"/>
                <a:ea typeface="+mj-ea"/>
                <a:cs typeface="+mj-cs"/>
              </a:rPr>
              <a:t> </a:t>
            </a:r>
            <a:r>
              <a:rPr lang="en-US" sz="2400" dirty="0" err="1">
                <a:effectLst/>
                <a:latin typeface="+mj-lt"/>
                <a:ea typeface="+mj-ea"/>
                <a:cs typeface="+mj-cs"/>
              </a:rPr>
              <a:t>حياة</a:t>
            </a:r>
            <a:r>
              <a:rPr lang="en-US" sz="2400" dirty="0">
                <a:effectLst/>
                <a:latin typeface="+mj-lt"/>
                <a:ea typeface="+mj-ea"/>
                <a:cs typeface="+mj-cs"/>
              </a:rPr>
              <a:t> </a:t>
            </a:r>
            <a:r>
              <a:rPr lang="en-US" sz="2400" dirty="0" err="1">
                <a:effectLst/>
                <a:latin typeface="+mj-lt"/>
                <a:ea typeface="+mj-ea"/>
                <a:cs typeface="+mj-cs"/>
              </a:rPr>
              <a:t>أفضل</a:t>
            </a:r>
            <a:r>
              <a:rPr lang="en-US" sz="2400" dirty="0">
                <a:effectLst/>
                <a:latin typeface="+mj-lt"/>
                <a:ea typeface="+mj-ea"/>
                <a:cs typeface="+mj-cs"/>
              </a:rPr>
              <a:t> </a:t>
            </a:r>
            <a:r>
              <a:rPr lang="en-US" sz="2400" dirty="0" err="1">
                <a:effectLst/>
                <a:latin typeface="+mj-lt"/>
                <a:ea typeface="+mj-ea"/>
                <a:cs typeface="+mj-cs"/>
              </a:rPr>
              <a:t>للأشخاص</a:t>
            </a:r>
            <a:r>
              <a:rPr lang="en-US" sz="2400" dirty="0">
                <a:effectLst/>
                <a:latin typeface="+mj-lt"/>
                <a:ea typeface="+mj-ea"/>
                <a:cs typeface="+mj-cs"/>
              </a:rPr>
              <a:t> </a:t>
            </a:r>
            <a:r>
              <a:rPr lang="en-US" sz="2400" dirty="0" err="1">
                <a:effectLst/>
                <a:latin typeface="+mj-lt"/>
                <a:ea typeface="+mj-ea"/>
                <a:cs typeface="+mj-cs"/>
              </a:rPr>
              <a:t>ذوي</a:t>
            </a:r>
            <a:r>
              <a:rPr lang="en-US" sz="2400" dirty="0">
                <a:effectLst/>
                <a:latin typeface="+mj-lt"/>
                <a:ea typeface="+mj-ea"/>
                <a:cs typeface="+mj-cs"/>
              </a:rPr>
              <a:t> </a:t>
            </a:r>
            <a:r>
              <a:rPr lang="en-US" sz="2400" dirty="0" err="1">
                <a:effectLst/>
                <a:latin typeface="+mj-lt"/>
                <a:ea typeface="+mj-ea"/>
                <a:cs typeface="+mj-cs"/>
              </a:rPr>
              <a:t>الإعاقة</a:t>
            </a:r>
            <a:r>
              <a:rPr lang="en-US" sz="2400" dirty="0">
                <a:effectLst/>
                <a:latin typeface="+mj-lt"/>
                <a:ea typeface="+mj-ea"/>
                <a:cs typeface="+mj-cs"/>
              </a:rPr>
              <a:t> </a:t>
            </a:r>
            <a:r>
              <a:rPr lang="en-US" sz="2400" dirty="0" err="1">
                <a:effectLst/>
                <a:latin typeface="+mj-lt"/>
                <a:ea typeface="+mj-ea"/>
                <a:cs typeface="+mj-cs"/>
              </a:rPr>
              <a:t>البصرية</a:t>
            </a:r>
            <a:r>
              <a:rPr lang="en-US" sz="2400" dirty="0">
                <a:effectLst/>
                <a:latin typeface="+mj-lt"/>
                <a:ea typeface="+mj-ea"/>
                <a:cs typeface="+mj-cs"/>
              </a:rPr>
              <a:t> </a:t>
            </a:r>
            <a:r>
              <a:rPr lang="en-US" sz="2400" dirty="0" err="1">
                <a:effectLst/>
                <a:latin typeface="+mj-lt"/>
                <a:ea typeface="+mj-ea"/>
                <a:cs typeface="+mj-cs"/>
              </a:rPr>
              <a:t>وهو</a:t>
            </a:r>
            <a:r>
              <a:rPr lang="en-US" sz="2400" dirty="0">
                <a:effectLst/>
                <a:latin typeface="+mj-lt"/>
                <a:ea typeface="+mj-ea"/>
                <a:cs typeface="+mj-cs"/>
              </a:rPr>
              <a:t> </a:t>
            </a:r>
            <a:r>
              <a:rPr lang="en-US" sz="2400" dirty="0" err="1">
                <a:effectLst/>
                <a:latin typeface="+mj-lt"/>
                <a:ea typeface="+mj-ea"/>
                <a:cs typeface="+mj-cs"/>
              </a:rPr>
              <a:t>أحد</a:t>
            </a:r>
            <a:r>
              <a:rPr lang="en-US" sz="2400" dirty="0">
                <a:effectLst/>
                <a:latin typeface="+mj-lt"/>
                <a:ea typeface="+mj-ea"/>
                <a:cs typeface="+mj-cs"/>
              </a:rPr>
              <a:t> </a:t>
            </a:r>
            <a:r>
              <a:rPr lang="en-US" sz="2400" dirty="0" err="1">
                <a:effectLst/>
                <a:latin typeface="+mj-lt"/>
                <a:ea typeface="+mj-ea"/>
                <a:cs typeface="+mj-cs"/>
              </a:rPr>
              <a:t>أهداف</a:t>
            </a:r>
            <a:r>
              <a:rPr lang="en-US" sz="2400" dirty="0">
                <a:effectLst/>
                <a:latin typeface="+mj-lt"/>
                <a:ea typeface="+mj-ea"/>
                <a:cs typeface="+mj-cs"/>
              </a:rPr>
              <a:t> </a:t>
            </a:r>
            <a:r>
              <a:rPr lang="ar-EG" sz="2400" dirty="0">
                <a:latin typeface="+mj-lt"/>
                <a:ea typeface="+mj-ea"/>
                <a:cs typeface="+mj-cs"/>
              </a:rPr>
              <a:t>التنمية</a:t>
            </a:r>
            <a:r>
              <a:rPr lang="en-US" sz="2400" dirty="0">
                <a:effectLst/>
                <a:latin typeface="+mj-lt"/>
                <a:ea typeface="+mj-ea"/>
                <a:cs typeface="+mj-cs"/>
              </a:rPr>
              <a:t> </a:t>
            </a:r>
            <a:r>
              <a:rPr lang="en-US" sz="2400" dirty="0" err="1">
                <a:effectLst/>
                <a:latin typeface="+mj-lt"/>
                <a:ea typeface="+mj-ea"/>
                <a:cs typeface="+mj-cs"/>
              </a:rPr>
              <a:t>المستدامة</a:t>
            </a:r>
            <a:r>
              <a:rPr lang="en-US" sz="2400" dirty="0">
                <a:latin typeface="+mj-lt"/>
                <a:ea typeface="+mj-ea"/>
                <a:cs typeface="+mj-cs"/>
              </a:rPr>
              <a:t> </a:t>
            </a:r>
            <a:r>
              <a:rPr lang="ar-EG" sz="2400" dirty="0">
                <a:latin typeface="+mj-lt"/>
                <a:ea typeface="+mj-ea"/>
                <a:cs typeface="+mj-cs"/>
              </a:rPr>
              <a:t>ال17</a:t>
            </a:r>
            <a:endParaRPr lang="en-US" dirty="0">
              <a:effectLst/>
              <a:latin typeface="+mj-lt"/>
              <a:ea typeface="+mj-ea"/>
              <a:cs typeface="+mj-cs"/>
            </a:endParaRPr>
          </a:p>
          <a:p>
            <a:pPr algn="r">
              <a:spcBef>
                <a:spcPts val="1000"/>
              </a:spcBef>
              <a:buClr>
                <a:schemeClr val="bg2">
                  <a:lumMod val="40000"/>
                  <a:lumOff val="60000"/>
                </a:schemeClr>
              </a:buClr>
              <a:buSzPct val="80000"/>
              <a:buFont typeface="Wingdings 3" charset="2"/>
              <a:buChar char=""/>
            </a:pPr>
            <a:r>
              <a:rPr lang="ar-EG" sz="2200" b="1" i="1" dirty="0">
                <a:effectLst/>
                <a:latin typeface="+mj-lt"/>
                <a:ea typeface="+mj-ea"/>
                <a:cs typeface="+mj-cs"/>
              </a:rPr>
              <a:t>الهدف الثالث صحة جيدة ورفاهية </a:t>
            </a:r>
          </a:p>
          <a:p>
            <a:pPr algn="r">
              <a:spcBef>
                <a:spcPts val="1000"/>
              </a:spcBef>
              <a:buClr>
                <a:schemeClr val="bg2">
                  <a:lumMod val="40000"/>
                  <a:lumOff val="60000"/>
                </a:schemeClr>
              </a:buClr>
              <a:buSzPct val="80000"/>
              <a:buFont typeface="Wingdings 3" charset="2"/>
              <a:buChar char=""/>
            </a:pPr>
            <a:r>
              <a:rPr lang="ar-EG" sz="2200" b="1" i="1" dirty="0">
                <a:latin typeface="+mj-lt"/>
                <a:ea typeface="+mj-ea"/>
                <a:cs typeface="+mj-cs"/>
              </a:rPr>
              <a:t>الهدف الخامس المساواه بين الجنسين </a:t>
            </a:r>
          </a:p>
          <a:p>
            <a:pPr algn="r">
              <a:spcBef>
                <a:spcPts val="1000"/>
              </a:spcBef>
              <a:buClr>
                <a:schemeClr val="bg2">
                  <a:lumMod val="40000"/>
                  <a:lumOff val="60000"/>
                </a:schemeClr>
              </a:buClr>
              <a:buSzPct val="80000"/>
              <a:buFont typeface="Wingdings 3" charset="2"/>
              <a:buChar char=""/>
            </a:pPr>
            <a:r>
              <a:rPr lang="ar-EG" sz="2200" b="1" i="1" dirty="0">
                <a:latin typeface="+mj-lt"/>
                <a:ea typeface="+mj-ea"/>
                <a:cs typeface="+mj-cs"/>
              </a:rPr>
              <a:t>الهدف التاسع تطوير الصناعات والشراكات  </a:t>
            </a:r>
            <a:endParaRPr lang="en-US" sz="2200" b="1" i="1" dirty="0">
              <a:effectLst/>
              <a:latin typeface="+mj-lt"/>
              <a:ea typeface="+mj-ea"/>
              <a:cs typeface="+mj-cs"/>
            </a:endParaRPr>
          </a:p>
        </p:txBody>
      </p:sp>
      <p:pic>
        <p:nvPicPr>
          <p:cNvPr id="6" name="Picture 3" descr="Ministry of Finance">
            <a:extLst>
              <a:ext uri="{FF2B5EF4-FFF2-40B4-BE49-F238E27FC236}">
                <a16:creationId xmlns:a16="http://schemas.microsoft.com/office/drawing/2014/main" id="{AAE28429-DC87-80D8-0B0D-25AAE08157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19158" y="1181931"/>
            <a:ext cx="2005434" cy="200543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Picture 7">
            <a:extLst>
              <a:ext uri="{FF2B5EF4-FFF2-40B4-BE49-F238E27FC236}">
                <a16:creationId xmlns:a16="http://schemas.microsoft.com/office/drawing/2014/main" id="{0FBC902A-D15D-0EE4-F11A-F1A709049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007" y="4652917"/>
            <a:ext cx="1252933" cy="1252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a:extLst>
              <a:ext uri="{FF2B5EF4-FFF2-40B4-BE49-F238E27FC236}">
                <a16:creationId xmlns:a16="http://schemas.microsoft.com/office/drawing/2014/main" id="{F38A2AD4-AD72-1876-B764-3099A7D8E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3004" y="4615728"/>
            <a:ext cx="1315244" cy="1315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a:extLst>
              <a:ext uri="{FF2B5EF4-FFF2-40B4-BE49-F238E27FC236}">
                <a16:creationId xmlns:a16="http://schemas.microsoft.com/office/drawing/2014/main" id="{420203E5-DD3D-4C14-4801-43246BB3C6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1410" y="4610053"/>
            <a:ext cx="1270397" cy="12703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descr="Ministry of Finance">
            <a:extLst>
              <a:ext uri="{FF2B5EF4-FFF2-40B4-BE49-F238E27FC236}">
                <a16:creationId xmlns:a16="http://schemas.microsoft.com/office/drawing/2014/main" id="{5131D5AA-0763-6835-8AC5-41A89A54EF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19158" y="1181931"/>
            <a:ext cx="2005434" cy="200543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06661560-EF29-3FA5-EC09-32FE1BDFC3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5092" y="886239"/>
            <a:ext cx="260985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a:extLst>
              <a:ext uri="{FF2B5EF4-FFF2-40B4-BE49-F238E27FC236}">
                <a16:creationId xmlns:a16="http://schemas.microsoft.com/office/drawing/2014/main" id="{7CDBD5E6-451D-FEB4-99FF-E19F3DDD55AF}"/>
              </a:ext>
            </a:extLst>
          </p:cNvPr>
          <p:cNvSpPr txBox="1"/>
          <p:nvPr/>
        </p:nvSpPr>
        <p:spPr>
          <a:xfrm>
            <a:off x="3338285" y="3782709"/>
            <a:ext cx="8080248" cy="769441"/>
          </a:xfrm>
          <a:prstGeom prst="rect">
            <a:avLst/>
          </a:prstGeom>
          <a:noFill/>
        </p:spPr>
        <p:txBody>
          <a:bodyPr wrap="square">
            <a:spAutoFit/>
          </a:bodyPr>
          <a:lstStyle/>
          <a:p>
            <a:pPr algn="r">
              <a:spcBef>
                <a:spcPts val="1000"/>
              </a:spcBef>
              <a:buClr>
                <a:schemeClr val="bg2">
                  <a:lumMod val="40000"/>
                  <a:lumOff val="60000"/>
                </a:schemeClr>
              </a:buClr>
              <a:buSzPct val="80000"/>
              <a:buFont typeface="Wingdings 3" charset="2"/>
              <a:buChar char=""/>
            </a:pPr>
            <a:r>
              <a:rPr lang="en-US" sz="4400" dirty="0" err="1">
                <a:solidFill>
                  <a:srgbClr val="FF0000"/>
                </a:solidFill>
                <a:effectLst/>
                <a:latin typeface="+mj-lt"/>
                <a:ea typeface="+mj-ea"/>
                <a:cs typeface="+mj-cs"/>
              </a:rPr>
              <a:t>أهداف</a:t>
            </a:r>
            <a:r>
              <a:rPr lang="en-US" sz="4400" dirty="0">
                <a:solidFill>
                  <a:srgbClr val="FF0000"/>
                </a:solidFill>
                <a:effectLst/>
                <a:latin typeface="+mj-lt"/>
                <a:ea typeface="+mj-ea"/>
                <a:cs typeface="+mj-cs"/>
              </a:rPr>
              <a:t> </a:t>
            </a:r>
            <a:r>
              <a:rPr lang="ar-EG" sz="4400" dirty="0">
                <a:solidFill>
                  <a:srgbClr val="FF0000"/>
                </a:solidFill>
                <a:latin typeface="+mj-lt"/>
                <a:ea typeface="+mj-ea"/>
                <a:cs typeface="+mj-cs"/>
              </a:rPr>
              <a:t>التنمية</a:t>
            </a:r>
            <a:r>
              <a:rPr lang="en-US" sz="4400" dirty="0">
                <a:solidFill>
                  <a:srgbClr val="FF0000"/>
                </a:solidFill>
                <a:effectLst/>
                <a:latin typeface="+mj-lt"/>
                <a:ea typeface="+mj-ea"/>
                <a:cs typeface="+mj-cs"/>
              </a:rPr>
              <a:t> </a:t>
            </a:r>
            <a:r>
              <a:rPr lang="en-US" sz="4400" dirty="0" err="1">
                <a:solidFill>
                  <a:srgbClr val="FF0000"/>
                </a:solidFill>
                <a:effectLst/>
                <a:latin typeface="+mj-lt"/>
                <a:ea typeface="+mj-ea"/>
                <a:cs typeface="+mj-cs"/>
              </a:rPr>
              <a:t>المستدامة</a:t>
            </a:r>
            <a:endParaRPr lang="en-US" sz="4400" dirty="0">
              <a:solidFill>
                <a:srgbClr val="FF0000"/>
              </a:solidFill>
              <a:effectLst/>
              <a:latin typeface="+mj-lt"/>
              <a:ea typeface="+mj-ea"/>
              <a:cs typeface="+mj-cs"/>
            </a:endParaRPr>
          </a:p>
        </p:txBody>
      </p:sp>
    </p:spTree>
    <p:extLst>
      <p:ext uri="{BB962C8B-B14F-4D97-AF65-F5344CB8AC3E}">
        <p14:creationId xmlns:p14="http://schemas.microsoft.com/office/powerpoint/2010/main" val="163191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nodeType="clickEffect">
                                  <p:stCondLst>
                                    <p:cond delay="0"/>
                                  </p:stCondLst>
                                  <p:childTnLst>
                                    <p:animEffect transition="out" filter="wipe(up)">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nodeType="clickEffect">
                                  <p:stCondLst>
                                    <p:cond delay="0"/>
                                  </p:stCondLst>
                                  <p:childTnLst>
                                    <p:animEffect transition="out" filter="wipe(up)">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2" fill="hold" nodeType="clickEffect">
                                  <p:stCondLst>
                                    <p:cond delay="0"/>
                                  </p:stCondLst>
                                  <p:childTnLst>
                                    <p:animEffect transition="out" filter="wipe(right)">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79BCC0A-7796-B78A-8EDF-25AA4F1D8EB9}"/>
              </a:ext>
            </a:extLst>
          </p:cNvPr>
          <p:cNvSpPr txBox="1"/>
          <p:nvPr/>
        </p:nvSpPr>
        <p:spPr>
          <a:xfrm>
            <a:off x="648931" y="629266"/>
            <a:ext cx="4166510" cy="1622321"/>
          </a:xfrm>
          <a:prstGeom prst="rect">
            <a:avLst/>
          </a:prstGeom>
        </p:spPr>
        <p:txBody>
          <a:bodyPr vert="horz" lIns="91440" tIns="45720" rIns="91440" bIns="45720" rtlCol="0" anchor="t">
            <a:normAutofit/>
          </a:bodyPr>
          <a:lstStyle/>
          <a:p>
            <a:pPr algn="ctr">
              <a:spcBef>
                <a:spcPct val="0"/>
              </a:spcBef>
              <a:spcAft>
                <a:spcPts val="1000"/>
              </a:spcAft>
            </a:pPr>
            <a:r>
              <a:rPr lang="ar-EG" sz="4200" u="sng" dirty="0">
                <a:solidFill>
                  <a:srgbClr val="EBEBEB"/>
                </a:solidFill>
                <a:latin typeface="+mj-lt"/>
                <a:ea typeface="+mj-ea"/>
                <a:cs typeface="+mj-cs"/>
              </a:rPr>
              <a:t>الملخص</a:t>
            </a:r>
            <a:endParaRPr lang="en-US" sz="4200" b="0" i="0" kern="1200" dirty="0">
              <a:solidFill>
                <a:srgbClr val="EBEBEB"/>
              </a:solidFill>
              <a:effectLst/>
              <a:latin typeface="+mj-lt"/>
              <a:ea typeface="+mj-ea"/>
              <a:cs typeface="+mj-cs"/>
            </a:endParaRPr>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ar-EG"/>
          </a:p>
        </p:txBody>
      </p:sp>
      <p:pic>
        <p:nvPicPr>
          <p:cNvPr id="3" name="Picture 2" descr="A long black metal object on a tile floor&#10;&#10;Description automatically generated">
            <a:extLst>
              <a:ext uri="{FF2B5EF4-FFF2-40B4-BE49-F238E27FC236}">
                <a16:creationId xmlns:a16="http://schemas.microsoft.com/office/drawing/2014/main" id="{E86E2F99-3921-2764-FE55-371E28B6E4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7801" y="976550"/>
            <a:ext cx="5449889" cy="2452450"/>
          </a:xfrm>
          <a:prstGeom prst="rect">
            <a:avLst/>
          </a:prstGeom>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5" name="TextBox 4">
            <a:extLst>
              <a:ext uri="{FF2B5EF4-FFF2-40B4-BE49-F238E27FC236}">
                <a16:creationId xmlns:a16="http://schemas.microsoft.com/office/drawing/2014/main" id="{A5D8E411-E3F7-C16A-039F-9BF6797F7B93}"/>
              </a:ext>
            </a:extLst>
          </p:cNvPr>
          <p:cNvSpPr txBox="1"/>
          <p:nvPr/>
        </p:nvSpPr>
        <p:spPr>
          <a:xfrm>
            <a:off x="530356" y="1193390"/>
            <a:ext cx="4166509" cy="3785419"/>
          </a:xfrm>
          <a:prstGeom prst="rect">
            <a:avLst/>
          </a:prstGeom>
        </p:spPr>
        <p:txBody>
          <a:bodyPr vert="horz" lIns="91440" tIns="45720" rIns="91440" bIns="45720" rtlCol="0">
            <a:noAutofit/>
          </a:bodyPr>
          <a:lstStyle/>
          <a:p>
            <a:pPr algn="r">
              <a:lnSpc>
                <a:spcPct val="90000"/>
              </a:lnSpc>
              <a:spcBef>
                <a:spcPts val="1000"/>
              </a:spcBef>
              <a:buClr>
                <a:schemeClr val="bg2">
                  <a:lumMod val="40000"/>
                  <a:lumOff val="60000"/>
                </a:schemeClr>
              </a:buClr>
              <a:buSzPct val="80000"/>
              <a:buFont typeface="Wingdings 3" charset="2"/>
              <a:buChar char=""/>
            </a:pPr>
            <a:r>
              <a:rPr lang="en-US" sz="2000" dirty="0">
                <a:solidFill>
                  <a:srgbClr val="EBEBEB"/>
                </a:solidFill>
                <a:effectLst/>
                <a:latin typeface="+mj-lt"/>
                <a:ea typeface="+mj-ea"/>
                <a:cs typeface="+mj-cs"/>
              </a:rPr>
              <a:t> </a:t>
            </a:r>
          </a:p>
          <a:p>
            <a:pPr algn="r">
              <a:lnSpc>
                <a:spcPct val="90000"/>
              </a:lnSpc>
              <a:spcBef>
                <a:spcPts val="1000"/>
              </a:spcBef>
              <a:buClr>
                <a:schemeClr val="bg2">
                  <a:lumMod val="40000"/>
                  <a:lumOff val="60000"/>
                </a:schemeClr>
              </a:buClr>
              <a:buSzPct val="80000"/>
              <a:buFont typeface="Wingdings 3" charset="2"/>
              <a:buChar char=""/>
            </a:pPr>
            <a:r>
              <a:rPr lang="en-US" sz="2000" dirty="0" err="1">
                <a:solidFill>
                  <a:srgbClr val="EBEBEB"/>
                </a:solidFill>
                <a:effectLst/>
                <a:latin typeface="+mj-lt"/>
                <a:ea typeface="+mj-ea"/>
                <a:cs typeface="+mj-cs"/>
              </a:rPr>
              <a:t>في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هذا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البحث</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تصميم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وتنفيذ</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نموذج</a:t>
            </a:r>
            <a:r>
              <a:rPr lang="en-US" sz="2000" dirty="0">
                <a:solidFill>
                  <a:srgbClr val="EBEBEB"/>
                </a:solidFill>
                <a:effectLst/>
                <a:latin typeface="+mj-lt"/>
                <a:ea typeface="+mj-ea"/>
                <a:cs typeface="+mj-cs"/>
              </a:rPr>
              <a:t>  </a:t>
            </a:r>
            <a:r>
              <a:rPr lang="ar-EG" sz="2000" dirty="0">
                <a:solidFill>
                  <a:srgbClr val="EBEBEB"/>
                </a:solidFill>
                <a:effectLst/>
                <a:latin typeface="+mj-lt"/>
                <a:ea typeface="+mj-ea"/>
                <a:cs typeface="+mj-cs"/>
              </a:rPr>
              <a:t>بديل </a:t>
            </a:r>
            <a:r>
              <a:rPr lang="en-US" sz="2000" dirty="0">
                <a:solidFill>
                  <a:srgbClr val="EBEBEB"/>
                </a:solidFill>
                <a:effectLst/>
                <a:latin typeface="+mj-lt"/>
                <a:ea typeface="+mj-ea"/>
                <a:cs typeface="+mj-cs"/>
              </a:rPr>
              <a:t> </a:t>
            </a:r>
            <a:r>
              <a:rPr lang="ar-EG" sz="2000" dirty="0">
                <a:solidFill>
                  <a:srgbClr val="EBEBEB"/>
                </a:solidFill>
                <a:latin typeface="+mj-lt"/>
                <a:ea typeface="+mj-ea"/>
                <a:cs typeface="+mj-cs"/>
              </a:rPr>
              <a:t>لل</a:t>
            </a:r>
            <a:r>
              <a:rPr lang="en-US" sz="2000" dirty="0" err="1">
                <a:solidFill>
                  <a:srgbClr val="EBEBEB"/>
                </a:solidFill>
                <a:effectLst/>
                <a:latin typeface="+mj-lt"/>
                <a:ea typeface="+mj-ea"/>
                <a:cs typeface="+mj-cs"/>
              </a:rPr>
              <a:t>عصا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البيضاء</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بالعصا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والنظارة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الذكية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لتقليل</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المخاطر</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التي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يتعرض</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لها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المكفوفين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وذوي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الإعاقة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البصرية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أثناء</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تنقلهم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مكان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إلى</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آخر</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مما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يؤدي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إلى</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زيادة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ثقتهم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بأنفسهم</a:t>
            </a:r>
            <a:r>
              <a:rPr lang="en-US" sz="2000" dirty="0">
                <a:solidFill>
                  <a:srgbClr val="EBEBEB"/>
                </a:solidFill>
                <a:effectLst/>
                <a:latin typeface="+mj-lt"/>
                <a:ea typeface="+mj-ea"/>
                <a:cs typeface="+mj-cs"/>
              </a:rPr>
              <a:t> ، </a:t>
            </a:r>
            <a:r>
              <a:rPr lang="en-US" sz="2000" dirty="0" err="1">
                <a:solidFill>
                  <a:srgbClr val="EBEBEB"/>
                </a:solidFill>
                <a:effectLst/>
                <a:latin typeface="+mj-lt"/>
                <a:ea typeface="+mj-ea"/>
                <a:cs typeface="+mj-cs"/>
              </a:rPr>
              <a:t>وتحقيق</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استقلاليتهم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وتسهيل</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قيامهم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بأعمالهم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اليومية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بسلاسة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وسهولة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يتكون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هذا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النموذج</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عصا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ونظارة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مزودة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بحساسات</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للبيئة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المحيطة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والتي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تعمل</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على</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كشف</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العوائق</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واستشعار</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الأماكن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المظلمة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وتنبيه</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المستخدم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عن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طريق</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التنبيه</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وإرسال</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تنبيه</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صوتي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تنفيذ</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هذا</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النموذج</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باستخدام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لوحة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الاردوينو</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ومجموعة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أجهزة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الاستشعار</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تم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إجراء</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مجموعة</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الاختبارات</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عليه</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وأظهرت</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النتائج</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أنه</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يؤدي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العمل</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الذي</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صمم</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من</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أجله</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بشكل</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جيد</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ومناسب</a:t>
            </a:r>
            <a:r>
              <a:rPr lang="en-US" sz="2000" dirty="0">
                <a:solidFill>
                  <a:srgbClr val="EBEBEB"/>
                </a:solidFill>
                <a:effectLst/>
                <a:latin typeface="+mj-lt"/>
                <a:ea typeface="+mj-ea"/>
                <a:cs typeface="+mj-cs"/>
              </a:rPr>
              <a:t> </a:t>
            </a:r>
            <a:r>
              <a:rPr lang="en-US" sz="2000" dirty="0" err="1">
                <a:solidFill>
                  <a:srgbClr val="EBEBEB"/>
                </a:solidFill>
                <a:effectLst/>
                <a:latin typeface="+mj-lt"/>
                <a:ea typeface="+mj-ea"/>
                <a:cs typeface="+mj-cs"/>
              </a:rPr>
              <a:t>للمستخدمين</a:t>
            </a:r>
            <a:r>
              <a:rPr lang="en-US" sz="2000" dirty="0">
                <a:solidFill>
                  <a:srgbClr val="EBEBEB"/>
                </a:solidFill>
                <a:effectLst/>
                <a:latin typeface="+mj-lt"/>
                <a:ea typeface="+mj-ea"/>
                <a:cs typeface="+mj-cs"/>
              </a:rPr>
              <a:t>.</a:t>
            </a:r>
          </a:p>
        </p:txBody>
      </p:sp>
      <p:pic>
        <p:nvPicPr>
          <p:cNvPr id="6" name="Picture 5" descr="A close-up of a machine&#10;&#10;Description automatically generated">
            <a:extLst>
              <a:ext uri="{FF2B5EF4-FFF2-40B4-BE49-F238E27FC236}">
                <a16:creationId xmlns:a16="http://schemas.microsoft.com/office/drawing/2014/main" id="{F78A8B7A-09BD-D0D1-ACEC-7178EE6682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1454" y="3593857"/>
            <a:ext cx="5522584" cy="2488985"/>
          </a:xfrm>
          <a:prstGeom prst="rect">
            <a:avLst/>
          </a:prstGeom>
        </p:spPr>
      </p:pic>
      <p:sp>
        <p:nvSpPr>
          <p:cNvPr id="2" name="TextBox 1">
            <a:extLst>
              <a:ext uri="{FF2B5EF4-FFF2-40B4-BE49-F238E27FC236}">
                <a16:creationId xmlns:a16="http://schemas.microsoft.com/office/drawing/2014/main" id="{0C9F6BCA-F16F-B36D-2A6E-D832B2B39400}"/>
              </a:ext>
            </a:extLst>
          </p:cNvPr>
          <p:cNvSpPr txBox="1"/>
          <p:nvPr/>
        </p:nvSpPr>
        <p:spPr>
          <a:xfrm>
            <a:off x="10018712" y="1141407"/>
            <a:ext cx="7024914" cy="369332"/>
          </a:xfrm>
          <a:prstGeom prst="rect">
            <a:avLst/>
          </a:prstGeom>
          <a:noFill/>
        </p:spPr>
        <p:txBody>
          <a:bodyPr wrap="square">
            <a:spAutoFit/>
          </a:bodyPr>
          <a:lstStyle/>
          <a:p>
            <a:r>
              <a:rPr lang="ar-EG" sz="1800" b="1" dirty="0"/>
              <a:t>عين الكفيف الذكية</a:t>
            </a:r>
            <a:endParaRPr lang="ar-EG" dirty="0"/>
          </a:p>
        </p:txBody>
      </p:sp>
    </p:spTree>
    <p:extLst>
      <p:ext uri="{BB962C8B-B14F-4D97-AF65-F5344CB8AC3E}">
        <p14:creationId xmlns:p14="http://schemas.microsoft.com/office/powerpoint/2010/main" val="405479514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8DCC3F-677A-FF2A-C470-A6AAE9C66DF8}"/>
              </a:ext>
            </a:extLst>
          </p:cNvPr>
          <p:cNvSpPr txBox="1"/>
          <p:nvPr/>
        </p:nvSpPr>
        <p:spPr>
          <a:xfrm>
            <a:off x="1916104" y="1196526"/>
            <a:ext cx="9404723" cy="4163191"/>
          </a:xfrm>
          <a:prstGeom prst="rect">
            <a:avLst/>
          </a:prstGeom>
          <a:noFill/>
        </p:spPr>
        <p:txBody>
          <a:bodyPr wrap="square">
            <a:spAutoFit/>
          </a:bodyPr>
          <a:lstStyle/>
          <a:p>
            <a:pPr algn="r" rtl="0">
              <a:lnSpc>
                <a:spcPct val="115000"/>
              </a:lnSpc>
              <a:spcAft>
                <a:spcPts val="1000"/>
              </a:spcAft>
            </a:pPr>
            <a:r>
              <a:rPr lang="ar-EG" sz="2800" b="1" u="sng" kern="0" dirty="0">
                <a:effectLst/>
                <a:latin typeface="Aptos" panose="020B0004020202020204" pitchFamily="34" charset="0"/>
                <a:ea typeface="Times New Roman" panose="02020603050405020304" pitchFamily="18" charset="0"/>
                <a:cs typeface="Calibri" panose="020F0502020204030204" pitchFamily="34" charset="0"/>
              </a:rPr>
              <a:t>العصا الذكية والنظارة او الخوذة الذكية </a:t>
            </a:r>
            <a:endParaRPr lang="en-US" sz="2800" kern="100" dirty="0">
              <a:effectLst/>
              <a:latin typeface="Aptos" panose="020B0004020202020204" pitchFamily="34" charset="0"/>
              <a:ea typeface="Times New Roman" panose="02020603050405020304" pitchFamily="18" charset="0"/>
              <a:cs typeface="Arial" panose="020B0604020202020204" pitchFamily="34" charset="0"/>
            </a:endParaRPr>
          </a:p>
          <a:p>
            <a:pPr algn="r"/>
            <a:r>
              <a:rPr lang="ar-EG" sz="2800" kern="0" dirty="0">
                <a:effectLst/>
                <a:ea typeface="Times New Roman" panose="02020603050405020304" pitchFamily="18" charset="0"/>
                <a:cs typeface="Calibri" panose="020F0502020204030204" pitchFamily="34" charset="0"/>
              </a:rPr>
              <a:t>لعمل العصا الذكية والنطارة الذكية استخدمنا دائرة باستخدام </a:t>
            </a:r>
            <a:r>
              <a:rPr lang="ar-EG" sz="2800" kern="0" dirty="0">
                <a:ea typeface="Times New Roman" panose="02020603050405020304" pitchFamily="18" charset="0"/>
                <a:cs typeface="Calibri" panose="020F0502020204030204" pitchFamily="34" charset="0"/>
              </a:rPr>
              <a:t>انترنت الاشياء </a:t>
            </a:r>
            <a:r>
              <a:rPr lang="en-US" sz="2800" kern="0" dirty="0">
                <a:effectLst/>
                <a:ea typeface="Times New Roman" panose="02020603050405020304" pitchFamily="18" charset="0"/>
                <a:cs typeface="Calibri" panose="020F0502020204030204" pitchFamily="34" charset="0"/>
              </a:rPr>
              <a:t>IOT </a:t>
            </a:r>
            <a:r>
              <a:rPr lang="ar-EG" sz="2800" kern="0" dirty="0">
                <a:effectLst/>
                <a:ea typeface="Times New Roman" panose="02020603050405020304" pitchFamily="18" charset="0"/>
                <a:cs typeface="Calibri" panose="020F0502020204030204" pitchFamily="34" charset="0"/>
              </a:rPr>
              <a:t>عن طريق ربط سينسور استشعار المسافات وذلك  عن طريق 3 حساسات فوق صوتية بالاردوينو فى العصا وسينسور للمياه   و1 سينسور التراسونيك فى الخوذة </a:t>
            </a:r>
            <a:r>
              <a:rPr lang="en-US" sz="2800" kern="0" dirty="0">
                <a:effectLst/>
                <a:ea typeface="Times New Roman" panose="02020603050405020304" pitchFamily="18" charset="0"/>
                <a:cs typeface="Calibri" panose="020F0502020204030204" pitchFamily="34" charset="0"/>
              </a:rPr>
              <a:t>  </a:t>
            </a:r>
            <a:endParaRPr lang="en-US" sz="2800" kern="0" dirty="0">
              <a:ea typeface="Times New Roman" panose="02020603050405020304" pitchFamily="18" charset="0"/>
              <a:cs typeface="Calibri" panose="020F0502020204030204" pitchFamily="34" charset="0"/>
            </a:endParaRPr>
          </a:p>
          <a:p>
            <a:pPr algn="r"/>
            <a:r>
              <a:rPr lang="ar-EG" sz="2800" kern="0" dirty="0">
                <a:ea typeface="Times New Roman" panose="02020603050405020304" pitchFamily="18" charset="0"/>
                <a:cs typeface="Calibri" panose="020F0502020204030204" pitchFamily="34" charset="0"/>
              </a:rPr>
              <a:t>يدور على سيرفو موتور </a:t>
            </a:r>
            <a:r>
              <a:rPr lang="en-US" sz="2800" kern="0" dirty="0">
                <a:ea typeface="Times New Roman" panose="02020603050405020304" pitchFamily="18" charset="0"/>
                <a:cs typeface="Calibri" panose="020F0502020204030204" pitchFamily="34" charset="0"/>
              </a:rPr>
              <a:t> </a:t>
            </a:r>
            <a:endParaRPr lang="en-US" sz="2800" kern="0" dirty="0">
              <a:effectLst/>
              <a:ea typeface="Times New Roman" panose="02020603050405020304" pitchFamily="18" charset="0"/>
              <a:cs typeface="Calibri" panose="020F0502020204030204" pitchFamily="34" charset="0"/>
            </a:endParaRPr>
          </a:p>
          <a:p>
            <a:pPr algn="r"/>
            <a:r>
              <a:rPr lang="ar-EG" sz="2800" kern="0" dirty="0">
                <a:cs typeface="Calibri" panose="020F0502020204030204" pitchFamily="34" charset="0"/>
              </a:rPr>
              <a:t>وبازر لاعطاء التنبية الصوتى للكفيف .</a:t>
            </a:r>
            <a:endParaRPr lang="en-US" sz="2800" kern="0" dirty="0">
              <a:cs typeface="Calibri" panose="020F0502020204030204" pitchFamily="34" charset="0"/>
            </a:endParaRPr>
          </a:p>
          <a:p>
            <a:pPr algn="r"/>
            <a:r>
              <a:rPr lang="ar-EG" sz="2800" dirty="0"/>
              <a:t>وتكون العصا للجزء السفلى والنظارة للجزء العلوى لتحقيق اعلى كفاءة رؤية للكفيف </a:t>
            </a:r>
          </a:p>
        </p:txBody>
      </p:sp>
      <p:pic>
        <p:nvPicPr>
          <p:cNvPr id="3" name="Picture 2" descr="A person wearing a mask and face mask&#10;&#10;Description automatically generated">
            <a:extLst>
              <a:ext uri="{FF2B5EF4-FFF2-40B4-BE49-F238E27FC236}">
                <a16:creationId xmlns:a16="http://schemas.microsoft.com/office/drawing/2014/main" id="{DB5483ED-BDA2-CB1C-F5D2-63868C22A52B}"/>
              </a:ext>
            </a:extLst>
          </p:cNvPr>
          <p:cNvPicPr>
            <a:picLocks noChangeAspect="1"/>
          </p:cNvPicPr>
          <p:nvPr/>
        </p:nvPicPr>
        <p:blipFill>
          <a:blip r:embed="rId2"/>
          <a:stretch>
            <a:fillRect/>
          </a:stretch>
        </p:blipFill>
        <p:spPr>
          <a:xfrm>
            <a:off x="-226" y="0"/>
            <a:ext cx="1916330" cy="6858000"/>
          </a:xfrm>
          <a:prstGeom prst="rect">
            <a:avLst/>
          </a:prstGeom>
        </p:spPr>
      </p:pic>
      <p:pic>
        <p:nvPicPr>
          <p:cNvPr id="10" name="Picture 5">
            <a:extLst>
              <a:ext uri="{FF2B5EF4-FFF2-40B4-BE49-F238E27FC236}">
                <a16:creationId xmlns:a16="http://schemas.microsoft.com/office/drawing/2014/main" id="{137E5E67-01A2-C1ED-EE48-9095F78A94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46" t="7036" r="7328" b="5187"/>
          <a:stretch/>
        </p:blipFill>
        <p:spPr bwMode="auto">
          <a:xfrm>
            <a:off x="2708917" y="5075899"/>
            <a:ext cx="6438580" cy="148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7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647D7-59F9-BB5E-9207-475D9B1E01A9}"/>
              </a:ext>
            </a:extLst>
          </p:cNvPr>
          <p:cNvSpPr txBox="1"/>
          <p:nvPr/>
        </p:nvSpPr>
        <p:spPr>
          <a:xfrm>
            <a:off x="8834598" y="445701"/>
            <a:ext cx="6096000" cy="523220"/>
          </a:xfrm>
          <a:prstGeom prst="rect">
            <a:avLst/>
          </a:prstGeom>
          <a:noFill/>
        </p:spPr>
        <p:txBody>
          <a:bodyPr wrap="square">
            <a:spAutoFit/>
          </a:bodyPr>
          <a:lstStyle/>
          <a:p>
            <a:r>
              <a:rPr lang="en-US" sz="2800" b="1" dirty="0"/>
              <a:t>Smart Blind's eye </a:t>
            </a:r>
            <a:endParaRPr lang="ar-EG" sz="2800" dirty="0"/>
          </a:p>
        </p:txBody>
      </p:sp>
      <p:sp>
        <p:nvSpPr>
          <p:cNvPr id="4" name="TextBox 3">
            <a:extLst>
              <a:ext uri="{FF2B5EF4-FFF2-40B4-BE49-F238E27FC236}">
                <a16:creationId xmlns:a16="http://schemas.microsoft.com/office/drawing/2014/main" id="{83F3CDF0-832C-9D34-30D7-0A73A96EBD8D}"/>
              </a:ext>
            </a:extLst>
          </p:cNvPr>
          <p:cNvSpPr txBox="1"/>
          <p:nvPr/>
        </p:nvSpPr>
        <p:spPr>
          <a:xfrm>
            <a:off x="1790559" y="1538397"/>
            <a:ext cx="8610882" cy="3477875"/>
          </a:xfrm>
          <a:prstGeom prst="rect">
            <a:avLst/>
          </a:prstGeom>
          <a:noFill/>
        </p:spPr>
        <p:txBody>
          <a:bodyPr wrap="square" rtlCol="1">
            <a:spAutoFit/>
          </a:bodyPr>
          <a:lstStyle/>
          <a:p>
            <a:endParaRPr lang="en-US" sz="2000" b="1" dirty="0"/>
          </a:p>
          <a:p>
            <a:pPr algn="r"/>
            <a:r>
              <a:rPr lang="ar-EG" sz="2000" b="1" dirty="0"/>
              <a:t>يصدر الخفاش صوتًا عالي التردد أو فوق صوتي (لا يسمعه البشر)، ينعكس عن الأجسام المتحركة</a:t>
            </a:r>
          </a:p>
          <a:p>
            <a:pPr algn="r"/>
            <a:r>
              <a:rPr lang="ar-EG" sz="2000" b="1" dirty="0"/>
              <a:t>مثل الفراشة، ويحلله الخفاش كالرادار. هذه العملية تسمى تحديد الموقع بالصدى، لذلك تبدأ هذه الأصوات ببطء ثم تتسارع مع اقتراب الخفاش</a:t>
            </a:r>
          </a:p>
          <a:p>
            <a:pPr algn="r"/>
            <a:r>
              <a:rPr lang="ar-EG" sz="2000" b="1" dirty="0"/>
              <a:t>من الفراشة حتى يقترب الخفاش... الفراشة تكفي للإمساك بها. .لحساب المسافة نستخدم المعادلة الرياضية التالية</a:t>
            </a:r>
          </a:p>
          <a:p>
            <a:pPr algn="r"/>
            <a:r>
              <a:rPr lang="ar-EG" sz="2000" b="1" dirty="0"/>
              <a:t>المسافة = الزمن * السرعة</a:t>
            </a:r>
          </a:p>
          <a:p>
            <a:pPr algn="r"/>
            <a:r>
              <a:rPr lang="ar-EG" sz="2000" b="1" dirty="0"/>
              <a:t>حيث السرعة ثابتة وهي سرعة الصوت 340 متر في الثانية، ولكن هنا نحسب الإشارة بالسنتيمتر،</a:t>
            </a:r>
          </a:p>
          <a:p>
            <a:pPr algn="r"/>
            <a:r>
              <a:rPr lang="ar-EG" sz="2000" b="1" dirty="0"/>
              <a:t>وسوف تساوي سرعة الصوت 0.0340 سنتيمتر.</a:t>
            </a:r>
          </a:p>
          <a:p>
            <a:pPr algn="r"/>
            <a:r>
              <a:rPr lang="ar-EG" sz="2000" b="1" dirty="0"/>
              <a:t>سيقوم المستشعر بإرسال واستقبال إشارة، مما يسمح بمضاعفة قيمة المسافة ونحتاج إلى تقسيمها على 2 لتصبح المعادلة دقيقة</a:t>
            </a:r>
          </a:p>
        </p:txBody>
      </p:sp>
      <p:pic>
        <p:nvPicPr>
          <p:cNvPr id="5" name="Picture 1">
            <a:extLst>
              <a:ext uri="{FF2B5EF4-FFF2-40B4-BE49-F238E27FC236}">
                <a16:creationId xmlns:a16="http://schemas.microsoft.com/office/drawing/2014/main" id="{A537522C-33A3-77F1-A99A-3AC9D40C9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3" y="5016272"/>
            <a:ext cx="10026869" cy="1480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5B0254ED-FEEB-6CC1-D350-284A9481B2A1}"/>
              </a:ext>
            </a:extLst>
          </p:cNvPr>
          <p:cNvSpPr txBox="1"/>
          <p:nvPr/>
        </p:nvSpPr>
        <p:spPr>
          <a:xfrm>
            <a:off x="2060764" y="645755"/>
            <a:ext cx="6629400" cy="1200329"/>
          </a:xfrm>
          <a:prstGeom prst="rect">
            <a:avLst/>
          </a:prstGeom>
          <a:noFill/>
        </p:spPr>
        <p:txBody>
          <a:bodyPr wrap="square" rtlCol="1">
            <a:spAutoFit/>
          </a:bodyPr>
          <a:lstStyle/>
          <a:p>
            <a:pPr algn="r"/>
            <a:r>
              <a:rPr lang="ar-EG" sz="3600" b="1" dirty="0">
                <a:latin typeface="Bauhaus 93" pitchFamily="82" charset="0"/>
              </a:rPr>
              <a:t>الفكرة العلمية لسينسور الالتراسونيك </a:t>
            </a:r>
          </a:p>
          <a:p>
            <a:pPr algn="ctr"/>
            <a:r>
              <a:rPr lang="ar-EG" sz="3600" b="1" dirty="0">
                <a:latin typeface="Bauhaus 93" pitchFamily="82" charset="0"/>
              </a:rPr>
              <a:t>الخفاش</a:t>
            </a:r>
            <a:endParaRPr lang="ar-EG" sz="3600" dirty="0">
              <a:latin typeface="Bauhaus 93" pitchFamily="82" charset="0"/>
            </a:endParaRPr>
          </a:p>
        </p:txBody>
      </p:sp>
      <p:sp>
        <p:nvSpPr>
          <p:cNvPr id="9" name="TextBox 8">
            <a:extLst>
              <a:ext uri="{FF2B5EF4-FFF2-40B4-BE49-F238E27FC236}">
                <a16:creationId xmlns:a16="http://schemas.microsoft.com/office/drawing/2014/main" id="{3BEED733-9C97-4828-B9A6-F41610643E47}"/>
              </a:ext>
            </a:extLst>
          </p:cNvPr>
          <p:cNvSpPr txBox="1"/>
          <p:nvPr/>
        </p:nvSpPr>
        <p:spPr>
          <a:xfrm>
            <a:off x="-376397" y="76279"/>
            <a:ext cx="7467600" cy="646331"/>
          </a:xfrm>
          <a:prstGeom prst="rect">
            <a:avLst/>
          </a:prstGeom>
          <a:noFill/>
        </p:spPr>
        <p:txBody>
          <a:bodyPr wrap="square">
            <a:spAutoFit/>
          </a:bodyPr>
          <a:lstStyle/>
          <a:p>
            <a:pPr algn="ctr"/>
            <a:r>
              <a:rPr lang="ar-EG" sz="3600" b="1" dirty="0">
                <a:latin typeface="Berlin Sans FB Demi" panose="020E0802020502020306" pitchFamily="34" charset="0"/>
              </a:rPr>
              <a:t>الخلفية العلمية </a:t>
            </a:r>
            <a:endParaRPr lang="en-US" sz="3600" b="1" dirty="0">
              <a:latin typeface="Berlin Sans FB Demi" panose="020E0802020502020306" pitchFamily="34" charset="0"/>
            </a:endParaRPr>
          </a:p>
        </p:txBody>
      </p:sp>
    </p:spTree>
    <p:extLst>
      <p:ext uri="{BB962C8B-B14F-4D97-AF65-F5344CB8AC3E}">
        <p14:creationId xmlns:p14="http://schemas.microsoft.com/office/powerpoint/2010/main" val="353535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grpId="1" nodeType="clickEffect">
                                  <p:stCondLst>
                                    <p:cond delay="0"/>
                                  </p:stCondLst>
                                  <p:childTnLst>
                                    <p:animEffect transition="out" filter="wipe(righ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3168D-00E8-B166-30E1-B971656E4727}"/>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D216A4C-B7E1-32EA-2331-CDDA91ED011F}"/>
              </a:ext>
            </a:extLst>
          </p:cNvPr>
          <p:cNvSpPr txBox="1"/>
          <p:nvPr/>
        </p:nvSpPr>
        <p:spPr>
          <a:xfrm>
            <a:off x="1916104" y="1036869"/>
            <a:ext cx="9404723" cy="5024965"/>
          </a:xfrm>
          <a:prstGeom prst="rect">
            <a:avLst/>
          </a:prstGeom>
          <a:noFill/>
        </p:spPr>
        <p:txBody>
          <a:bodyPr wrap="square">
            <a:spAutoFit/>
          </a:bodyPr>
          <a:lstStyle/>
          <a:p>
            <a:pPr algn="r" rtl="0">
              <a:lnSpc>
                <a:spcPct val="115000"/>
              </a:lnSpc>
              <a:spcAft>
                <a:spcPts val="1000"/>
              </a:spcAft>
            </a:pPr>
            <a:r>
              <a:rPr lang="ar-EG" sz="2800" b="1" u="sng" kern="0" dirty="0">
                <a:effectLst/>
                <a:latin typeface="Aptos" panose="020B0004020202020204" pitchFamily="34" charset="0"/>
                <a:ea typeface="Times New Roman" panose="02020603050405020304" pitchFamily="18" charset="0"/>
                <a:cs typeface="Calibri" panose="020F0502020204030204" pitchFamily="34" charset="0"/>
              </a:rPr>
              <a:t>العصا الذكية والنظارة او الخوذة الذكية </a:t>
            </a:r>
            <a:endParaRPr lang="en-US" sz="2800" kern="100" dirty="0">
              <a:effectLst/>
              <a:latin typeface="Aptos" panose="020B0004020202020204" pitchFamily="34" charset="0"/>
              <a:ea typeface="Times New Roman" panose="02020603050405020304" pitchFamily="18" charset="0"/>
              <a:cs typeface="Arial" panose="020B0604020202020204" pitchFamily="34" charset="0"/>
            </a:endParaRPr>
          </a:p>
          <a:p>
            <a:pPr algn="r"/>
            <a:r>
              <a:rPr lang="ar-EG" sz="2800" kern="0" dirty="0">
                <a:effectLst/>
                <a:ea typeface="Times New Roman" panose="02020603050405020304" pitchFamily="18" charset="0"/>
                <a:cs typeface="Calibri" panose="020F0502020204030204" pitchFamily="34" charset="0"/>
              </a:rPr>
              <a:t>باستخدام استشعار المسافات وذلك  عن طريق </a:t>
            </a:r>
          </a:p>
          <a:p>
            <a:pPr algn="r"/>
            <a:r>
              <a:rPr lang="ar-EG" sz="2800" kern="0" dirty="0">
                <a:effectLst/>
                <a:ea typeface="Times New Roman" panose="02020603050405020304" pitchFamily="18" charset="0"/>
                <a:cs typeface="Calibri" panose="020F0502020204030204" pitchFamily="34" charset="0"/>
              </a:rPr>
              <a:t>3 حساسات فوق صوتية بالاردوينو فى العصا  لمسح كافة الاتجاهات امام ويمين ويسار الكفيف و1 سينسور التراسونيك فى النظارة </a:t>
            </a:r>
            <a:r>
              <a:rPr lang="en-US" sz="2800" kern="0" dirty="0">
                <a:effectLst/>
                <a:ea typeface="Times New Roman" panose="02020603050405020304" pitchFamily="18" charset="0"/>
                <a:cs typeface="Calibri" panose="020F0502020204030204" pitchFamily="34" charset="0"/>
              </a:rPr>
              <a:t>  </a:t>
            </a:r>
            <a:endParaRPr lang="en-US" sz="2800" kern="0" dirty="0">
              <a:ea typeface="Times New Roman" panose="02020603050405020304" pitchFamily="18" charset="0"/>
              <a:cs typeface="Calibri" panose="020F0502020204030204" pitchFamily="34" charset="0"/>
            </a:endParaRPr>
          </a:p>
          <a:p>
            <a:pPr algn="r"/>
            <a:r>
              <a:rPr lang="ar-EG" sz="2800" kern="0" dirty="0">
                <a:ea typeface="Times New Roman" panose="02020603050405020304" pitchFamily="18" charset="0"/>
                <a:cs typeface="Calibri" panose="020F0502020204030204" pitchFamily="34" charset="0"/>
              </a:rPr>
              <a:t>يدور على سيرفو موتور </a:t>
            </a:r>
            <a:r>
              <a:rPr lang="en-US" sz="2800" kern="0" dirty="0">
                <a:ea typeface="Times New Roman" panose="02020603050405020304" pitchFamily="18" charset="0"/>
                <a:cs typeface="Calibri" panose="020F0502020204030204" pitchFamily="34" charset="0"/>
              </a:rPr>
              <a:t> </a:t>
            </a:r>
            <a:endParaRPr lang="en-US" sz="2800" kern="0" dirty="0">
              <a:effectLst/>
              <a:ea typeface="Times New Roman" panose="02020603050405020304" pitchFamily="18" charset="0"/>
              <a:cs typeface="Calibri" panose="020F0502020204030204" pitchFamily="34" charset="0"/>
            </a:endParaRPr>
          </a:p>
          <a:p>
            <a:pPr algn="r"/>
            <a:r>
              <a:rPr lang="ar-EG" sz="2800" kern="0" dirty="0">
                <a:cs typeface="Calibri" panose="020F0502020204030204" pitchFamily="34" charset="0"/>
              </a:rPr>
              <a:t>وبازر لاعطاء التنبية الصوتى للكفيف .</a:t>
            </a:r>
            <a:endParaRPr lang="en-US" sz="2800" kern="0" dirty="0">
              <a:cs typeface="Calibri" panose="020F0502020204030204" pitchFamily="34" charset="0"/>
            </a:endParaRPr>
          </a:p>
          <a:p>
            <a:pPr algn="r"/>
            <a:r>
              <a:rPr lang="ar-EG" sz="2800" dirty="0"/>
              <a:t>وتكون العصا للجزء السفلى والنظارة للجزء العلوى لتحقيق اعلى كفاءة رؤية للكفيف </a:t>
            </a:r>
            <a:endParaRPr lang="en-US" sz="2800" dirty="0"/>
          </a:p>
          <a:p>
            <a:pPr algn="r"/>
            <a:r>
              <a:rPr lang="ar-EG" sz="2800" dirty="0"/>
              <a:t>تم اضافة كاميرا  </a:t>
            </a:r>
            <a:r>
              <a:rPr lang="en-US" sz="2800" dirty="0"/>
              <a:t>ESP -32 CAM OV2640</a:t>
            </a:r>
          </a:p>
          <a:p>
            <a:pPr algn="r"/>
            <a:r>
              <a:rPr lang="ar-EG" sz="2800" dirty="0"/>
              <a:t>وربطها بمكتبة </a:t>
            </a:r>
            <a:r>
              <a:rPr lang="en-US" sz="2800" dirty="0"/>
              <a:t>AI Open CV </a:t>
            </a:r>
          </a:p>
          <a:p>
            <a:pPr algn="r"/>
            <a:r>
              <a:rPr lang="ar-EG" sz="2800" dirty="0"/>
              <a:t>لترجمة الرؤية البصرية لرؤية سمعية </a:t>
            </a:r>
          </a:p>
        </p:txBody>
      </p:sp>
      <p:pic>
        <p:nvPicPr>
          <p:cNvPr id="3" name="Picture 2" descr="A person wearing a mask and face mask&#10;&#10;Description automatically generated">
            <a:extLst>
              <a:ext uri="{FF2B5EF4-FFF2-40B4-BE49-F238E27FC236}">
                <a16:creationId xmlns:a16="http://schemas.microsoft.com/office/drawing/2014/main" id="{65071DD0-8A09-0A42-13EA-6CD11D5BA552}"/>
              </a:ext>
            </a:extLst>
          </p:cNvPr>
          <p:cNvPicPr>
            <a:picLocks noChangeAspect="1"/>
          </p:cNvPicPr>
          <p:nvPr/>
        </p:nvPicPr>
        <p:blipFill>
          <a:blip r:embed="rId2"/>
          <a:stretch>
            <a:fillRect/>
          </a:stretch>
        </p:blipFill>
        <p:spPr>
          <a:xfrm>
            <a:off x="-226" y="0"/>
            <a:ext cx="1916330" cy="6858000"/>
          </a:xfrm>
          <a:prstGeom prst="rect">
            <a:avLst/>
          </a:prstGeom>
        </p:spPr>
      </p:pic>
    </p:spTree>
    <p:extLst>
      <p:ext uri="{BB962C8B-B14F-4D97-AF65-F5344CB8AC3E}">
        <p14:creationId xmlns:p14="http://schemas.microsoft.com/office/powerpoint/2010/main" val="202177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329D4F-5A01-4BB4-A35D-781D1E1D60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748B185-C68B-4495-B065-281A0FAB63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FF07F078-164B-492F-91EE-8AAFB69D2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18" name="Picture 17">
            <a:extLst>
              <a:ext uri="{FF2B5EF4-FFF2-40B4-BE49-F238E27FC236}">
                <a16:creationId xmlns:a16="http://schemas.microsoft.com/office/drawing/2014/main" id="{55A5E009-BF31-4C8C-8BE8-6E85E414C3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D896669-65D0-40FA-8B5A-1746A0B03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BBB11FD-F6B4-44FE-885F-5A744BC95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24" name="Rectangle 23">
            <a:extLst>
              <a:ext uri="{FF2B5EF4-FFF2-40B4-BE49-F238E27FC236}">
                <a16:creationId xmlns:a16="http://schemas.microsoft.com/office/drawing/2014/main" id="{8FA13FFF-F97E-4167-8153-7C308935D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computer screen&#10;&#10;Description automatically generated">
            <a:extLst>
              <a:ext uri="{FF2B5EF4-FFF2-40B4-BE49-F238E27FC236}">
                <a16:creationId xmlns:a16="http://schemas.microsoft.com/office/drawing/2014/main" id="{AA6BC93B-E94B-49BE-9D37-B78C137FD531}"/>
              </a:ext>
            </a:extLst>
          </p:cNvPr>
          <p:cNvPicPr>
            <a:picLocks noChangeAspect="1"/>
          </p:cNvPicPr>
          <p:nvPr/>
        </p:nvPicPr>
        <p:blipFill>
          <a:blip r:embed="rId7">
            <a:extLst>
              <a:ext uri="{28A0092B-C50C-407E-A947-70E740481C1C}">
                <a14:useLocalDpi xmlns:a14="http://schemas.microsoft.com/office/drawing/2010/main" val="0"/>
              </a:ext>
            </a:extLst>
          </a:blip>
          <a:srcRect t="8644" r="-1" b="43979"/>
          <a:stretch/>
        </p:blipFill>
        <p:spPr>
          <a:xfrm>
            <a:off x="643466" y="643467"/>
            <a:ext cx="5291667" cy="5571066"/>
          </a:xfrm>
          <a:prstGeom prst="rect">
            <a:avLst/>
          </a:prstGeom>
        </p:spPr>
      </p:pic>
      <p:pic>
        <p:nvPicPr>
          <p:cNvPr id="5" name="Content Placeholder 4" descr="A screen shot of a computer screen&#10;&#10;Description automatically generated">
            <a:extLst>
              <a:ext uri="{FF2B5EF4-FFF2-40B4-BE49-F238E27FC236}">
                <a16:creationId xmlns:a16="http://schemas.microsoft.com/office/drawing/2014/main" id="{22FD08C3-C7B0-C9FF-D8A8-0644ACB14CEA}"/>
              </a:ext>
            </a:extLst>
          </p:cNvPr>
          <p:cNvPicPr>
            <a:picLocks noGrp="1" noChangeAspect="1"/>
          </p:cNvPicPr>
          <p:nvPr>
            <p:ph idx="1"/>
          </p:nvPr>
        </p:nvPicPr>
        <p:blipFill>
          <a:blip r:embed="rId8">
            <a:extLst>
              <a:ext uri="{28A0092B-C50C-407E-A947-70E740481C1C}">
                <a14:useLocalDpi xmlns:a14="http://schemas.microsoft.com/office/drawing/2010/main" val="0"/>
              </a:ext>
            </a:extLst>
          </a:blip>
          <a:srcRect l="17791" r="39466" b="-1"/>
          <a:stretch/>
        </p:blipFill>
        <p:spPr>
          <a:xfrm>
            <a:off x="6256865" y="643467"/>
            <a:ext cx="5291667" cy="5571066"/>
          </a:xfrm>
          <a:prstGeom prst="rect">
            <a:avLst/>
          </a:prstGeom>
        </p:spPr>
      </p:pic>
      <p:sp>
        <p:nvSpPr>
          <p:cNvPr id="26" name="Rectangle 25">
            <a:extLst>
              <a:ext uri="{FF2B5EF4-FFF2-40B4-BE49-F238E27FC236}">
                <a16:creationId xmlns:a16="http://schemas.microsoft.com/office/drawing/2014/main" id="{50671462-7D07-4DAC-9A76-F29B83360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Tree>
    <p:extLst>
      <p:ext uri="{BB962C8B-B14F-4D97-AF65-F5344CB8AC3E}">
        <p14:creationId xmlns:p14="http://schemas.microsoft.com/office/powerpoint/2010/main" val="183068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18" name="Picture 17">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5" name="Content Placeholder 4" descr="A drawing of a device&#10;&#10;Description automatically generated">
            <a:extLst>
              <a:ext uri="{FF2B5EF4-FFF2-40B4-BE49-F238E27FC236}">
                <a16:creationId xmlns:a16="http://schemas.microsoft.com/office/drawing/2014/main" id="{4C44BD8B-12CB-B102-5678-E69B4D32CB90}"/>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t="11959" r="1" b="50983"/>
          <a:stretch/>
        </p:blipFill>
        <p:spPr>
          <a:xfrm>
            <a:off x="1" y="-5"/>
            <a:ext cx="6095999"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7" name="Picture 6" descr="A computer screen shot of a blue and red chair&#10;&#10;Description automatically generated">
            <a:extLst>
              <a:ext uri="{FF2B5EF4-FFF2-40B4-BE49-F238E27FC236}">
                <a16:creationId xmlns:a16="http://schemas.microsoft.com/office/drawing/2014/main" id="{8B2214BB-5133-C74B-E853-F15EE36EC691}"/>
              </a:ext>
            </a:extLst>
          </p:cNvPr>
          <p:cNvPicPr>
            <a:picLocks noChangeAspect="1"/>
          </p:cNvPicPr>
          <p:nvPr/>
        </p:nvPicPr>
        <p:blipFill>
          <a:blip r:embed="rId8">
            <a:extLst>
              <a:ext uri="{28A0092B-C50C-407E-A947-70E740481C1C}">
                <a14:useLocalDpi xmlns:a14="http://schemas.microsoft.com/office/drawing/2010/main" val="0"/>
              </a:ext>
            </a:extLst>
          </a:blip>
          <a:srcRect l="10684" r="29465" b="1"/>
          <a:stretch/>
        </p:blipFill>
        <p:spPr>
          <a:xfrm>
            <a:off x="6096000" y="9403"/>
            <a:ext cx="609569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2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2EA43-C474-063D-8DCA-A613E77C034B}"/>
              </a:ext>
            </a:extLst>
          </p:cNvPr>
          <p:cNvSpPr>
            <a:spLocks noGrp="1"/>
          </p:cNvSpPr>
          <p:nvPr>
            <p:ph type="title"/>
          </p:nvPr>
        </p:nvSpPr>
        <p:spPr>
          <a:xfrm>
            <a:off x="4570288" y="5013622"/>
            <a:ext cx="10407602" cy="868026"/>
          </a:xfrm>
        </p:spPr>
        <p:txBody>
          <a:bodyPr vert="horz" lIns="91440" tIns="45720" rIns="91440" bIns="45720" rtlCol="0" anchor="b">
            <a:normAutofit/>
          </a:bodyPr>
          <a:lstStyle/>
          <a:p>
            <a:pPr rtl="0"/>
            <a:r>
              <a:rPr lang="en-US" sz="4800" dirty="0">
                <a:solidFill>
                  <a:srgbClr val="EBEBEB"/>
                </a:solidFill>
              </a:rPr>
              <a:t>3d Model </a:t>
            </a:r>
          </a:p>
        </p:txBody>
      </p:sp>
    </p:spTree>
    <p:extLst>
      <p:ext uri="{BB962C8B-B14F-4D97-AF65-F5344CB8AC3E}">
        <p14:creationId xmlns:p14="http://schemas.microsoft.com/office/powerpoint/2010/main" val="1262039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406</TotalTime>
  <Words>2454</Words>
  <Application>Microsoft Office PowerPoint</Application>
  <PresentationFormat>Widescreen</PresentationFormat>
  <Paragraphs>216</Paragraphs>
  <Slides>17</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Aptos</vt:lpstr>
      <vt:lpstr>Arial</vt:lpstr>
      <vt:lpstr>Arial Rounded MT Bold</vt:lpstr>
      <vt:lpstr>Bahnschrift</vt:lpstr>
      <vt:lpstr>Bauhaus 93</vt:lpstr>
      <vt:lpstr>Berlin Sans FB Demi</vt:lpstr>
      <vt:lpstr>Calibri</vt:lpstr>
      <vt:lpstr>Century Gothic</vt:lpstr>
      <vt:lpstr>Montserrat Medium</vt:lpstr>
      <vt:lpstr>Montserrat SemiBold</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3d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hassan ali</dc:creator>
  <cp:lastModifiedBy>hassan ali</cp:lastModifiedBy>
  <cp:revision>28</cp:revision>
  <dcterms:created xsi:type="dcterms:W3CDTF">2024-07-15T13:38:30Z</dcterms:created>
  <dcterms:modified xsi:type="dcterms:W3CDTF">2025-01-06T14:08:09Z</dcterms:modified>
</cp:coreProperties>
</file>