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8" r:id="rId2"/>
    <p:sldId id="258" r:id="rId3"/>
    <p:sldId id="354" r:id="rId4"/>
    <p:sldId id="316" r:id="rId5"/>
    <p:sldId id="317" r:id="rId6"/>
    <p:sldId id="361" r:id="rId7"/>
    <p:sldId id="363" r:id="rId8"/>
    <p:sldId id="362" r:id="rId9"/>
    <p:sldId id="364" r:id="rId10"/>
    <p:sldId id="365" r:id="rId11"/>
    <p:sldId id="366" r:id="rId12"/>
    <p:sldId id="369" r:id="rId13"/>
    <p:sldId id="367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AE6CAA-8294-49A7-BFD6-48FE244E1AC2}">
          <p14:sldIdLst>
            <p14:sldId id="368"/>
            <p14:sldId id="258"/>
            <p14:sldId id="354"/>
            <p14:sldId id="316"/>
            <p14:sldId id="317"/>
            <p14:sldId id="361"/>
            <p14:sldId id="363"/>
            <p14:sldId id="362"/>
            <p14:sldId id="364"/>
            <p14:sldId id="365"/>
            <p14:sldId id="366"/>
            <p14:sldId id="369"/>
            <p14:sldId id="367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pos="6672" userDrawn="1">
          <p15:clr>
            <a:srgbClr val="A4A3A4"/>
          </p15:clr>
        </p15:guide>
        <p15:guide id="2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>
        <p:guide pos="6672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0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3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6524941" y="1065600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82064E-374E-8D1A-AE4D-ECDAD443B0E8}"/>
              </a:ext>
            </a:extLst>
          </p:cNvPr>
          <p:cNvSpPr txBox="1">
            <a:spLocks/>
          </p:cNvSpPr>
          <p:nvPr/>
        </p:nvSpPr>
        <p:spPr>
          <a:xfrm>
            <a:off x="990600" y="2071528"/>
            <a:ext cx="5183371" cy="19252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A Filmmaker's Guide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522623-5B77-AEB4-DABA-67B5F51EDCFF}"/>
              </a:ext>
            </a:extLst>
          </p:cNvPr>
          <p:cNvSpPr txBox="1">
            <a:spLocks/>
          </p:cNvSpPr>
          <p:nvPr/>
        </p:nvSpPr>
        <p:spPr>
          <a:xfrm>
            <a:off x="1685198" y="5037303"/>
            <a:ext cx="3154546" cy="1287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cap="all" spc="300" baseline="0" dirty="0">
                <a:latin typeface="+mn-lt"/>
                <a:ea typeface="+mn-ea"/>
                <a:cs typeface="+mn-cs"/>
              </a:rPr>
              <a:t>By:</a:t>
            </a:r>
          </a:p>
          <a:p>
            <a:pPr algn="ctr">
              <a:lnSpc>
                <a:spcPct val="130000"/>
              </a:lnSpc>
              <a:spcBef>
                <a:spcPts val="1000"/>
              </a:spcBef>
              <a:spcAft>
                <a:spcPts val="800"/>
              </a:spcAft>
              <a:buSzPct val="87000"/>
            </a:pPr>
            <a:r>
              <a:rPr lang="en-US" sz="1800" b="1" kern="1200" spc="300" baseline="0" dirty="0">
                <a:latin typeface="+mn-lt"/>
                <a:ea typeface="+mn-ea"/>
                <a:cs typeface="+mn-cs"/>
              </a:rPr>
              <a:t>Omar Mohamed Omar</a:t>
            </a:r>
            <a:endParaRPr lang="en-US" sz="1800" b="1" kern="1200" cap="all" spc="3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53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4.	Select the actor of film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9FE4E-5262-3547-485C-1AD03F55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8" r="-634"/>
          <a:stretch/>
        </p:blipFill>
        <p:spPr bwMode="auto">
          <a:xfrm>
            <a:off x="1860255" y="2227969"/>
            <a:ext cx="8462512" cy="423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4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5.	Select the budget of film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6C861-75E5-048C-C82C-B2F2FCECA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/>
          <a:stretch/>
        </p:blipFill>
        <p:spPr bwMode="auto">
          <a:xfrm>
            <a:off x="990601" y="2402602"/>
            <a:ext cx="10287000" cy="3833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05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5.	Select the budget of film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70C8567-DBBB-1537-AB82-41B43930E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601"/>
            <a:ext cx="12192000" cy="41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4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Recommendation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8"/>
            <a:ext cx="10178143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depends on the data to achieve success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Choose</a:t>
            </a:r>
            <a:r>
              <a:rPr lang="en-US" dirty="0"/>
              <a:t> the drama genre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Choose</a:t>
            </a:r>
            <a:r>
              <a:rPr lang="en-US" dirty="0"/>
              <a:t> the English language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Choose “Quentin Tarantino” as director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Choose “Robert De Niro” or “Leonardo Dicapriois” as actor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film budget between 1 million and 10 million</a:t>
            </a:r>
          </a:p>
        </p:txBody>
      </p:sp>
    </p:spTree>
    <p:extLst>
      <p:ext uri="{BB962C8B-B14F-4D97-AF65-F5344CB8AC3E}">
        <p14:creationId xmlns:p14="http://schemas.microsoft.com/office/powerpoint/2010/main" val="399960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FCE-2F36-A619-37EE-E6128767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02" y="2560320"/>
            <a:ext cx="4786764" cy="17373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latin typeface="Chiller" panose="04020404031007020602" pitchFamily="82" charset="0"/>
              </a:rPr>
              <a:t>Thank you</a:t>
            </a:r>
          </a:p>
        </p:txBody>
      </p:sp>
      <p:pic>
        <p:nvPicPr>
          <p:cNvPr id="5" name="Picture 4" descr="3D graph graphic">
            <a:extLst>
              <a:ext uri="{FF2B5EF4-FFF2-40B4-BE49-F238E27FC236}">
                <a16:creationId xmlns:a16="http://schemas.microsoft.com/office/drawing/2014/main" id="{7057B55D-D3D5-1DDB-6437-FCF20DCF5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20386"/>
          <a:stretch/>
        </p:blipFill>
        <p:spPr>
          <a:xfrm>
            <a:off x="0" y="-9321"/>
            <a:ext cx="5376671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3895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" b="2556"/>
          <a:stretch/>
        </p:blipFill>
        <p:spPr>
          <a:xfrm>
            <a:off x="6524941" y="1065600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D65A1D9-E7C7-BA27-EDE9-8A9A6FCF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127007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AF31C56-A7A8-9D3D-E982-ED77D2420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50258"/>
            <a:ext cx="3943762" cy="4450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Description​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Objective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Goal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Step by step project creation</a:t>
            </a:r>
          </a:p>
          <a:p>
            <a:pPr lvl="0" rtl="0">
              <a:lnSpc>
                <a:spcPct val="110000"/>
              </a:lnSpc>
              <a:buChar char="•"/>
            </a:pPr>
            <a:r>
              <a:rPr lang="en-US" dirty="0">
                <a:latin typeface="Grandview Display"/>
                <a:ea typeface="Arial"/>
                <a:cs typeface="Arial"/>
              </a:rPr>
              <a:t>Project results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Genres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Language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Director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Actor </a:t>
            </a:r>
          </a:p>
          <a:p>
            <a:pPr marL="662940" lvl="2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a typeface="Arial"/>
                <a:cs typeface="Arial"/>
              </a:rPr>
              <a:t>Budget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Grandview Display"/>
                <a:ea typeface="Arial"/>
                <a:cs typeface="Arial"/>
              </a:rPr>
              <a:t>Recommendation </a:t>
            </a:r>
          </a:p>
          <a:p>
            <a:pPr marL="320040" lvl="2" indent="0">
              <a:lnSpc>
                <a:spcPct val="110000"/>
              </a:lnSpc>
              <a:buNone/>
            </a:pPr>
            <a:endParaRPr lang="en-US" dirty="0">
              <a:latin typeface="Grandview Display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75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3FF2-04F5-3671-E33D-9D190BB9B5AA}"/>
              </a:ext>
            </a:extLst>
          </p:cNvPr>
          <p:cNvSpPr txBox="1"/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Description​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E3345-894D-DE1E-3380-69733780C311}"/>
              </a:ext>
            </a:extLst>
          </p:cNvPr>
          <p:cNvSpPr txBox="1"/>
          <p:nvPr/>
        </p:nvSpPr>
        <p:spPr>
          <a:xfrm>
            <a:off x="856617" y="2395609"/>
            <a:ext cx="4679207" cy="3088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sz="16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71FF619-EBBF-70E5-B897-1C11999CB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8A845-C20E-B6A8-FC27-49ED405B6342}"/>
              </a:ext>
            </a:extLst>
          </p:cNvPr>
          <p:cNvSpPr txBox="1"/>
          <p:nvPr/>
        </p:nvSpPr>
        <p:spPr>
          <a:xfrm>
            <a:off x="856617" y="2404996"/>
            <a:ext cx="4810443" cy="35339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sz="2000" dirty="0">
                <a:cs typeface="Times New Roman" panose="02020603050405020304" pitchFamily="18" charset="0"/>
              </a:rPr>
              <a:t>This project involves a </a:t>
            </a:r>
            <a:r>
              <a:rPr lang="en-US" sz="2000" dirty="0"/>
              <a:t>comprehensive</a:t>
            </a:r>
            <a:r>
              <a:rPr lang="en-US" sz="2000" dirty="0">
                <a:cs typeface="Times New Roman" panose="02020603050405020304" pitchFamily="18" charset="0"/>
              </a:rPr>
              <a:t> analysis of the top 250 highest-rated films on IMDb to identify essential factors that contribute to a film's success. By examining a wide range of data from these films.</a:t>
            </a:r>
          </a:p>
        </p:txBody>
      </p:sp>
    </p:spTree>
    <p:extLst>
      <p:ext uri="{BB962C8B-B14F-4D97-AF65-F5344CB8AC3E}">
        <p14:creationId xmlns:p14="http://schemas.microsoft.com/office/powerpoint/2010/main" val="306835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C8FCB3-1601-EE69-4304-05985594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D5A5DE-CA9D-945B-C572-A37E14BE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853" y="2244883"/>
            <a:ext cx="4679207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project is to analyze and identify key factors that contribute to the success of films by examining data from the top 250 highest-rated films on IMDb</a:t>
            </a:r>
          </a:p>
        </p:txBody>
      </p:sp>
      <p:pic>
        <p:nvPicPr>
          <p:cNvPr id="13" name="Picture 12" descr="Different coloured question marks">
            <a:extLst>
              <a:ext uri="{FF2B5EF4-FFF2-40B4-BE49-F238E27FC236}">
                <a16:creationId xmlns:a16="http://schemas.microsoft.com/office/drawing/2014/main" id="{B26CA091-1071-C757-9C8A-28F86DA73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1" r="22440" b="1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8201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400" y="1371600"/>
            <a:ext cx="51816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Goal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9"/>
            <a:ext cx="467646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goal of the project is </a:t>
            </a:r>
            <a:r>
              <a:rPr lang="en-US" sz="2000" dirty="0">
                <a:cs typeface="Times New Roman" panose="02020603050405020304" pitchFamily="18" charset="0"/>
              </a:rPr>
              <a:t>uncovering patterns and insights that can guide filmmakers in their creative and business decisions</a:t>
            </a:r>
            <a:r>
              <a:rPr lang="en-US" dirty="0"/>
              <a:t>, based on historical data extracted from </a:t>
            </a:r>
            <a:r>
              <a:rPr lang="en-US" sz="2000" dirty="0">
                <a:cs typeface="Times New Roman" panose="02020603050405020304" pitchFamily="18" charset="0"/>
              </a:rPr>
              <a:t>top 250 highest-rated films on IMDb such as (genre, language, director, actor, budget)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31ADA4A-A433-FA21-D8AA-B91270D78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9" r="2" b="2"/>
          <a:stretch/>
        </p:blipFill>
        <p:spPr>
          <a:xfrm>
            <a:off x="6524941" y="98075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5610348" h="5610348">
                <a:moveTo>
                  <a:pt x="2805174" y="0"/>
                </a:moveTo>
                <a:cubicBezTo>
                  <a:pt x="4354429" y="0"/>
                  <a:pt x="5610348" y="1255919"/>
                  <a:pt x="5610348" y="2805174"/>
                </a:cubicBezTo>
                <a:cubicBezTo>
                  <a:pt x="5610348" y="4354429"/>
                  <a:pt x="4354429" y="5610348"/>
                  <a:pt x="2805174" y="5610348"/>
                </a:cubicBezTo>
                <a:cubicBezTo>
                  <a:pt x="1255919" y="5610348"/>
                  <a:pt x="0" y="4354429"/>
                  <a:pt x="0" y="2805174"/>
                </a:cubicBezTo>
                <a:cubicBezTo>
                  <a:pt x="0" y="1255919"/>
                  <a:pt x="1255919" y="0"/>
                  <a:pt x="28051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967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Step by step project creation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1" y="2227968"/>
            <a:ext cx="7462934" cy="4135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Obtain the data from IMDb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Cleaning the data. </a:t>
            </a:r>
          </a:p>
          <a:p>
            <a:pPr lvl="2"/>
            <a:r>
              <a:rPr lang="en-US" dirty="0"/>
              <a:t>Removing unwanted characters and Split consistent column.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Explore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 the data.</a:t>
            </a:r>
          </a:p>
          <a:p>
            <a:pPr lvl="2"/>
            <a:r>
              <a:rPr lang="en-US" dirty="0"/>
              <a:t>Generate a calculated column (Contract, Profit, ROI, Budget Range).</a:t>
            </a:r>
          </a:p>
          <a:p>
            <a:pPr lvl="2"/>
            <a:r>
              <a:rPr lang="en-US" dirty="0"/>
              <a:t>Making binary mapping to used consistent column in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insights and visualize the result</a:t>
            </a:r>
          </a:p>
        </p:txBody>
      </p:sp>
    </p:spTree>
    <p:extLst>
      <p:ext uri="{BB962C8B-B14F-4D97-AF65-F5344CB8AC3E}">
        <p14:creationId xmlns:p14="http://schemas.microsoft.com/office/powerpoint/2010/main" val="3990760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1.	Select the genre of film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9FE4E-5262-3547-485C-1AD03F556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560" y="2225006"/>
            <a:ext cx="10850880" cy="429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77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2.	Select the language of film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B78D665-20C5-0FF1-2FAE-2B78996AA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-2207" r="-1571" b="1349"/>
          <a:stretch/>
        </p:blipFill>
        <p:spPr bwMode="auto">
          <a:xfrm>
            <a:off x="3474253" y="2206992"/>
            <a:ext cx="5243493" cy="4350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83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9ECF4-503D-1E8C-6535-7AE232A53B7F}"/>
              </a:ext>
            </a:extLst>
          </p:cNvPr>
          <p:cNvSpPr txBox="1">
            <a:spLocks/>
          </p:cNvSpPr>
          <p:nvPr/>
        </p:nvSpPr>
        <p:spPr>
          <a:xfrm>
            <a:off x="914399" y="1371600"/>
            <a:ext cx="7539135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3.	Select the director of film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8F183-E507-46C4-7B01-3B0D877AC7F7}"/>
              </a:ext>
            </a:extLst>
          </p:cNvPr>
          <p:cNvSpPr txBox="1">
            <a:spLocks/>
          </p:cNvSpPr>
          <p:nvPr/>
        </p:nvSpPr>
        <p:spPr>
          <a:xfrm>
            <a:off x="990600" y="2227969"/>
            <a:ext cx="3571875" cy="686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49FE4E-5262-3547-485C-1AD03F55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" r="84"/>
          <a:stretch/>
        </p:blipFill>
        <p:spPr bwMode="auto">
          <a:xfrm>
            <a:off x="1969462" y="2108718"/>
            <a:ext cx="8116255" cy="435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12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412724"/>
      </a:dk2>
      <a:lt2>
        <a:srgbClr val="E2E7E8"/>
      </a:lt2>
      <a:accent1>
        <a:srgbClr val="B1463B"/>
      </a:accent1>
      <a:accent2>
        <a:srgbClr val="C34D72"/>
      </a:accent2>
      <a:accent3>
        <a:srgbClr val="C38A4D"/>
      </a:accent3>
      <a:accent4>
        <a:srgbClr val="3BB18C"/>
      </a:accent4>
      <a:accent5>
        <a:srgbClr val="4AB0BC"/>
      </a:accent5>
      <a:accent6>
        <a:srgbClr val="3B74B1"/>
      </a:accent6>
      <a:hlink>
        <a:srgbClr val="338F9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412724"/>
    </a:dk2>
    <a:lt2>
      <a:srgbClr val="E2E7E8"/>
    </a:lt2>
    <a:accent1>
      <a:srgbClr val="B1463B"/>
    </a:accent1>
    <a:accent2>
      <a:srgbClr val="C34D72"/>
    </a:accent2>
    <a:accent3>
      <a:srgbClr val="C38A4D"/>
    </a:accent3>
    <a:accent4>
      <a:srgbClr val="3BB18C"/>
    </a:accent4>
    <a:accent5>
      <a:srgbClr val="4AB0BC"/>
    </a:accent5>
    <a:accent6>
      <a:srgbClr val="3B74B1"/>
    </a:accent6>
    <a:hlink>
      <a:srgbClr val="338F99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302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Chiller</vt:lpstr>
      <vt:lpstr>Grandview Display</vt:lpstr>
      <vt:lpstr>Times New Roman</vt:lpstr>
      <vt:lpstr>DashVTI</vt:lpstr>
      <vt:lpstr>PowerPoint Presentation</vt:lpstr>
      <vt:lpstr>Agenda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MustafaEsmaail</dc:creator>
  <cp:lastModifiedBy>عمر محمد عمر محمد علاوه ( 124190403 )</cp:lastModifiedBy>
  <cp:revision>426</cp:revision>
  <dcterms:created xsi:type="dcterms:W3CDTF">2022-11-26T22:58:01Z</dcterms:created>
  <dcterms:modified xsi:type="dcterms:W3CDTF">2024-07-26T12:20:32Z</dcterms:modified>
</cp:coreProperties>
</file>