
<file path=[Content_Types].xml><?xml version="1.0" encoding="utf-8"?>
<Types xmlns="http://schemas.openxmlformats.org/package/2006/content-types">
  <Default Extension="jpeg" ContentType="image/jpeg"/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7" r:id="rId16"/>
    <p:sldId id="268" r:id="rId17"/>
    <p:sldId id="279" r:id="rId18"/>
    <p:sldId id="272" r:id="rId19"/>
    <p:sldId id="273" r:id="rId20"/>
    <p:sldId id="274" r:id="rId21"/>
    <p:sldId id="275" r:id="rId22"/>
    <p:sldId id="276" r:id="rId23"/>
    <p:sldId id="280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D6EB8-B83B-4C1D-8B56-5244A0A5519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B6D05-A955-43BA-9C4A-06F494FC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Références</a:t>
            </a:r>
            <a:r>
              <a:rPr lang="en-US" dirty="0"/>
              <a:t> : Leave one out, lime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B6D05-A955-43BA-9C4A-06F494FC46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5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636A67-BE47-445A-AD3B-D68F6413A417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907F653-BB41-48CF-B822-712AC64256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240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8717-2758-4EFB-A5B2-80952912ABDD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F653-BB41-48CF-B822-712AC6425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1C55-11F6-4050-BD8F-A2AFF40F674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F653-BB41-48CF-B822-712AC6425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9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F653-BB41-48CF-B822-712AC6425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2EE4-E7CD-40DB-A008-473AC41F362C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F653-BB41-48CF-B822-712AC64256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3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8E40-39F2-4409-91F8-03717FF50D33}" type="datetime1">
              <a:rPr lang="fr-FR" smtClean="0"/>
              <a:t>07/02/2019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F653-BB41-48CF-B822-712AC6425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0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11A8-6770-4A9B-9D13-77391445BEE3}" type="datetime1">
              <a:rPr lang="fr-FR" smtClean="0"/>
              <a:t>07/02/2019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F653-BB41-48CF-B822-712AC6425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E69C-55CA-46EE-BF71-0974A965678E}" type="datetime1">
              <a:rPr lang="fr-FR" smtClean="0"/>
              <a:t>07/02/2019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F653-BB41-48CF-B822-712AC6425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F57E-B228-4A31-BE9D-D32D8CE8E288}" type="datetime1">
              <a:rPr lang="fr-FR" smtClean="0"/>
              <a:t>07/02/2019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F653-BB41-48CF-B822-712AC6425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BD66-35ED-47E6-8F47-078AC7698BE9}" type="datetime1">
              <a:rPr lang="fr-FR" smtClean="0"/>
              <a:t>07/02/2019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F653-BB41-48CF-B822-712AC6425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9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E520-2D46-473C-B37A-04CC3F0E365B}" type="datetime1">
              <a:rPr lang="fr-FR" smtClean="0"/>
              <a:t>07/02/2019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F653-BB41-48CF-B822-712AC6425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71F42B-4FBF-4231-AB80-1227EFBA5102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907F653-BB41-48CF-B822-712AC6425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1E78-F1DE-4909-AC12-4B5661FA5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Identification de  maladies à partir de  symptômes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8FA64-7E94-467B-B16B-EAFD48F6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UVF3B308 : BIG DATA, DE L'ARCHITECTURE  À LA VALORISATION</a:t>
            </a:r>
          </a:p>
          <a:p>
            <a:endParaRPr lang="en-US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76803EF6-5BA2-4C49-AB4D-76F933A3D503}"/>
              </a:ext>
            </a:extLst>
          </p:cNvPr>
          <p:cNvSpPr txBox="1"/>
          <p:nvPr/>
        </p:nvSpPr>
        <p:spPr>
          <a:xfrm>
            <a:off x="508175" y="5825490"/>
            <a:ext cx="187706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entury Schoolbook"/>
                <a:cs typeface="Century Schoolbook"/>
              </a:rPr>
              <a:t>Présenté </a:t>
            </a:r>
            <a:r>
              <a:rPr sz="1100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par</a:t>
            </a:r>
            <a:r>
              <a:rPr sz="1100" spc="-35" dirty="0">
                <a:solidFill>
                  <a:srgbClr val="FFFFFF"/>
                </a:solidFill>
                <a:latin typeface="Century Schoolbook"/>
                <a:cs typeface="Century Schoolbook"/>
              </a:rPr>
              <a:t> </a:t>
            </a:r>
            <a:r>
              <a:rPr sz="1100" dirty="0">
                <a:solidFill>
                  <a:srgbClr val="FFFFFF"/>
                </a:solidFill>
                <a:latin typeface="Century Schoolbook"/>
                <a:cs typeface="Century Schoolbook"/>
              </a:rPr>
              <a:t>:</a:t>
            </a:r>
            <a:endParaRPr sz="1100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BENCHAABANE </a:t>
            </a:r>
            <a:r>
              <a:rPr sz="1100" dirty="0">
                <a:solidFill>
                  <a:srgbClr val="FFFFFF"/>
                </a:solidFill>
                <a:latin typeface="Century Schoolbook"/>
                <a:cs typeface="Century Schoolbook"/>
              </a:rPr>
              <a:t>Mahmoud  </a:t>
            </a:r>
            <a:r>
              <a:rPr sz="1100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BOUAIDA</a:t>
            </a:r>
            <a:r>
              <a:rPr sz="1100" spc="-20" dirty="0">
                <a:solidFill>
                  <a:srgbClr val="FFFFFF"/>
                </a:solidFill>
                <a:latin typeface="Century Schoolbook"/>
                <a:cs typeface="Century Schoolbook"/>
              </a:rPr>
              <a:t> </a:t>
            </a:r>
            <a:r>
              <a:rPr sz="1100" dirty="0">
                <a:solidFill>
                  <a:srgbClr val="FFFFFF"/>
                </a:solidFill>
                <a:latin typeface="Century Schoolbook"/>
                <a:cs typeface="Century Schoolbook"/>
              </a:rPr>
              <a:t>Mouad</a:t>
            </a:r>
            <a:endParaRPr sz="1100" dirty="0">
              <a:latin typeface="Century Schoolbook"/>
              <a:cs typeface="Century Schoolbook"/>
            </a:endParaRPr>
          </a:p>
          <a:p>
            <a:pPr marL="12700" marR="473709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El </a:t>
            </a:r>
            <a:r>
              <a:rPr sz="1100" dirty="0">
                <a:solidFill>
                  <a:srgbClr val="FFFFFF"/>
                </a:solidFill>
                <a:latin typeface="Century Schoolbook"/>
                <a:cs typeface="Century Schoolbook"/>
              </a:rPr>
              <a:t>YOUNSI</a:t>
            </a:r>
            <a:r>
              <a:rPr sz="1100" spc="-90" dirty="0">
                <a:solidFill>
                  <a:srgbClr val="FFFFFF"/>
                </a:solidFill>
                <a:latin typeface="Century Schoolbook"/>
                <a:cs typeface="Century Schoolboo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Abdellah  </a:t>
            </a:r>
            <a:r>
              <a:rPr sz="1100" dirty="0">
                <a:solidFill>
                  <a:srgbClr val="FFFFFF"/>
                </a:solidFill>
                <a:latin typeface="Century Schoolbook"/>
                <a:cs typeface="Century Schoolbook"/>
              </a:rPr>
              <a:t>MORSLI</a:t>
            </a:r>
            <a:r>
              <a:rPr sz="1100" spc="-35" dirty="0">
                <a:solidFill>
                  <a:srgbClr val="FFFFFF"/>
                </a:solidFill>
                <a:latin typeface="Century Schoolbook"/>
                <a:cs typeface="Century Schoolboo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Omar</a:t>
            </a:r>
            <a:endParaRPr sz="1100" dirty="0">
              <a:latin typeface="Century Schoolbook"/>
              <a:cs typeface="Century Schoolbook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3A188751-3C14-405A-9F5E-286A2F198F81}"/>
              </a:ext>
            </a:extLst>
          </p:cNvPr>
          <p:cNvSpPr/>
          <p:nvPr/>
        </p:nvSpPr>
        <p:spPr>
          <a:xfrm>
            <a:off x="11007852" y="6053327"/>
            <a:ext cx="1184146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62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6745-037C-4D67-9477-14E5E39E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(2/6)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F34A-D276-4C94-8F7F-A7F75AD5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22C83-9320-4623-A022-1CA21A74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10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33C44FB-9DA9-4961-A149-EE0799F4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8594725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rmAutofit/>
          </a:bodyPr>
          <a:lstStyle/>
          <a:p>
            <a:r>
              <a:rPr lang="en-US" sz="1400" dirty="0"/>
              <a:t>Occurrence de la </a:t>
            </a:r>
            <a:r>
              <a:rPr lang="en-US" sz="1400" dirty="0" err="1"/>
              <a:t>maladie</a:t>
            </a:r>
            <a:endParaRPr lang="en-US" sz="140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9A6CBC2-2770-487B-864A-BF30F28930DD}"/>
              </a:ext>
            </a:extLst>
          </p:cNvPr>
          <p:cNvSpPr txBox="1"/>
          <p:nvPr/>
        </p:nvSpPr>
        <p:spPr>
          <a:xfrm>
            <a:off x="3483393" y="6251303"/>
            <a:ext cx="3574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Schoolbook"/>
                <a:cs typeface="Century Schoolbook"/>
              </a:rPr>
              <a:t>Nombre </a:t>
            </a:r>
            <a:r>
              <a:rPr sz="1800" dirty="0">
                <a:latin typeface="Century Schoolbook"/>
                <a:cs typeface="Century Schoolbook"/>
              </a:rPr>
              <a:t>d'occurrence </a:t>
            </a:r>
            <a:r>
              <a:rPr sz="1800" spc="-5" dirty="0">
                <a:latin typeface="Century Schoolbook"/>
                <a:cs typeface="Century Schoolbook"/>
              </a:rPr>
              <a:t>par</a:t>
            </a:r>
            <a:r>
              <a:rPr sz="1800" spc="-70" dirty="0">
                <a:latin typeface="Century Schoolbook"/>
                <a:cs typeface="Century Schoolbook"/>
              </a:rPr>
              <a:t> </a:t>
            </a:r>
            <a:r>
              <a:rPr sz="1800" spc="-10" dirty="0">
                <a:latin typeface="Century Schoolbook"/>
                <a:cs typeface="Century Schoolbook"/>
              </a:rPr>
              <a:t>maladie</a:t>
            </a:r>
            <a:endParaRPr sz="1800" dirty="0">
              <a:latin typeface="Century Schoolbook"/>
              <a:cs typeface="Century Schoolbook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8E8FA21-0C82-470C-B432-65A50BA13464}"/>
              </a:ext>
            </a:extLst>
          </p:cNvPr>
          <p:cNvSpPr txBox="1"/>
          <p:nvPr/>
        </p:nvSpPr>
        <p:spPr>
          <a:xfrm>
            <a:off x="9656763" y="5330426"/>
            <a:ext cx="7035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Century Schoolbook"/>
                <a:cs typeface="Century Schoolbook"/>
              </a:rPr>
              <a:t>Maladie</a:t>
            </a:r>
            <a:endParaRPr sz="1400" dirty="0">
              <a:latin typeface="Century Schoolbook"/>
              <a:cs typeface="Century Schoolbook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896F8D8-9FDD-4539-B521-F482BA74B421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202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24CA-4B47-4EFD-A5B9-9626F08E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 (3/6)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5E5A-0737-4605-80DD-0D86AD93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79B11-2DF6-4AF4-BE28-0356B3A4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11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682E4B5-1025-497E-BE8C-144EFEBF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8594725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1400" dirty="0" err="1"/>
              <a:t>Nombre</a:t>
            </a:r>
            <a:r>
              <a:rPr lang="en-US" sz="1400" dirty="0"/>
              <a:t> de </a:t>
            </a:r>
            <a:r>
              <a:rPr lang="en-US" sz="1400" dirty="0" err="1"/>
              <a:t>maladie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4A193-9F1C-4929-AFB2-671DDAD5310C}"/>
              </a:ext>
            </a:extLst>
          </p:cNvPr>
          <p:cNvSpPr/>
          <p:nvPr/>
        </p:nvSpPr>
        <p:spPr>
          <a:xfrm>
            <a:off x="9856788" y="5611977"/>
            <a:ext cx="1065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cs typeface="Century Schoolbook"/>
              </a:rPr>
              <a:t>Sy</a:t>
            </a:r>
            <a:r>
              <a:rPr lang="fr-FR" sz="1400" spc="-5" dirty="0">
                <a:cs typeface="Century Schoolbook"/>
              </a:rPr>
              <a:t>mpt</a:t>
            </a:r>
            <a:r>
              <a:rPr lang="fr-FR" sz="1400" spc="5" dirty="0">
                <a:cs typeface="Century Schoolbook"/>
              </a:rPr>
              <a:t>ô</a:t>
            </a:r>
            <a:r>
              <a:rPr lang="fr-FR" sz="1400" spc="-5" dirty="0">
                <a:cs typeface="Century Schoolbook"/>
              </a:rPr>
              <a:t>me</a:t>
            </a:r>
            <a:endParaRPr lang="en-US" sz="1400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11C3FD0-AC5A-4C34-A302-102D80DE2667}"/>
              </a:ext>
            </a:extLst>
          </p:cNvPr>
          <p:cNvSpPr txBox="1"/>
          <p:nvPr/>
        </p:nvSpPr>
        <p:spPr>
          <a:xfrm>
            <a:off x="3094336" y="6342380"/>
            <a:ext cx="555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Schoolbook"/>
                <a:cs typeface="Century Schoolbook"/>
              </a:rPr>
              <a:t>Nombre de maladie </a:t>
            </a:r>
            <a:r>
              <a:rPr sz="1800" dirty="0">
                <a:latin typeface="Century Schoolbook"/>
                <a:cs typeface="Century Schoolbook"/>
              </a:rPr>
              <a:t>comportant un </a:t>
            </a:r>
            <a:r>
              <a:rPr sz="1800" spc="-10" dirty="0">
                <a:latin typeface="Century Schoolbook"/>
                <a:cs typeface="Century Schoolbook"/>
              </a:rPr>
              <a:t>symptôme</a:t>
            </a:r>
            <a:r>
              <a:rPr sz="1800" spc="-1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donné</a:t>
            </a:r>
            <a:endParaRPr sz="1800" dirty="0">
              <a:latin typeface="Century Schoolbook"/>
              <a:cs typeface="Century Schoolbook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3C75CA0-5924-4E76-9681-D6F1D0EF52DD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224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551E-4471-4EC4-8A9B-3076651E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données (4/6)</a:t>
            </a:r>
            <a:br>
              <a:rPr lang="fr-FR" dirty="0"/>
            </a:br>
            <a:r>
              <a:rPr lang="fr-FR" sz="3600" dirty="0"/>
              <a:t>Corrélations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2581B-755B-45E6-90A5-D5231931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7B96C-CD17-41FC-8668-016E4CE7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12</a:t>
            </a:fld>
            <a:endParaRPr lang="en-US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970E673-3482-4D51-B743-0A9C2DC55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8594725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57CF36D-B6A6-4D10-A53F-695ACD868823}"/>
              </a:ext>
            </a:extLst>
          </p:cNvPr>
          <p:cNvSpPr txBox="1"/>
          <p:nvPr/>
        </p:nvSpPr>
        <p:spPr>
          <a:xfrm>
            <a:off x="3613944" y="6192520"/>
            <a:ext cx="464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entury Schoolbook"/>
                <a:cs typeface="Century Schoolbook"/>
              </a:rPr>
              <a:t>Matrice </a:t>
            </a:r>
            <a:r>
              <a:rPr sz="1800" dirty="0">
                <a:latin typeface="Century Schoolbook"/>
                <a:cs typeface="Century Schoolbook"/>
              </a:rPr>
              <a:t>de </a:t>
            </a:r>
            <a:r>
              <a:rPr sz="1800" spc="5" dirty="0">
                <a:latin typeface="Century Schoolbook"/>
                <a:cs typeface="Century Schoolbook"/>
              </a:rPr>
              <a:t>corrélation entre les</a:t>
            </a:r>
            <a:r>
              <a:rPr sz="1800" spc="-20" dirty="0">
                <a:latin typeface="Century Schoolbook"/>
                <a:cs typeface="Century Schoolbook"/>
              </a:rPr>
              <a:t> </a:t>
            </a:r>
            <a:r>
              <a:rPr sz="1800" spc="5" dirty="0">
                <a:latin typeface="Century Schoolbook"/>
                <a:cs typeface="Century Schoolbook"/>
              </a:rPr>
              <a:t>symptômes</a:t>
            </a:r>
            <a:endParaRPr sz="1800" dirty="0">
              <a:latin typeface="Century Schoolbook"/>
              <a:cs typeface="Century Schoolbook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FA8E309-A0C0-42EF-8830-F20D4FBFD7BD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36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3669-D8DF-4157-93DC-918B3D4E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(5/6)</a:t>
            </a:r>
            <a:br>
              <a:rPr lang="en-US" dirty="0"/>
            </a:br>
            <a:r>
              <a:rPr lang="fr-FR" sz="3600" dirty="0"/>
              <a:t>Test Statistique : </a:t>
            </a:r>
            <a:r>
              <a:rPr lang="fr-FR" sz="3600" dirty="0" err="1"/>
              <a:t>Significativé</a:t>
            </a:r>
            <a:r>
              <a:rPr lang="fr-FR" sz="3600" dirty="0"/>
              <a:t> de la corrélation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C12C-2D10-4875-9A58-D2AFBB97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Un test de corrélation de Spearman : une p-value &lt; 10^-15 </a:t>
            </a:r>
          </a:p>
          <a:p>
            <a:r>
              <a:rPr lang="fr-FR" dirty="0"/>
              <a:t>Par exemple : les corrélations entre les variables (</a:t>
            </a:r>
            <a:r>
              <a:rPr lang="fr-FR" dirty="0" err="1"/>
              <a:t>itching</a:t>
            </a:r>
            <a:r>
              <a:rPr lang="fr-FR" dirty="0"/>
              <a:t> &amp; </a:t>
            </a:r>
            <a:r>
              <a:rPr lang="fr-FR" dirty="0" err="1"/>
              <a:t>skin_rash</a:t>
            </a:r>
            <a:r>
              <a:rPr lang="fr-FR" dirty="0"/>
              <a:t>) et (</a:t>
            </a:r>
            <a:r>
              <a:rPr lang="fr-FR" dirty="0" err="1"/>
              <a:t>itching</a:t>
            </a:r>
            <a:r>
              <a:rPr lang="fr-FR" dirty="0"/>
              <a:t> &amp; </a:t>
            </a:r>
            <a:r>
              <a:rPr lang="fr-FR" dirty="0" err="1"/>
              <a:t>nodal_skin_eruptions</a:t>
            </a:r>
            <a:r>
              <a:rPr lang="fr-FR" dirty="0"/>
              <a:t>), avec un risque 5% accepte l’hypothèse alternative que ces symptômes sont corrélés.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7AD7-E9A9-434F-8BA2-FBC6E40B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A4DCA-3034-438D-AACC-8F2EA906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13</a:t>
            </a:fld>
            <a:endParaRPr lang="en-US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9A53F842-6ADC-466D-B349-D9063B158966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215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7B43-C892-43C9-B7DF-D4164F87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(6/6)</a:t>
            </a:r>
            <a:br>
              <a:rPr lang="en-US" dirty="0"/>
            </a:br>
            <a:r>
              <a:rPr lang="en-US" sz="3600" dirty="0" err="1"/>
              <a:t>Analyse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composantes</a:t>
            </a:r>
            <a:r>
              <a:rPr lang="en-US" sz="3600" dirty="0"/>
              <a:t> </a:t>
            </a:r>
            <a:r>
              <a:rPr lang="en-US" sz="3600" dirty="0" err="1"/>
              <a:t>principales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4EF6-9144-4308-BA8D-B6CB4BEF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6F0EB-155F-41A5-840E-172ED5E6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14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767B9A-6EE2-475D-900E-FFFA07BFFDD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1910443"/>
            <a:ext cx="6008790" cy="4558619"/>
          </a:xfrm>
          <a:prstGeom prst="rect">
            <a:avLst/>
          </a:prstGeom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1E5E9475-D116-4C0F-86A0-D7ED5AA19F3B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650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152E-ACA9-4A84-9AD9-FAED5C59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br>
              <a:rPr lang="fr-FR" dirty="0"/>
            </a:br>
            <a:r>
              <a:rPr lang="fr-FR" sz="3600" dirty="0"/>
              <a:t>One Hot </a:t>
            </a:r>
            <a:r>
              <a:rPr lang="fr-FR" sz="3600" dirty="0" err="1"/>
              <a:t>Encoding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DE54-9C93-4702-8139-D26FB6A8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36FF4-9BC2-4066-BE0C-2C221CAC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15</a:t>
            </a:fld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CDE02AB-F97E-4CD5-A551-1E8BB859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8594725" cy="4027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7F2BF2E-C8F5-4E36-BA14-31FE5BB8E0C0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04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1F0E-67C2-4740-80A9-C12C4EF1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(1/6)</a:t>
            </a:r>
            <a:br>
              <a:rPr lang="fr-FR" dirty="0"/>
            </a:br>
            <a:r>
              <a:rPr lang="fr-FR" sz="3600" dirty="0"/>
              <a:t>Classification naïve bayésienne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74CA-38C8-4868-AF6D-A7EE20B3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288417"/>
            <a:ext cx="8595360" cy="1477508"/>
          </a:xfrm>
        </p:spPr>
        <p:txBody>
          <a:bodyPr/>
          <a:lstStyle/>
          <a:p>
            <a:r>
              <a:rPr lang="fr-FR" dirty="0"/>
              <a:t>très rapide pour la classification.</a:t>
            </a:r>
          </a:p>
          <a:p>
            <a:r>
              <a:rPr lang="fr-FR" dirty="0"/>
              <a:t>fonctionne même avec une petite base de données.</a:t>
            </a:r>
          </a:p>
          <a:p>
            <a:r>
              <a:rPr lang="fr-FR" dirty="0"/>
              <a:t>indépendance des variables: hypothèse forte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33E6-88AA-4621-82B6-4F36ED8F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25A70-8B69-4F12-BD8E-A12D3C7C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16</a:t>
            </a:fld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CA6E4C7-73EF-4535-9232-39DD403414C7}"/>
              </a:ext>
            </a:extLst>
          </p:cNvPr>
          <p:cNvSpPr/>
          <p:nvPr/>
        </p:nvSpPr>
        <p:spPr>
          <a:xfrm>
            <a:off x="2641392" y="1974655"/>
            <a:ext cx="5114925" cy="2908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5778F98-7059-4AA6-8CC6-E90F57D87F00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458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6E93-1D11-472C-BE45-FCC1590D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(2/6)</a:t>
            </a:r>
            <a:br>
              <a:rPr lang="fr-FR" dirty="0"/>
            </a:br>
            <a:r>
              <a:rPr lang="fr-FR" sz="4000" dirty="0"/>
              <a:t>Classification naïve bayésienne : Résultats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0B98-C0D9-4ABC-AEB6-DE22F4FF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Accuracy : 76%</a:t>
            </a:r>
          </a:p>
          <a:p>
            <a:r>
              <a:rPr lang="en-US" dirty="0" err="1"/>
              <a:t>L’écart</a:t>
            </a:r>
            <a:r>
              <a:rPr lang="en-US" dirty="0"/>
              <a:t> type : 22%</a:t>
            </a:r>
          </a:p>
          <a:p>
            <a:r>
              <a:rPr lang="en-US" dirty="0" err="1"/>
              <a:t>Rejet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modèle</a:t>
            </a:r>
            <a:r>
              <a:rPr lang="en-US" dirty="0"/>
              <a:t> : variables </a:t>
            </a:r>
            <a:r>
              <a:rPr lang="en-US" dirty="0" err="1"/>
              <a:t>corrélées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CAA1-E5AB-4C8F-B797-0DB32207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D7094-C093-4BC5-8DB6-D89D1A24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B57B-B53A-432D-B538-F3A7F99E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(3/6)</a:t>
            </a:r>
            <a:br>
              <a:rPr lang="fr-FR" dirty="0"/>
            </a:br>
            <a:r>
              <a:rPr lang="fr-FR" sz="3600" dirty="0"/>
              <a:t>Arbre de décision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3207-D367-4893-BE34-5657A57C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0F27-E9B7-463C-AAAD-5F17D5E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3DC3C-F5EB-43E3-A256-CD28CDCF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18</a:t>
            </a:fld>
            <a:endParaRPr lang="en-US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D64A30C-8334-4F79-B14A-BF8A8AD011F2}"/>
              </a:ext>
            </a:extLst>
          </p:cNvPr>
          <p:cNvSpPr/>
          <p:nvPr/>
        </p:nvSpPr>
        <p:spPr>
          <a:xfrm>
            <a:off x="4125469" y="2133599"/>
            <a:ext cx="5268468" cy="3534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2C58278-0FF7-446B-AADF-B710BF871CDD}"/>
              </a:ext>
            </a:extLst>
          </p:cNvPr>
          <p:cNvSpPr/>
          <p:nvPr/>
        </p:nvSpPr>
        <p:spPr>
          <a:xfrm>
            <a:off x="1763270" y="2452496"/>
            <a:ext cx="2076450" cy="2428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B748DA4-BB16-43A3-9AB6-D1422BAD027B}"/>
              </a:ext>
            </a:extLst>
          </p:cNvPr>
          <p:cNvSpPr txBox="1"/>
          <p:nvPr/>
        </p:nvSpPr>
        <p:spPr>
          <a:xfrm>
            <a:off x="1884427" y="5228970"/>
            <a:ext cx="185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Schoolbook"/>
                <a:cs typeface="Century Schoolbook"/>
              </a:rPr>
              <a:t>Arbre de</a:t>
            </a:r>
            <a:r>
              <a:rPr sz="1800" spc="-7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décision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1BE9253-A245-4AC2-B97E-D3DB89948BBE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50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418D-720C-4080-9472-441C785B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(4/6)</a:t>
            </a:r>
            <a:br>
              <a:rPr lang="fr-FR" dirty="0"/>
            </a:br>
            <a:r>
              <a:rPr lang="fr-FR" sz="3600" dirty="0"/>
              <a:t>Arbre de décision : Résultats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BF0A-5D59-4643-9BE8-CB7AD8DE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Accuracy</a:t>
            </a:r>
            <a:r>
              <a:rPr lang="fr-FR" dirty="0"/>
              <a:t> : 56%</a:t>
            </a:r>
          </a:p>
          <a:p>
            <a:r>
              <a:rPr lang="fr-FR" dirty="0"/>
              <a:t>Ecart type : 17%</a:t>
            </a:r>
          </a:p>
          <a:p>
            <a:r>
              <a:rPr lang="fr-FR" dirty="0"/>
              <a:t>Difficulté à gérer les 132 dimensions</a:t>
            </a:r>
          </a:p>
          <a:p>
            <a:r>
              <a:rPr lang="fr-FR" dirty="0"/>
              <a:t>Rejet du modèle de Décision </a:t>
            </a:r>
            <a:r>
              <a:rPr lang="fr-FR" dirty="0" err="1"/>
              <a:t>Tree</a:t>
            </a:r>
            <a:endParaRPr lang="fr-F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CDE5-30F1-439C-B319-DB74EDDF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320BD-807D-4539-A951-9F7937EE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19</a:t>
            </a:fld>
            <a:endParaRPr lang="en-US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A85F1D41-53E7-461A-ABE7-33BCA4AB9599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540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C8B7-2264-4A31-9F84-742C4ABD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37E7-84CF-4D54-9E50-F6B013D5E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/>
          </a:p>
          <a:p>
            <a:r>
              <a:rPr lang="fr-FR" sz="2000" dirty="0"/>
              <a:t>Le parcours de prise en charge aux urgences :</a:t>
            </a:r>
          </a:p>
          <a:p>
            <a:endParaRPr lang="fr-FR" sz="2000" dirty="0"/>
          </a:p>
          <a:p>
            <a:pPr lvl="1"/>
            <a:r>
              <a:rPr lang="fr-FR" sz="1800" dirty="0"/>
              <a:t>Accueil Administratif</a:t>
            </a:r>
          </a:p>
          <a:p>
            <a:pPr lvl="1"/>
            <a:r>
              <a:rPr lang="fr-FR" sz="1800" dirty="0"/>
              <a:t>L’infirmier Organisateur de l’Accueil</a:t>
            </a:r>
          </a:p>
          <a:p>
            <a:pPr lvl="1"/>
            <a:r>
              <a:rPr lang="fr-FR" sz="1800" dirty="0"/>
              <a:t>Examen Médical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8712-C9B9-4083-962C-A428F3B1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D090-E626-42FF-88AF-0AF791C2B6FB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79DC0-27C2-4546-BF1A-C6AD4D0C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2</a:t>
            </a:fld>
            <a:endParaRPr lang="en-US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90FCC581-6411-4223-BD3A-1784D2FA13B9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6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92FA-A630-4A83-8B61-48CC60A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Modélisation</a:t>
            </a:r>
            <a:r>
              <a:rPr lang="en-US" dirty="0"/>
              <a:t> (5/6)</a:t>
            </a:r>
            <a:br>
              <a:rPr lang="en-US" dirty="0"/>
            </a:br>
            <a:r>
              <a:rPr lang="en-US" sz="3600" dirty="0"/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FC3D-1683-42EC-B632-E2C29896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429024"/>
            <a:ext cx="8595360" cy="1325562"/>
          </a:xfrm>
        </p:spPr>
        <p:txBody>
          <a:bodyPr/>
          <a:lstStyle/>
          <a:p>
            <a:r>
              <a:rPr lang="fr-FR" dirty="0"/>
              <a:t>réduire la variance avec la méthode de Bootstrap.</a:t>
            </a:r>
          </a:p>
          <a:p>
            <a:r>
              <a:rPr lang="fr-FR" dirty="0"/>
              <a:t>parallélisation possible.</a:t>
            </a:r>
          </a:p>
          <a:p>
            <a:r>
              <a:rPr lang="fr-FR" dirty="0"/>
              <a:t>modèle non interprétable.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88AB-B99D-4BF6-94DA-3D3BB0EC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58B2-F5E7-4C72-AC64-29896438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20</a:t>
            </a:fld>
            <a:endParaRPr lang="en-US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18A111F-037A-42A5-A0FE-90978186E152}"/>
              </a:ext>
            </a:extLst>
          </p:cNvPr>
          <p:cNvSpPr/>
          <p:nvPr/>
        </p:nvSpPr>
        <p:spPr>
          <a:xfrm>
            <a:off x="1392500" y="1696964"/>
            <a:ext cx="8464732" cy="3560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01F29F5-F8F3-42A8-BBC8-EFD4D7FF2268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78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AD28-8AA8-4BF3-B1A9-579D1421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Modélisation</a:t>
            </a:r>
            <a:r>
              <a:rPr lang="en-US" dirty="0"/>
              <a:t> (6/6)</a:t>
            </a:r>
            <a:br>
              <a:rPr lang="en-US" dirty="0"/>
            </a:br>
            <a:r>
              <a:rPr lang="en-US" sz="3600" dirty="0"/>
              <a:t>Random Forest : </a:t>
            </a:r>
            <a:r>
              <a:rPr lang="en-US" sz="3600" dirty="0" err="1"/>
              <a:t>Résultats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EC93-3089-4E8D-A6B9-978068DB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fr-FR" dirty="0"/>
              <a:t>Utilisation du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pour tuner les </a:t>
            </a:r>
            <a:r>
              <a:rPr lang="fr-FR" dirty="0" err="1"/>
              <a:t>hyper-paramètres</a:t>
            </a:r>
            <a:r>
              <a:rPr lang="fr-FR" dirty="0"/>
              <a:t>.</a:t>
            </a:r>
          </a:p>
          <a:p>
            <a:r>
              <a:rPr lang="fr-FR" dirty="0" err="1"/>
              <a:t>Leave</a:t>
            </a:r>
            <a:r>
              <a:rPr lang="fr-FR" dirty="0"/>
              <a:t> One Out : Méthode de Cross-validation.</a:t>
            </a:r>
          </a:p>
          <a:p>
            <a:r>
              <a:rPr lang="fr-FR" dirty="0" err="1"/>
              <a:t>Accuracy</a:t>
            </a:r>
            <a:r>
              <a:rPr lang="fr-FR" dirty="0"/>
              <a:t> moyenne : 98% et un écart-type de 8%.</a:t>
            </a:r>
          </a:p>
          <a:p>
            <a:r>
              <a:rPr lang="fr-FR" dirty="0"/>
              <a:t>On retient le modèle </a:t>
            </a:r>
            <a:r>
              <a:rPr lang="fr-FR" dirty="0" err="1"/>
              <a:t>Random</a:t>
            </a:r>
            <a:r>
              <a:rPr lang="fr-FR" dirty="0"/>
              <a:t> Forest.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14123-7B29-429B-8E7D-A81856CF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E0660-29A6-4AFB-9F2F-FCB5E560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21</a:t>
            </a:fld>
            <a:endParaRPr lang="en-US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90E3E103-BEC7-4294-9EEE-C05EBF65237C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636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EB74-7042-40A7-8BA2-3D180CD0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Interprétation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2A8B-D9C8-41A4-AC60-C3034A08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Transparence et interprétabilité : LIME (Local </a:t>
            </a:r>
            <a:r>
              <a:rPr lang="fr-FR" dirty="0" err="1"/>
              <a:t>Interpretable</a:t>
            </a:r>
            <a:r>
              <a:rPr lang="fr-FR" dirty="0"/>
              <a:t> Model-</a:t>
            </a:r>
            <a:r>
              <a:rPr lang="fr-FR" dirty="0" err="1"/>
              <a:t>Agnostic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r>
              <a:rPr lang="fr-FR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03A3-F115-40F1-B506-FDC26D7F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C0032-73DC-46C2-907E-09073EFC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F4FA7-A5AA-4242-A722-A7D2BB2E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8" y="3053592"/>
            <a:ext cx="10732772" cy="2545200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9882A44F-3545-4FCC-8214-35D57FD6D712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67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E7AE-FF94-413C-B680-37B63753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Interprétation</a:t>
            </a:r>
            <a:r>
              <a:rPr lang="en-US" dirty="0"/>
              <a:t> (2/2)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7CCE5E-8C5B-4D9D-A6FF-2AAE3CFF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r="8318"/>
          <a:stretch/>
        </p:blipFill>
        <p:spPr>
          <a:xfrm>
            <a:off x="692023" y="2074585"/>
            <a:ext cx="4677250" cy="333520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8431-1C88-4B12-B623-6627822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AAE9F-493B-4C8A-BBF6-2847C2B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AE806-F4D9-4AEC-95E6-11D1AC1F0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53" y="2349018"/>
            <a:ext cx="3997432" cy="26173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548B4B-BE71-41F8-80FA-EBDC8ECE8BDC}"/>
              </a:ext>
            </a:extLst>
          </p:cNvPr>
          <p:cNvSpPr txBox="1"/>
          <p:nvPr/>
        </p:nvSpPr>
        <p:spPr>
          <a:xfrm>
            <a:off x="1652631" y="5419288"/>
            <a:ext cx="762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 patient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atteint</a:t>
            </a:r>
            <a:r>
              <a:rPr lang="en-US" dirty="0"/>
              <a:t> par la grippe</a:t>
            </a:r>
          </a:p>
        </p:txBody>
      </p:sp>
    </p:spTree>
    <p:extLst>
      <p:ext uri="{BB962C8B-B14F-4D97-AF65-F5344CB8AC3E}">
        <p14:creationId xmlns:p14="http://schemas.microsoft.com/office/powerpoint/2010/main" val="3742579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F67E-7D90-4A53-A6C0-538D3C6A6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758952"/>
            <a:ext cx="11332028" cy="4041648"/>
          </a:xfrm>
        </p:spPr>
        <p:txBody>
          <a:bodyPr/>
          <a:lstStyle/>
          <a:p>
            <a:r>
              <a:rPr lang="en-US" dirty="0"/>
              <a:t>Merci de </a:t>
            </a:r>
            <a:r>
              <a:rPr lang="en-US" dirty="0" err="1"/>
              <a:t>votre</a:t>
            </a:r>
            <a:r>
              <a:rPr lang="en-US" dirty="0"/>
              <a:t>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D7C17-4A7F-4BFB-8AE6-39DFB765B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3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C4D4-2398-4C9A-AF02-DDE5DAE2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Scénario</a:t>
            </a:r>
            <a:r>
              <a:rPr lang="en-US" dirty="0"/>
              <a:t> et </a:t>
            </a:r>
            <a:r>
              <a:rPr lang="en-US" dirty="0" err="1"/>
              <a:t>Problématique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385C-199B-4A57-A0D5-ED28A5BC8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/>
          </a:p>
          <a:p>
            <a:r>
              <a:rPr lang="fr-FR" sz="2000" b="1" dirty="0"/>
              <a:t>Scénario </a:t>
            </a:r>
          </a:p>
          <a:p>
            <a:pPr marL="0" indent="0">
              <a:buNone/>
            </a:pPr>
            <a:endParaRPr lang="fr-FR" sz="2000" dirty="0"/>
          </a:p>
          <a:p>
            <a:pPr lvl="1"/>
            <a:r>
              <a:rPr lang="fr-FR" sz="1800" dirty="0"/>
              <a:t>Bob se présente aux urgences. A l’accueil, il essaie de décrire sa maladie à l’infirmier. Faute de personnel, Bob est mal orienté vers une mauvaise </a:t>
            </a:r>
            <a:r>
              <a:rPr lang="fr-FR" sz="1800" dirty="0" err="1"/>
              <a:t>examination</a:t>
            </a:r>
            <a:r>
              <a:rPr lang="fr-FR" sz="1800" dirty="0"/>
              <a:t>.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BA2B-5A23-4E14-9A7A-C42C2016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C19B4-D641-40B4-86C3-5B07356D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3</a:t>
            </a:fld>
            <a:endParaRPr lang="en-US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C20E9CE9-17EB-4631-BD19-204FA0C850A9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35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66CE-E249-4AC9-BD4D-5ED6006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7910-3920-4CE0-91D7-F3A02D1E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Un outil d’aide pour les infirmiers organisateurs de l’accueil pour les aider à diagnostiquer rapidement la maladie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614F-31EF-4B5B-81E6-32C31CF9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0CB7D-6E4B-43AF-85A0-C76B1258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Résultat de recherche d'images pour &quot;personne malade png&quot;">
            <a:extLst>
              <a:ext uri="{FF2B5EF4-FFF2-40B4-BE49-F238E27FC236}">
                <a16:creationId xmlns:a16="http://schemas.microsoft.com/office/drawing/2014/main" id="{2689D34B-7A28-4D24-BCF7-7B860CBE9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4" y="4726829"/>
            <a:ext cx="1811571" cy="15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1B4C34-5819-41D7-8985-DAC147778E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48"/>
          <a:stretch/>
        </p:blipFill>
        <p:spPr>
          <a:xfrm>
            <a:off x="3389144" y="3429000"/>
            <a:ext cx="3924138" cy="3223747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B9C03D41-86D6-4B45-A381-49767C2D375E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C81A5A-FC59-4D9B-BA50-4384DBC809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9" t="2080" r="29424" b="2993"/>
          <a:stretch/>
        </p:blipFill>
        <p:spPr>
          <a:xfrm>
            <a:off x="8497428" y="4177505"/>
            <a:ext cx="1090570" cy="22389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847EFB-7789-492B-85BA-17E8AE0286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6" t="20551" r="27580" b="22126"/>
          <a:stretch/>
        </p:blipFill>
        <p:spPr>
          <a:xfrm>
            <a:off x="8261896" y="3001784"/>
            <a:ext cx="1595336" cy="100268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D816C8-6413-446C-8A98-413C8A437D4D}"/>
              </a:ext>
            </a:extLst>
          </p:cNvPr>
          <p:cNvCxnSpPr/>
          <p:nvPr/>
        </p:nvCxnSpPr>
        <p:spPr>
          <a:xfrm>
            <a:off x="6988029" y="5603846"/>
            <a:ext cx="150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0223D6-EACB-45AD-8398-BC07CBF5DAAC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929306" y="5296973"/>
            <a:ext cx="1568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97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C024-52ED-4DBC-ADDD-90721117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Nouvelle vidéo_Long">
            <a:hlinkClick r:id="" action="ppaction://media"/>
            <a:extLst>
              <a:ext uri="{FF2B5EF4-FFF2-40B4-BE49-F238E27FC236}">
                <a16:creationId xmlns:a16="http://schemas.microsoft.com/office/drawing/2014/main" id="{A37D5A55-3B42-4F9C-A9EF-51EA93223C1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1292840" cy="635207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52A69-7615-4C73-B8AF-1CD69B8D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E623E-8325-47C1-949E-436C03BC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5</a:t>
            </a:fld>
            <a:endParaRPr lang="en-US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0C0EEB7-65A0-4CCD-AAFF-7DF4127C153C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10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4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F29A-1999-433C-A322-2EF83371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</a:t>
            </a:r>
            <a:r>
              <a:rPr lang="en-US" dirty="0" err="1"/>
              <a:t>Symptômes</a:t>
            </a:r>
            <a:r>
              <a:rPr lang="en-US" dirty="0"/>
              <a:t>/Maladies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E615-E607-43DB-93B8-91066574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2EF2-D8EB-45C8-A931-B8FF1CC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A67E2-9B3D-42DC-8861-1D2A3EF0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6</a:t>
            </a:fld>
            <a:endParaRPr lang="en-US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0C8DD77-6E16-497E-9BBD-9C906ACCEF32}"/>
              </a:ext>
            </a:extLst>
          </p:cNvPr>
          <p:cNvSpPr/>
          <p:nvPr/>
        </p:nvSpPr>
        <p:spPr>
          <a:xfrm>
            <a:off x="1261872" y="1828800"/>
            <a:ext cx="4078224" cy="2702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7E36404-CCAC-4215-87DC-503E650FC225}"/>
              </a:ext>
            </a:extLst>
          </p:cNvPr>
          <p:cNvSpPr/>
          <p:nvPr/>
        </p:nvSpPr>
        <p:spPr>
          <a:xfrm>
            <a:off x="5364664" y="1828800"/>
            <a:ext cx="3930888" cy="2621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AC7535F-7F41-425E-8710-42FBF3DB7995}"/>
              </a:ext>
            </a:extLst>
          </p:cNvPr>
          <p:cNvSpPr txBox="1"/>
          <p:nvPr/>
        </p:nvSpPr>
        <p:spPr>
          <a:xfrm>
            <a:off x="1521159" y="4523260"/>
            <a:ext cx="37160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entury Schoolbook"/>
                <a:cs typeface="Century Schoolbook"/>
              </a:rPr>
              <a:t>Les relations</a:t>
            </a:r>
            <a:r>
              <a:rPr sz="1600" spc="-15" dirty="0">
                <a:latin typeface="Century Schoolbook"/>
                <a:cs typeface="Century Schoolbook"/>
              </a:rPr>
              <a:t> </a:t>
            </a:r>
            <a:r>
              <a:rPr sz="1600" spc="5" dirty="0">
                <a:latin typeface="Century Schoolbook"/>
                <a:cs typeface="Century Schoolbook"/>
              </a:rPr>
              <a:t>maladies-symptômes</a:t>
            </a:r>
            <a:endParaRPr sz="1600" dirty="0">
              <a:latin typeface="Century Schoolbook"/>
              <a:cs typeface="Century Schoolbook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2E98E75-AE07-4916-B6FE-7D874DDF4D3E}"/>
              </a:ext>
            </a:extLst>
          </p:cNvPr>
          <p:cNvSpPr txBox="1"/>
          <p:nvPr/>
        </p:nvSpPr>
        <p:spPr>
          <a:xfrm>
            <a:off x="5689413" y="4523259"/>
            <a:ext cx="34772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entury Schoolbook"/>
                <a:cs typeface="Century Schoolbook"/>
              </a:rPr>
              <a:t>Les relations</a:t>
            </a:r>
            <a:r>
              <a:rPr sz="1600" spc="-25" dirty="0">
                <a:latin typeface="Century Schoolbook"/>
                <a:cs typeface="Century Schoolbook"/>
              </a:rPr>
              <a:t> </a:t>
            </a:r>
            <a:r>
              <a:rPr sz="1600" spc="5" dirty="0">
                <a:latin typeface="Century Schoolbook"/>
                <a:cs typeface="Century Schoolbook"/>
              </a:rPr>
              <a:t>maladies-maladies</a:t>
            </a:r>
            <a:endParaRPr sz="1600" dirty="0">
              <a:latin typeface="Century Schoolbook"/>
              <a:cs typeface="Century Schoolbook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1BB88B1-96BE-4B8E-ADA2-1413CC37759B}"/>
              </a:ext>
            </a:extLst>
          </p:cNvPr>
          <p:cNvSpPr txBox="1"/>
          <p:nvPr/>
        </p:nvSpPr>
        <p:spPr>
          <a:xfrm>
            <a:off x="1421698" y="5560377"/>
            <a:ext cx="1419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entury Schoolbook"/>
                <a:cs typeface="Century Schoolbook"/>
              </a:rPr>
              <a:t>D</a:t>
            </a:r>
            <a:r>
              <a:rPr sz="1575" baseline="-21164" dirty="0">
                <a:latin typeface="Century Schoolbook"/>
                <a:cs typeface="Century Schoolbook"/>
              </a:rPr>
              <a:t>i </a:t>
            </a:r>
            <a:r>
              <a:rPr sz="1600" spc="-5" dirty="0">
                <a:latin typeface="Century Schoolbook"/>
                <a:cs typeface="Century Schoolbook"/>
              </a:rPr>
              <a:t>: </a:t>
            </a:r>
            <a:r>
              <a:rPr sz="1600" spc="5" dirty="0">
                <a:latin typeface="Century Schoolbook"/>
                <a:cs typeface="Century Schoolbook"/>
              </a:rPr>
              <a:t>Maladie</a:t>
            </a:r>
            <a:r>
              <a:rPr sz="1575" spc="7" baseline="-21164" dirty="0">
                <a:latin typeface="Century Schoolbook"/>
                <a:cs typeface="Century Schoolbook"/>
              </a:rPr>
              <a:t>i  </a:t>
            </a:r>
            <a:r>
              <a:rPr sz="1600" spc="5" dirty="0">
                <a:latin typeface="Century Schoolbook"/>
                <a:cs typeface="Century Schoolbook"/>
              </a:rPr>
              <a:t>S</a:t>
            </a:r>
            <a:r>
              <a:rPr sz="1575" spc="7" baseline="-21164" dirty="0">
                <a:latin typeface="Century Schoolbook"/>
                <a:cs typeface="Century Schoolbook"/>
              </a:rPr>
              <a:t>j </a:t>
            </a:r>
            <a:r>
              <a:rPr sz="1600" spc="-5" dirty="0">
                <a:latin typeface="Century Schoolbook"/>
                <a:cs typeface="Century Schoolbook"/>
              </a:rPr>
              <a:t>:</a:t>
            </a:r>
            <a:r>
              <a:rPr sz="1600" spc="-165" dirty="0">
                <a:latin typeface="Century Schoolbook"/>
                <a:cs typeface="Century Schoolbook"/>
              </a:rPr>
              <a:t> </a:t>
            </a:r>
            <a:r>
              <a:rPr sz="1600" spc="5" dirty="0">
                <a:latin typeface="Century Schoolbook"/>
                <a:cs typeface="Century Schoolbook"/>
              </a:rPr>
              <a:t>Symptôme</a:t>
            </a:r>
            <a:r>
              <a:rPr sz="1575" spc="7" baseline="-21164" dirty="0">
                <a:latin typeface="Century Schoolbook"/>
                <a:cs typeface="Century Schoolbook"/>
              </a:rPr>
              <a:t>j</a:t>
            </a:r>
            <a:endParaRPr sz="1575" baseline="-21164" dirty="0">
              <a:latin typeface="Century Schoolbook"/>
              <a:cs typeface="Century Schoolbook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E25500C1-B2C4-4E79-A8C6-2C85C6900D89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992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D675-5BE9-455C-A664-8597B357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821AA-6CCC-4658-A246-9261E08C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disponible sur :</a:t>
            </a:r>
          </a:p>
          <a:p>
            <a:pPr lvl="1"/>
            <a:r>
              <a:rPr lang="fr-FR" dirty="0"/>
              <a:t>http://people.dbmi.columbia.edu/~friedma/Projects/DiseaseSymptomKB/index.html</a:t>
            </a:r>
          </a:p>
          <a:p>
            <a:r>
              <a:rPr lang="fr-FR" dirty="0"/>
              <a:t>Elle contient :</a:t>
            </a:r>
          </a:p>
          <a:p>
            <a:pPr lvl="1"/>
            <a:r>
              <a:rPr lang="fr-FR" dirty="0"/>
              <a:t>41 Maladies</a:t>
            </a:r>
          </a:p>
          <a:p>
            <a:pPr lvl="1"/>
            <a:r>
              <a:rPr lang="fr-FR" dirty="0"/>
              <a:t>Symptôme de la maladie : 132 Symptômes</a:t>
            </a:r>
          </a:p>
          <a:p>
            <a:pPr lvl="1"/>
            <a:r>
              <a:rPr lang="fr-FR" dirty="0"/>
              <a:t>5000 instances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5975-2896-43A3-8715-F58224CC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0F122-3B45-442E-AE67-E69892CB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7</a:t>
            </a:fld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63B10BF-54CC-455D-91EC-3E933940CF66}"/>
              </a:ext>
            </a:extLst>
          </p:cNvPr>
          <p:cNvSpPr/>
          <p:nvPr/>
        </p:nvSpPr>
        <p:spPr>
          <a:xfrm>
            <a:off x="1716024" y="3810889"/>
            <a:ext cx="7687056" cy="2955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A16095B4-FEFB-43F6-9520-D14E8A036EE5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07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18D2-EE6C-42D1-93DB-8844EAED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E997-92A0-4C56-9F82-1F4395B7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partir des symptômes, prédire la maladie la plus vraisemblable.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7537-9069-4CFA-B65C-E2CD9FA4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5F647-07F6-470A-B1C3-6C6532AC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8</a:t>
            </a:fld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8D4D2C2-A78A-4698-A4C2-682C55DB2C23}"/>
              </a:ext>
            </a:extLst>
          </p:cNvPr>
          <p:cNvSpPr/>
          <p:nvPr/>
        </p:nvSpPr>
        <p:spPr>
          <a:xfrm>
            <a:off x="1604772" y="2753867"/>
            <a:ext cx="3064764" cy="3415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A1734F50-25C1-4E09-8969-DCAFB36E3971}"/>
              </a:ext>
            </a:extLst>
          </p:cNvPr>
          <p:cNvSpPr/>
          <p:nvPr/>
        </p:nvSpPr>
        <p:spPr>
          <a:xfrm>
            <a:off x="5206746" y="4415028"/>
            <a:ext cx="1179830" cy="114300"/>
          </a:xfrm>
          <a:custGeom>
            <a:avLst/>
            <a:gdLst/>
            <a:ahLst/>
            <a:cxnLst/>
            <a:rect l="l" t="t" r="r" b="b"/>
            <a:pathLst>
              <a:path w="1179829" h="114300">
                <a:moveTo>
                  <a:pt x="1103376" y="57150"/>
                </a:moveTo>
                <a:lnTo>
                  <a:pt x="1065276" y="114300"/>
                </a:lnTo>
                <a:lnTo>
                  <a:pt x="1141476" y="76200"/>
                </a:lnTo>
                <a:lnTo>
                  <a:pt x="1103376" y="76200"/>
                </a:lnTo>
                <a:lnTo>
                  <a:pt x="1103376" y="57150"/>
                </a:lnTo>
                <a:close/>
              </a:path>
              <a:path w="1179829" h="114300">
                <a:moveTo>
                  <a:pt x="109067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090676" y="76200"/>
                </a:lnTo>
                <a:lnTo>
                  <a:pt x="1103376" y="57150"/>
                </a:lnTo>
                <a:lnTo>
                  <a:pt x="1090676" y="38100"/>
                </a:lnTo>
                <a:close/>
              </a:path>
              <a:path w="1179829" h="114300">
                <a:moveTo>
                  <a:pt x="1141476" y="38100"/>
                </a:moveTo>
                <a:lnTo>
                  <a:pt x="1103376" y="38100"/>
                </a:lnTo>
                <a:lnTo>
                  <a:pt x="1103376" y="76200"/>
                </a:lnTo>
                <a:lnTo>
                  <a:pt x="1141476" y="76200"/>
                </a:lnTo>
                <a:lnTo>
                  <a:pt x="1179576" y="57150"/>
                </a:lnTo>
                <a:lnTo>
                  <a:pt x="1141476" y="38100"/>
                </a:lnTo>
                <a:close/>
              </a:path>
              <a:path w="1179829" h="114300">
                <a:moveTo>
                  <a:pt x="1065276" y="0"/>
                </a:moveTo>
                <a:lnTo>
                  <a:pt x="1103376" y="57150"/>
                </a:lnTo>
                <a:lnTo>
                  <a:pt x="1103376" y="38100"/>
                </a:lnTo>
                <a:lnTo>
                  <a:pt x="1141476" y="38100"/>
                </a:lnTo>
                <a:lnTo>
                  <a:pt x="1065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455748D-49DA-470B-B59D-C39599CC7ABC}"/>
              </a:ext>
            </a:extLst>
          </p:cNvPr>
          <p:cNvSpPr txBox="1"/>
          <p:nvPr/>
        </p:nvSpPr>
        <p:spPr>
          <a:xfrm>
            <a:off x="6737604" y="2755392"/>
            <a:ext cx="3282950" cy="3416935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378460" indent="-28638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lang="fr-FR" sz="1800" spc="5" dirty="0">
                <a:latin typeface="Century Schoolbook"/>
                <a:cs typeface="Century Schoolbook"/>
              </a:rPr>
              <a:t>M</a:t>
            </a:r>
            <a:r>
              <a:rPr sz="1800" spc="5" dirty="0" err="1">
                <a:latin typeface="Century Schoolbook"/>
                <a:cs typeface="Century Schoolbook"/>
              </a:rPr>
              <a:t>ental</a:t>
            </a:r>
            <a:r>
              <a:rPr lang="fr-FR" spc="5" dirty="0">
                <a:latin typeface="Century Schoolbook"/>
                <a:cs typeface="Century Schoolbook"/>
              </a:rPr>
              <a:t> </a:t>
            </a:r>
            <a:r>
              <a:rPr lang="fr-FR" spc="5" dirty="0" err="1">
                <a:latin typeface="Century Schoolbook"/>
                <a:cs typeface="Century Schoolbook"/>
              </a:rPr>
              <a:t>depression</a:t>
            </a:r>
            <a:r>
              <a:rPr lang="fr-FR" spc="15" dirty="0">
                <a:latin typeface="Century Schoolbook"/>
                <a:cs typeface="Century Schoolbook"/>
              </a:rPr>
              <a:t> </a:t>
            </a:r>
            <a:r>
              <a:rPr sz="1800" spc="5" dirty="0">
                <a:latin typeface="Century Schoolbook"/>
                <a:cs typeface="Century Schoolbook"/>
              </a:rPr>
              <a:t>.</a:t>
            </a:r>
            <a:endParaRPr sz="1800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378460" indent="-28638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spc="5" dirty="0">
                <a:latin typeface="Century Schoolbook"/>
                <a:cs typeface="Century Schoolbook"/>
              </a:rPr>
              <a:t>neoplasm metastasis.</a:t>
            </a:r>
            <a:endParaRPr sz="1800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378460" indent="-28638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spc="5" dirty="0">
                <a:latin typeface="Century Schoolbook"/>
                <a:cs typeface="Century Schoolbook"/>
              </a:rPr>
              <a:t>hypothyroidism.</a:t>
            </a:r>
            <a:endParaRPr sz="1800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378460" marR="458470" indent="-28638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spc="5" dirty="0">
                <a:latin typeface="Century Schoolbook"/>
                <a:cs typeface="Century Schoolbook"/>
              </a:rPr>
              <a:t>malignant neoplasm  of</a:t>
            </a:r>
            <a:r>
              <a:rPr sz="1800" spc="-5" dirty="0">
                <a:latin typeface="Century Schoolbook"/>
                <a:cs typeface="Century Schoolbook"/>
              </a:rPr>
              <a:t> </a:t>
            </a:r>
            <a:r>
              <a:rPr sz="1800" spc="5" dirty="0">
                <a:latin typeface="Century Schoolbook"/>
                <a:cs typeface="Century Schoolbook"/>
              </a:rPr>
              <a:t>prostate.</a:t>
            </a:r>
            <a:endParaRPr sz="1800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378460" indent="-28638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spc="5" dirty="0">
                <a:latin typeface="Century Schoolbook"/>
                <a:cs typeface="Century Schoolbook"/>
              </a:rPr>
              <a:t>anemia.</a:t>
            </a:r>
            <a:endParaRPr sz="1800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378460" indent="-28638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spc="15" dirty="0">
                <a:latin typeface="Century Schoolbook"/>
                <a:cs typeface="Century Schoolbook"/>
              </a:rPr>
              <a:t>...</a:t>
            </a:r>
            <a:endParaRPr sz="1800" dirty="0">
              <a:latin typeface="Century Schoolbook"/>
              <a:cs typeface="Century Schoolbook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529482D4-4339-4269-941D-FCBA0ED40CD6}"/>
              </a:ext>
            </a:extLst>
          </p:cNvPr>
          <p:cNvSpPr txBox="1"/>
          <p:nvPr/>
        </p:nvSpPr>
        <p:spPr>
          <a:xfrm>
            <a:off x="5209794" y="3433317"/>
            <a:ext cx="10826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Schoolbook"/>
                <a:cs typeface="Century Schoolbook"/>
              </a:rPr>
              <a:t>modèle</a:t>
            </a:r>
            <a:r>
              <a:rPr sz="1800" spc="-9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de  machine  learning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4815244-735C-49FC-A8FB-7E20F20508A8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9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21C7-128A-4C6F-B67D-3058E3BC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 (1/6)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74AB-CF6E-466F-9DCE-CC42CFC7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57-30DB-4BCB-B58B-C78DAF47CE7A}" type="datetime1">
              <a:rPr lang="fr-FR" smtClean="0"/>
              <a:t>07/02/2019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4CD62-3281-4B8A-98AB-4D9F5CA4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907F653-BB41-48CF-B822-712AC6425654}" type="slidenum">
              <a:rPr lang="en-US" smtClean="0"/>
              <a:t>9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FA66C60-EB8C-4D4D-B1A1-A4D4BE2C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8594725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rmAutofit/>
          </a:bodyPr>
          <a:lstStyle/>
          <a:p>
            <a:r>
              <a:rPr lang="en-US" sz="1400" dirty="0" err="1"/>
              <a:t>Nombre</a:t>
            </a:r>
            <a:r>
              <a:rPr lang="en-US" sz="1400" dirty="0"/>
              <a:t> de </a:t>
            </a:r>
            <a:r>
              <a:rPr lang="en-US" sz="1400" dirty="0" err="1"/>
              <a:t>symptômes</a:t>
            </a:r>
            <a:endParaRPr lang="en-US" sz="140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33C10A5-C877-4F6C-899F-F4BE9141E778}"/>
              </a:ext>
            </a:extLst>
          </p:cNvPr>
          <p:cNvSpPr txBox="1"/>
          <p:nvPr/>
        </p:nvSpPr>
        <p:spPr>
          <a:xfrm>
            <a:off x="3610736" y="6317616"/>
            <a:ext cx="3766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Schoolbook"/>
                <a:cs typeface="Century Schoolbook"/>
              </a:rPr>
              <a:t>Nombre de symptômes par</a:t>
            </a:r>
            <a:r>
              <a:rPr sz="1800" spc="-20" dirty="0">
                <a:latin typeface="Century Schoolbook"/>
                <a:cs typeface="Century Schoolbook"/>
              </a:rPr>
              <a:t> </a:t>
            </a:r>
            <a:r>
              <a:rPr sz="1800" spc="-10" dirty="0">
                <a:latin typeface="Century Schoolbook"/>
                <a:cs typeface="Century Schoolbook"/>
              </a:rPr>
              <a:t>maladie</a:t>
            </a:r>
            <a:endParaRPr sz="1800" dirty="0">
              <a:latin typeface="Century Schoolbook"/>
              <a:cs typeface="Century Schoolbook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04DE9E5-EFC1-4D94-A792-E36FA46CA728}"/>
              </a:ext>
            </a:extLst>
          </p:cNvPr>
          <p:cNvSpPr txBox="1"/>
          <p:nvPr/>
        </p:nvSpPr>
        <p:spPr>
          <a:xfrm>
            <a:off x="9722594" y="5310352"/>
            <a:ext cx="7035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Century Schoolbook"/>
                <a:cs typeface="Century Schoolbook"/>
              </a:rPr>
              <a:t>Maladie</a:t>
            </a:r>
            <a:endParaRPr sz="1400" dirty="0">
              <a:latin typeface="Century Schoolbook"/>
              <a:cs typeface="Century Schoolbook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ABEEA6E-8D28-45B7-9E7D-A49CD90E2113}"/>
              </a:ext>
            </a:extLst>
          </p:cNvPr>
          <p:cNvSpPr/>
          <p:nvPr/>
        </p:nvSpPr>
        <p:spPr>
          <a:xfrm>
            <a:off x="10108694" y="6066726"/>
            <a:ext cx="1184146" cy="804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62089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346</TotalTime>
  <Words>530</Words>
  <Application>Microsoft Office PowerPoint</Application>
  <PresentationFormat>Widescreen</PresentationFormat>
  <Paragraphs>144</Paragraphs>
  <Slides>24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Schoolbook</vt:lpstr>
      <vt:lpstr>Times New Roman</vt:lpstr>
      <vt:lpstr>Wingdings 2</vt:lpstr>
      <vt:lpstr>View</vt:lpstr>
      <vt:lpstr>Identification de  maladies à partir de  symptômes</vt:lpstr>
      <vt:lpstr>Contexte</vt:lpstr>
      <vt:lpstr>Scénario et Problématique</vt:lpstr>
      <vt:lpstr>Solution</vt:lpstr>
      <vt:lpstr>PowerPoint Presentation</vt:lpstr>
      <vt:lpstr>Relations Symptômes/Maladies</vt:lpstr>
      <vt:lpstr>Base de données</vt:lpstr>
      <vt:lpstr>Objectif</vt:lpstr>
      <vt:lpstr>Analyse des données (1/6)</vt:lpstr>
      <vt:lpstr>Analyse des données (2/6)</vt:lpstr>
      <vt:lpstr>Analyse des données (3/6)</vt:lpstr>
      <vt:lpstr>Analyse des données (4/6) Corrélations</vt:lpstr>
      <vt:lpstr>   Analyse des données (5/6) Test Statistique : Significativé de la corrélation</vt:lpstr>
      <vt:lpstr>Analyse des données (6/6) Analyse en composantes principales</vt:lpstr>
      <vt:lpstr>Préparation des données One Hot Encoding</vt:lpstr>
      <vt:lpstr>Modélisation (1/6) Classification naïve bayésienne</vt:lpstr>
      <vt:lpstr>Modélisation (2/6) Classification naïve bayésienne : Résultats</vt:lpstr>
      <vt:lpstr>Modélisation (3/6) Arbre de décision</vt:lpstr>
      <vt:lpstr>Modélisation (4/6) Arbre de décision : Résultats</vt:lpstr>
      <vt:lpstr>Modélisation (5/6) Random Forest</vt:lpstr>
      <vt:lpstr>Modélisation (6/6) Random Forest : Résultats</vt:lpstr>
      <vt:lpstr>Interprétation (1/2)</vt:lpstr>
      <vt:lpstr>Interprétation (2/2)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de  maladies à partir de  symptômes</dc:title>
  <dc:creator>Omar Morsli</dc:creator>
  <cp:lastModifiedBy>Omar Morsli</cp:lastModifiedBy>
  <cp:revision>18</cp:revision>
  <dcterms:created xsi:type="dcterms:W3CDTF">2019-02-07T07:33:23Z</dcterms:created>
  <dcterms:modified xsi:type="dcterms:W3CDTF">2019-02-07T13:19:58Z</dcterms:modified>
</cp:coreProperties>
</file>