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82" r:id="rId3"/>
    <p:sldId id="283" r:id="rId4"/>
    <p:sldId id="285" r:id="rId5"/>
    <p:sldId id="257" r:id="rId6"/>
    <p:sldId id="259" r:id="rId7"/>
    <p:sldId id="260" r:id="rId8"/>
    <p:sldId id="262" r:id="rId9"/>
    <p:sldId id="261" r:id="rId10"/>
    <p:sldId id="263" r:id="rId11"/>
    <p:sldId id="264" r:id="rId12"/>
    <p:sldId id="265" r:id="rId13"/>
    <p:sldId id="266" r:id="rId14"/>
    <p:sldId id="267" r:id="rId15"/>
    <p:sldId id="268" r:id="rId16"/>
    <p:sldId id="25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8DB5D8B-F6CC-4BC2-9443-3A262BE53B37}" type="datetimeFigureOut">
              <a:rPr lang="es-BO" smtClean="0"/>
              <a:t>21/01/2014</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126774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DB5D8B-F6CC-4BC2-9443-3A262BE53B37}" type="datetimeFigureOut">
              <a:rPr lang="es-BO" smtClean="0"/>
              <a:t>21/01/2014</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387050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DB5D8B-F6CC-4BC2-9443-3A262BE53B37}" type="datetimeFigureOut">
              <a:rPr lang="es-BO" smtClean="0"/>
              <a:t>21/01/2014</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2804463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DB5D8B-F6CC-4BC2-9443-3A262BE53B37}" type="datetimeFigureOut">
              <a:rPr lang="es-BO" smtClean="0"/>
              <a:t>21/01/2014</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673023-6F51-412C-9C03-2E9F626A93F3}" type="slidenum">
              <a:rPr lang="es-BO" smtClean="0"/>
              <a:t>‹Nº›</a:t>
            </a:fld>
            <a:endParaRPr lang="es-BO"/>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564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DB5D8B-F6CC-4BC2-9443-3A262BE53B37}" type="datetimeFigureOut">
              <a:rPr lang="es-BO" smtClean="0"/>
              <a:t>21/01/2014</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19017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68DB5D8B-F6CC-4BC2-9443-3A262BE53B37}" type="datetimeFigureOut">
              <a:rPr lang="es-BO" smtClean="0"/>
              <a:t>21/01/2014</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1049525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68DB5D8B-F6CC-4BC2-9443-3A262BE53B37}" type="datetimeFigureOut">
              <a:rPr lang="es-BO" smtClean="0"/>
              <a:t>21/01/2014</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2848391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DB5D8B-F6CC-4BC2-9443-3A262BE53B37}" type="datetimeFigureOut">
              <a:rPr lang="es-BO" smtClean="0"/>
              <a:t>21/01/2014</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1979459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DB5D8B-F6CC-4BC2-9443-3A262BE53B37}" type="datetimeFigureOut">
              <a:rPr lang="es-BO" smtClean="0"/>
              <a:t>21/01/2014</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162006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DB5D8B-F6CC-4BC2-9443-3A262BE53B37}" type="datetimeFigureOut">
              <a:rPr lang="es-BO" smtClean="0"/>
              <a:t>21/01/2014</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55843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DB5D8B-F6CC-4BC2-9443-3A262BE53B37}" type="datetimeFigureOut">
              <a:rPr lang="es-BO" smtClean="0"/>
              <a:t>21/01/2014</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165802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8DB5D8B-F6CC-4BC2-9443-3A262BE53B37}" type="datetimeFigureOut">
              <a:rPr lang="es-BO" smtClean="0"/>
              <a:t>21/01/2014</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388724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8DB5D8B-F6CC-4BC2-9443-3A262BE53B37}" type="datetimeFigureOut">
              <a:rPr lang="es-BO" smtClean="0"/>
              <a:t>21/01/2014</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19655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8DB5D8B-F6CC-4BC2-9443-3A262BE53B37}" type="datetimeFigureOut">
              <a:rPr lang="es-BO" smtClean="0"/>
              <a:t>21/01/2014</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356518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8DB5D8B-F6CC-4BC2-9443-3A262BE53B37}" type="datetimeFigureOut">
              <a:rPr lang="es-BO" smtClean="0"/>
              <a:t>21/01/2014</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108821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DB5D8B-F6CC-4BC2-9443-3A262BE53B37}" type="datetimeFigureOut">
              <a:rPr lang="es-BO" smtClean="0"/>
              <a:t>21/01/2014</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72774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DB5D8B-F6CC-4BC2-9443-3A262BE53B37}" type="datetimeFigureOut">
              <a:rPr lang="es-BO" smtClean="0"/>
              <a:t>21/01/2014</a:t>
            </a:fld>
            <a:endParaRPr lang="es-BO"/>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673023-6F51-412C-9C03-2E9F626A93F3}" type="slidenum">
              <a:rPr lang="es-BO" smtClean="0"/>
              <a:t>‹Nº›</a:t>
            </a:fld>
            <a:endParaRPr lang="es-BO"/>
          </a:p>
        </p:txBody>
      </p:sp>
    </p:spTree>
    <p:extLst>
      <p:ext uri="{BB962C8B-B14F-4D97-AF65-F5344CB8AC3E}">
        <p14:creationId xmlns:p14="http://schemas.microsoft.com/office/powerpoint/2010/main" val="204265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8DB5D8B-F6CC-4BC2-9443-3A262BE53B37}" type="datetimeFigureOut">
              <a:rPr lang="es-BO" smtClean="0"/>
              <a:t>21/01/2014</a:t>
            </a:fld>
            <a:endParaRPr lang="es-BO"/>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BO"/>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7673023-6F51-412C-9C03-2E9F626A93F3}" type="slidenum">
              <a:rPr lang="es-BO" smtClean="0"/>
              <a:t>‹Nº›</a:t>
            </a:fld>
            <a:endParaRPr lang="es-BO"/>
          </a:p>
        </p:txBody>
      </p:sp>
    </p:spTree>
    <p:extLst>
      <p:ext uri="{BB962C8B-B14F-4D97-AF65-F5344CB8AC3E}">
        <p14:creationId xmlns:p14="http://schemas.microsoft.com/office/powerpoint/2010/main" val="44396043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fondos-gratis.es/wp-content/uploads/2012/08/logo-superman.jp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bright="19000" contrast="25000"/>
                    </a14:imgEffect>
                  </a14:imgLayer>
                </a14:imgProps>
              </a:ext>
              <a:ext uri="{28A0092B-C50C-407E-A947-70E740481C1C}">
                <a14:useLocalDpi xmlns:a14="http://schemas.microsoft.com/office/drawing/2010/main" val="0"/>
              </a:ext>
            </a:extLst>
          </a:blip>
          <a:srcRect/>
          <a:stretch>
            <a:fillRect/>
          </a:stretch>
        </p:blipFill>
        <p:spPr bwMode="auto">
          <a:xfrm>
            <a:off x="5450114" y="5221171"/>
            <a:ext cx="1291771" cy="103441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751012" y="1048558"/>
            <a:ext cx="8689976" cy="2509213"/>
          </a:xfrm>
        </p:spPr>
        <p:txBody>
          <a:bodyPr>
            <a:normAutofit/>
          </a:bodyPr>
          <a:lstStyle/>
          <a:p>
            <a:r>
              <a:rPr lang="es-BO" sz="7200" dirty="0" smtClean="0">
                <a:solidFill>
                  <a:srgbClr val="C00000"/>
                </a:solidFill>
              </a:rPr>
              <a:t>El te llama a ser Colportor</a:t>
            </a:r>
            <a:endParaRPr lang="es-BO" sz="7200" dirty="0">
              <a:solidFill>
                <a:srgbClr val="C00000"/>
              </a:solidFill>
            </a:endParaRPr>
          </a:p>
        </p:txBody>
      </p:sp>
      <p:sp>
        <p:nvSpPr>
          <p:cNvPr id="3" name="Subtítulo 2"/>
          <p:cNvSpPr>
            <a:spLocks noGrp="1"/>
          </p:cNvSpPr>
          <p:nvPr>
            <p:ph type="subTitle" idx="1"/>
          </p:nvPr>
        </p:nvSpPr>
        <p:spPr>
          <a:xfrm>
            <a:off x="1751012" y="3849572"/>
            <a:ext cx="8689976" cy="1371599"/>
          </a:xfrm>
        </p:spPr>
        <p:txBody>
          <a:bodyPr>
            <a:normAutofit fontScale="92500" lnSpcReduction="10000"/>
          </a:bodyPr>
          <a:lstStyle/>
          <a:p>
            <a:r>
              <a:rPr lang="es-BO" sz="4000" dirty="0" smtClean="0">
                <a:solidFill>
                  <a:schemeClr val="tx1"/>
                </a:solidFill>
              </a:rPr>
              <a:t>Pr. Marcos </a:t>
            </a:r>
            <a:r>
              <a:rPr lang="es-BO" sz="4000" dirty="0" err="1" smtClean="0">
                <a:solidFill>
                  <a:schemeClr val="tx1"/>
                </a:solidFill>
              </a:rPr>
              <a:t>superman</a:t>
            </a:r>
            <a:r>
              <a:rPr lang="es-BO" sz="4000" dirty="0" smtClean="0">
                <a:solidFill>
                  <a:schemeClr val="tx1"/>
                </a:solidFill>
              </a:rPr>
              <a:t> moran (Ecuador)</a:t>
            </a:r>
            <a:endParaRPr lang="es-BO" sz="4000" dirty="0">
              <a:solidFill>
                <a:schemeClr val="tx1"/>
              </a:solidFill>
            </a:endParaRPr>
          </a:p>
        </p:txBody>
      </p:sp>
    </p:spTree>
    <p:extLst>
      <p:ext uri="{BB962C8B-B14F-4D97-AF65-F5344CB8AC3E}">
        <p14:creationId xmlns:p14="http://schemas.microsoft.com/office/powerpoint/2010/main" val="187532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b="1" dirty="0">
                <a:solidFill>
                  <a:srgbClr val="C00000"/>
                </a:solidFill>
              </a:rPr>
              <a:t>2da Samuel 18:23</a:t>
            </a:r>
          </a:p>
        </p:txBody>
      </p:sp>
      <p:sp>
        <p:nvSpPr>
          <p:cNvPr id="3" name="Marcador de contenido 2"/>
          <p:cNvSpPr>
            <a:spLocks noGrp="1"/>
          </p:cNvSpPr>
          <p:nvPr>
            <p:ph sz="quarter" idx="13"/>
          </p:nvPr>
        </p:nvSpPr>
        <p:spPr/>
        <p:txBody>
          <a:bodyPr>
            <a:normAutofit fontScale="92500" lnSpcReduction="20000"/>
          </a:bodyPr>
          <a:lstStyle/>
          <a:p>
            <a:pPr marL="0" indent="0" algn="ctr">
              <a:buNone/>
            </a:pPr>
            <a:r>
              <a:rPr lang="es-BO" sz="4400" i="1" dirty="0"/>
              <a:t>Mas él respondió: Sea como fuere, yo correré. Entonces le dijo: Corre. Corrió, pues, </a:t>
            </a:r>
            <a:r>
              <a:rPr lang="es-BO" sz="4400" i="1" dirty="0" err="1"/>
              <a:t>Ahimaas</a:t>
            </a:r>
            <a:r>
              <a:rPr lang="es-BO" sz="4400" i="1" dirty="0"/>
              <a:t> por el camino de la llanura, y pasó delante del etíope. </a:t>
            </a:r>
            <a:endParaRPr lang="es-BO" sz="4400" i="1" dirty="0"/>
          </a:p>
        </p:txBody>
      </p:sp>
    </p:spTree>
    <p:extLst>
      <p:ext uri="{BB962C8B-B14F-4D97-AF65-F5344CB8AC3E}">
        <p14:creationId xmlns:p14="http://schemas.microsoft.com/office/powerpoint/2010/main" val="3359408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1052533"/>
            <a:ext cx="10058400" cy="1609344"/>
          </a:xfrm>
        </p:spPr>
        <p:txBody>
          <a:bodyPr/>
          <a:lstStyle/>
          <a:p>
            <a:pPr algn="ctr"/>
            <a:r>
              <a:rPr lang="es-BO" b="1" dirty="0" smtClean="0">
                <a:solidFill>
                  <a:srgbClr val="C00000"/>
                </a:solidFill>
              </a:rPr>
              <a:t>Juan 17:15</a:t>
            </a:r>
            <a:endParaRPr lang="es-BO" b="1" dirty="0">
              <a:solidFill>
                <a:srgbClr val="C00000"/>
              </a:solidFill>
            </a:endParaRPr>
          </a:p>
        </p:txBody>
      </p:sp>
      <p:sp>
        <p:nvSpPr>
          <p:cNvPr id="3" name="Marcador de contenido 2"/>
          <p:cNvSpPr>
            <a:spLocks noGrp="1"/>
          </p:cNvSpPr>
          <p:nvPr>
            <p:ph sz="quarter" idx="13"/>
          </p:nvPr>
        </p:nvSpPr>
        <p:spPr>
          <a:xfrm>
            <a:off x="1069848" y="2661877"/>
            <a:ext cx="10058400" cy="2770094"/>
          </a:xfrm>
        </p:spPr>
        <p:txBody>
          <a:bodyPr/>
          <a:lstStyle/>
          <a:p>
            <a:pPr marL="0" indent="0" algn="ctr">
              <a:buNone/>
            </a:pPr>
            <a:r>
              <a:rPr lang="es-BO" sz="4400" i="1" dirty="0"/>
              <a:t>No ruego que los quites del mundo, sino que los guardes del mal. </a:t>
            </a:r>
            <a:endParaRPr lang="es-BO" sz="4400" i="1" dirty="0"/>
          </a:p>
        </p:txBody>
      </p:sp>
    </p:spTree>
    <p:extLst>
      <p:ext uri="{BB962C8B-B14F-4D97-AF65-F5344CB8AC3E}">
        <p14:creationId xmlns:p14="http://schemas.microsoft.com/office/powerpoint/2010/main" val="1745837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968726"/>
            <a:ext cx="10058400" cy="1609344"/>
          </a:xfrm>
        </p:spPr>
        <p:txBody>
          <a:bodyPr/>
          <a:lstStyle/>
          <a:p>
            <a:pPr algn="ctr"/>
            <a:r>
              <a:rPr lang="es-BO" b="1" dirty="0">
                <a:solidFill>
                  <a:srgbClr val="C00000"/>
                </a:solidFill>
              </a:rPr>
              <a:t>Éxodo 3:3</a:t>
            </a:r>
          </a:p>
        </p:txBody>
      </p:sp>
      <p:sp>
        <p:nvSpPr>
          <p:cNvPr id="3" name="Marcador de contenido 2"/>
          <p:cNvSpPr>
            <a:spLocks noGrp="1"/>
          </p:cNvSpPr>
          <p:nvPr>
            <p:ph sz="quarter" idx="13"/>
          </p:nvPr>
        </p:nvSpPr>
        <p:spPr>
          <a:xfrm>
            <a:off x="1069848" y="2578070"/>
            <a:ext cx="10058400" cy="4050792"/>
          </a:xfrm>
        </p:spPr>
        <p:txBody>
          <a:bodyPr/>
          <a:lstStyle/>
          <a:p>
            <a:pPr marL="0" indent="0" algn="ctr">
              <a:buNone/>
            </a:pPr>
            <a:r>
              <a:rPr lang="es-BO" sz="4400" i="1" dirty="0"/>
              <a:t>Entonces Moisés dijo: Iré yo ahora y veré esta grande visión, por qué causa la zarza no se quema.</a:t>
            </a:r>
            <a:endParaRPr lang="es-BO" sz="4400" i="1" dirty="0"/>
          </a:p>
        </p:txBody>
      </p:sp>
    </p:spTree>
    <p:extLst>
      <p:ext uri="{BB962C8B-B14F-4D97-AF65-F5344CB8AC3E}">
        <p14:creationId xmlns:p14="http://schemas.microsoft.com/office/powerpoint/2010/main" val="265165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b="1" dirty="0">
                <a:solidFill>
                  <a:srgbClr val="C00000"/>
                </a:solidFill>
              </a:rPr>
              <a:t>Isaías 24:14-15</a:t>
            </a:r>
          </a:p>
        </p:txBody>
      </p:sp>
      <p:sp>
        <p:nvSpPr>
          <p:cNvPr id="3" name="Marcador de contenido 2"/>
          <p:cNvSpPr>
            <a:spLocks noGrp="1"/>
          </p:cNvSpPr>
          <p:nvPr>
            <p:ph sz="quarter" idx="13"/>
          </p:nvPr>
        </p:nvSpPr>
        <p:spPr/>
        <p:txBody>
          <a:bodyPr>
            <a:normAutofit fontScale="77500" lnSpcReduction="20000"/>
          </a:bodyPr>
          <a:lstStyle/>
          <a:p>
            <a:pPr marL="0" indent="0" algn="ctr">
              <a:buNone/>
            </a:pPr>
            <a:r>
              <a:rPr lang="es-BO" sz="4400" i="1" dirty="0"/>
              <a:t>24:14 Estos alzarán su voz, cantarán gozosos por la grandeza de Jehová; desde el mar darán voces. </a:t>
            </a:r>
            <a:r>
              <a:rPr lang="es-BO" sz="4400" i="1" dirty="0"/>
              <a:t/>
            </a:r>
            <a:br>
              <a:rPr lang="es-BO" sz="4400" i="1" dirty="0"/>
            </a:br>
            <a:r>
              <a:rPr lang="es-BO" sz="4400" i="1" dirty="0"/>
              <a:t>24:15 Glorificad por esto a Jehová en los valles; en las orillas del mar sea nombrado Jehová Dios de Israel.</a:t>
            </a:r>
            <a:endParaRPr lang="es-BO" sz="4400" i="1" dirty="0"/>
          </a:p>
        </p:txBody>
      </p:sp>
    </p:spTree>
    <p:extLst>
      <p:ext uri="{BB962C8B-B14F-4D97-AF65-F5344CB8AC3E}">
        <p14:creationId xmlns:p14="http://schemas.microsoft.com/office/powerpoint/2010/main" val="2196249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498080"/>
            <a:ext cx="10058400" cy="994544"/>
          </a:xfrm>
        </p:spPr>
        <p:txBody>
          <a:bodyPr/>
          <a:lstStyle/>
          <a:p>
            <a:pPr algn="ctr"/>
            <a:r>
              <a:rPr lang="es-BO" b="1" dirty="0">
                <a:solidFill>
                  <a:srgbClr val="C00000"/>
                </a:solidFill>
              </a:rPr>
              <a:t>Obreros Evangélicos pág. 23</a:t>
            </a:r>
          </a:p>
        </p:txBody>
      </p:sp>
      <p:sp>
        <p:nvSpPr>
          <p:cNvPr id="3" name="Marcador de contenido 2"/>
          <p:cNvSpPr>
            <a:spLocks noGrp="1"/>
          </p:cNvSpPr>
          <p:nvPr>
            <p:ph sz="quarter" idx="13"/>
          </p:nvPr>
        </p:nvSpPr>
        <p:spPr>
          <a:xfrm>
            <a:off x="1069848" y="1492623"/>
            <a:ext cx="10058400" cy="5042647"/>
          </a:xfrm>
        </p:spPr>
        <p:txBody>
          <a:bodyPr>
            <a:noAutofit/>
          </a:bodyPr>
          <a:lstStyle/>
          <a:p>
            <a:pPr marL="0" indent="0" algn="just">
              <a:buNone/>
            </a:pPr>
            <a:r>
              <a:rPr lang="es-BO" sz="2400" i="1" dirty="0"/>
              <a:t>El carbón encendido simboliza la purificación, y representa también la potencia de los esfuerzos los verdaderos siervos de Dios. A aquellos que hacen una consagración tan completa que el Señor pueda tocar sus labios, se dirige la palabra: Id al campo de la mies. Yo cooperaré con vosotros</a:t>
            </a:r>
            <a:r>
              <a:rPr lang="es-BO" sz="2400" i="1" dirty="0" smtClean="0"/>
              <a:t>.</a:t>
            </a:r>
          </a:p>
          <a:p>
            <a:pPr marL="0" indent="0" algn="just">
              <a:buNone/>
            </a:pPr>
            <a:r>
              <a:rPr lang="es-BO" sz="2400" i="1" dirty="0" smtClean="0"/>
              <a:t> </a:t>
            </a:r>
            <a:r>
              <a:rPr lang="es-BO" sz="2400" i="1" dirty="0"/>
              <a:t/>
            </a:r>
            <a:br>
              <a:rPr lang="es-BO" sz="2400" i="1" dirty="0"/>
            </a:br>
            <a:r>
              <a:rPr lang="es-BO" sz="2400" i="1" dirty="0"/>
              <a:t>El ministro que haya recibido esta preparación será una potencia para bien en el mundo. Sus palabras serán palabras rectas, veraces y puras, llenas de simpatía y amor; sus acciones serán acciones justas de ayuda y bendición para los débiles. Cristo estará presente en él, rigiendo sus pensamientos, palabra y hechos. El se ha comprometido a vencer el orgullo, la codicia, el egoísmo. Al tratar de cumplir con promesa, obtiene fuerza espiritual. Por la comunión diaria con Dios, se vuelve poderoso en el conocimiento de las Escrituras. Está en comunión con el Padre y el Hijo; y al obedecer constantemente a la voluntad divina, llega a hallarse diariamente mejor capacitado para decir las palabras que guiarán las almas errantes al aprisco de Cristo.</a:t>
            </a:r>
            <a:endParaRPr lang="es-BO" sz="2400" i="1" dirty="0"/>
          </a:p>
        </p:txBody>
      </p:sp>
    </p:spTree>
    <p:extLst>
      <p:ext uri="{BB962C8B-B14F-4D97-AF65-F5344CB8AC3E}">
        <p14:creationId xmlns:p14="http://schemas.microsoft.com/office/powerpoint/2010/main" val="675273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1075764"/>
            <a:ext cx="10058400" cy="1018211"/>
          </a:xfrm>
        </p:spPr>
        <p:txBody>
          <a:bodyPr/>
          <a:lstStyle/>
          <a:p>
            <a:pPr algn="ctr"/>
            <a:r>
              <a:rPr lang="es-BO" b="1" dirty="0">
                <a:solidFill>
                  <a:srgbClr val="C00000"/>
                </a:solidFill>
              </a:rPr>
              <a:t>Proverbios 3:24</a:t>
            </a:r>
          </a:p>
        </p:txBody>
      </p:sp>
      <p:sp>
        <p:nvSpPr>
          <p:cNvPr id="3" name="Marcador de contenido 2"/>
          <p:cNvSpPr>
            <a:spLocks noGrp="1"/>
          </p:cNvSpPr>
          <p:nvPr>
            <p:ph sz="quarter" idx="13"/>
          </p:nvPr>
        </p:nvSpPr>
        <p:spPr>
          <a:xfrm>
            <a:off x="1069848" y="2355584"/>
            <a:ext cx="10058400" cy="3482788"/>
          </a:xfrm>
        </p:spPr>
        <p:txBody>
          <a:bodyPr>
            <a:normAutofit/>
          </a:bodyPr>
          <a:lstStyle/>
          <a:p>
            <a:pPr marL="0" indent="0" algn="ctr">
              <a:buNone/>
            </a:pPr>
            <a:r>
              <a:rPr lang="es-BO" sz="4400" i="1" dirty="0"/>
              <a:t>Cuando te acuestes, no tendrás temor, Sino que te acostarás, y tu sueño será grato.</a:t>
            </a:r>
            <a:endParaRPr lang="es-BO" sz="4400" i="1" dirty="0"/>
          </a:p>
        </p:txBody>
      </p:sp>
    </p:spTree>
    <p:extLst>
      <p:ext uri="{BB962C8B-B14F-4D97-AF65-F5344CB8AC3E}">
        <p14:creationId xmlns:p14="http://schemas.microsoft.com/office/powerpoint/2010/main" val="3554489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0271" y="599423"/>
            <a:ext cx="10515600" cy="791322"/>
          </a:xfrm>
        </p:spPr>
        <p:txBody>
          <a:bodyPr>
            <a:normAutofit/>
          </a:bodyPr>
          <a:lstStyle/>
          <a:p>
            <a:pPr algn="ctr"/>
            <a:r>
              <a:rPr lang="es-BO" b="1" dirty="0">
                <a:solidFill>
                  <a:srgbClr val="C00000"/>
                </a:solidFill>
              </a:rPr>
              <a:t>Objetivo del </a:t>
            </a:r>
            <a:r>
              <a:rPr lang="es-BO" b="1" dirty="0" smtClean="0">
                <a:solidFill>
                  <a:srgbClr val="C00000"/>
                </a:solidFill>
              </a:rPr>
              <a:t>Colportaje</a:t>
            </a:r>
            <a:endParaRPr lang="es-BO" dirty="0">
              <a:solidFill>
                <a:srgbClr val="C00000"/>
              </a:solidFill>
            </a:endParaRPr>
          </a:p>
        </p:txBody>
      </p:sp>
      <p:sp>
        <p:nvSpPr>
          <p:cNvPr id="3" name="Marcador de contenido 2"/>
          <p:cNvSpPr>
            <a:spLocks noGrp="1"/>
          </p:cNvSpPr>
          <p:nvPr>
            <p:ph sz="quarter" idx="13"/>
          </p:nvPr>
        </p:nvSpPr>
        <p:spPr>
          <a:xfrm>
            <a:off x="578223" y="1788460"/>
            <a:ext cx="5239871" cy="4787152"/>
          </a:xfrm>
        </p:spPr>
        <p:txBody>
          <a:bodyPr>
            <a:normAutofit fontScale="92500" lnSpcReduction="20000"/>
          </a:bodyPr>
          <a:lstStyle/>
          <a:p>
            <a:r>
              <a:rPr lang="es-BO" sz="3200" dirty="0"/>
              <a:t>Juan 3:16</a:t>
            </a:r>
          </a:p>
          <a:p>
            <a:r>
              <a:rPr lang="es-BO" sz="3200" dirty="0"/>
              <a:t>Mateo 10:16</a:t>
            </a:r>
          </a:p>
          <a:p>
            <a:r>
              <a:rPr lang="es-BO" sz="3200" dirty="0"/>
              <a:t>Juan 17:14</a:t>
            </a:r>
          </a:p>
          <a:p>
            <a:r>
              <a:rPr lang="es-BO" sz="3200" dirty="0"/>
              <a:t>Éxodo 5:2</a:t>
            </a:r>
          </a:p>
          <a:p>
            <a:r>
              <a:rPr lang="es-BO" sz="3200" dirty="0"/>
              <a:t>Mateo 28:19-20</a:t>
            </a:r>
          </a:p>
          <a:p>
            <a:r>
              <a:rPr lang="es-BO" sz="3200" dirty="0"/>
              <a:t>Joyas Tomo 2 pág. 532 y 536.</a:t>
            </a:r>
          </a:p>
          <a:p>
            <a:r>
              <a:rPr lang="es-BO" sz="3200" dirty="0"/>
              <a:t>Isaías </a:t>
            </a:r>
            <a:r>
              <a:rPr lang="es-BO" sz="3200" dirty="0" smtClean="0"/>
              <a:t>52:7</a:t>
            </a:r>
            <a:endParaRPr lang="es-BO" sz="3200" dirty="0"/>
          </a:p>
        </p:txBody>
      </p:sp>
      <p:sp>
        <p:nvSpPr>
          <p:cNvPr id="4" name="Marcador de contenido 2"/>
          <p:cNvSpPr txBox="1">
            <a:spLocks/>
          </p:cNvSpPr>
          <p:nvPr/>
        </p:nvSpPr>
        <p:spPr>
          <a:xfrm>
            <a:off x="6172200" y="1788460"/>
            <a:ext cx="5679141" cy="5701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BO" sz="3000" dirty="0" smtClean="0"/>
              <a:t>El Colportor Evangélico pág. 189, 153, 140, 67</a:t>
            </a:r>
          </a:p>
          <a:p>
            <a:r>
              <a:rPr lang="es-BO" sz="3000" dirty="0" smtClean="0"/>
              <a:t>Salmos 1:1-2</a:t>
            </a:r>
          </a:p>
          <a:p>
            <a:r>
              <a:rPr lang="es-BO" sz="3000" dirty="0" smtClean="0"/>
              <a:t>Isaías 30:3</a:t>
            </a:r>
          </a:p>
          <a:p>
            <a:r>
              <a:rPr lang="es-BO" sz="3000" dirty="0" smtClean="0"/>
              <a:t>2da Juan 1:2-3</a:t>
            </a:r>
          </a:p>
          <a:p>
            <a:r>
              <a:rPr lang="es-BO" sz="3000" dirty="0" smtClean="0"/>
              <a:t>Conflicto de los Siglos pág. 664.</a:t>
            </a:r>
          </a:p>
          <a:p>
            <a:r>
              <a:rPr lang="es-BO" sz="3000" dirty="0" smtClean="0"/>
              <a:t>El Colportor Evangélico pág. 135.</a:t>
            </a:r>
            <a:endParaRPr lang="es-BO" sz="3000" dirty="0"/>
          </a:p>
        </p:txBody>
      </p:sp>
    </p:spTree>
    <p:extLst>
      <p:ext uri="{BB962C8B-B14F-4D97-AF65-F5344CB8AC3E}">
        <p14:creationId xmlns:p14="http://schemas.microsoft.com/office/powerpoint/2010/main" val="3594621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b="1" dirty="0">
                <a:solidFill>
                  <a:srgbClr val="C00000"/>
                </a:solidFill>
              </a:rPr>
              <a:t>Juan 3:16</a:t>
            </a:r>
          </a:p>
        </p:txBody>
      </p:sp>
      <p:sp>
        <p:nvSpPr>
          <p:cNvPr id="3" name="Marcador de contenido 2"/>
          <p:cNvSpPr>
            <a:spLocks noGrp="1"/>
          </p:cNvSpPr>
          <p:nvPr>
            <p:ph sz="quarter" idx="13"/>
          </p:nvPr>
        </p:nvSpPr>
        <p:spPr/>
        <p:txBody>
          <a:bodyPr>
            <a:normAutofit fontScale="92500" lnSpcReduction="20000"/>
          </a:bodyPr>
          <a:lstStyle/>
          <a:p>
            <a:pPr marL="0" indent="0" algn="ctr">
              <a:buNone/>
            </a:pPr>
            <a:r>
              <a:rPr lang="es-BO" sz="4400" i="1" dirty="0"/>
              <a:t>Porque de tal manera amó Dios al mundo, que ha dado a su Hijo unigénito, para que todo aquel que en él cree, no se pierda, mas tenga vida eterna.</a:t>
            </a:r>
            <a:endParaRPr lang="es-BO" sz="4400" i="1" dirty="0"/>
          </a:p>
        </p:txBody>
      </p:sp>
    </p:spTree>
    <p:extLst>
      <p:ext uri="{BB962C8B-B14F-4D97-AF65-F5344CB8AC3E}">
        <p14:creationId xmlns:p14="http://schemas.microsoft.com/office/powerpoint/2010/main" val="2757731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714513"/>
            <a:ext cx="10058400" cy="1609344"/>
          </a:xfrm>
        </p:spPr>
        <p:txBody>
          <a:bodyPr/>
          <a:lstStyle/>
          <a:p>
            <a:pPr algn="ctr"/>
            <a:r>
              <a:rPr lang="es-BO" b="1" dirty="0">
                <a:solidFill>
                  <a:srgbClr val="C00000"/>
                </a:solidFill>
              </a:rPr>
              <a:t>Mateo </a:t>
            </a:r>
            <a:r>
              <a:rPr lang="es-BO" b="1" dirty="0" smtClean="0">
                <a:solidFill>
                  <a:srgbClr val="C00000"/>
                </a:solidFill>
              </a:rPr>
              <a:t>10:16</a:t>
            </a:r>
            <a:endParaRPr lang="es-BO" b="1" dirty="0">
              <a:solidFill>
                <a:srgbClr val="C00000"/>
              </a:solidFill>
            </a:endParaRPr>
          </a:p>
        </p:txBody>
      </p:sp>
      <p:sp>
        <p:nvSpPr>
          <p:cNvPr id="3" name="Marcador de contenido 2"/>
          <p:cNvSpPr>
            <a:spLocks noGrp="1"/>
          </p:cNvSpPr>
          <p:nvPr>
            <p:ph sz="quarter" idx="13"/>
          </p:nvPr>
        </p:nvSpPr>
        <p:spPr>
          <a:xfrm>
            <a:off x="1069848" y="2164200"/>
            <a:ext cx="10058400" cy="4050792"/>
          </a:xfrm>
        </p:spPr>
        <p:txBody>
          <a:bodyPr>
            <a:normAutofit lnSpcReduction="10000"/>
          </a:bodyPr>
          <a:lstStyle/>
          <a:p>
            <a:pPr marL="0" indent="0" algn="ctr">
              <a:buNone/>
            </a:pPr>
            <a:r>
              <a:rPr lang="es-BO" sz="4400" i="1" dirty="0"/>
              <a:t>He </a:t>
            </a:r>
            <a:r>
              <a:rPr lang="es-BO" sz="4400" i="1" dirty="0" smtClean="0"/>
              <a:t>aquí, </a:t>
            </a:r>
            <a:r>
              <a:rPr lang="es-BO" sz="4400" i="1" dirty="0"/>
              <a:t>yo os envío como a ovejas en medio de lobos; sed, pues, prudentes como serpientes, y sencillos como palomas</a:t>
            </a:r>
            <a:r>
              <a:rPr lang="es-BO" sz="4400" i="1" dirty="0" smtClean="0"/>
              <a:t>.</a:t>
            </a:r>
            <a:endParaRPr lang="es-BO" sz="4400" i="1" dirty="0"/>
          </a:p>
        </p:txBody>
      </p:sp>
    </p:spTree>
    <p:extLst>
      <p:ext uri="{BB962C8B-B14F-4D97-AF65-F5344CB8AC3E}">
        <p14:creationId xmlns:p14="http://schemas.microsoft.com/office/powerpoint/2010/main" val="3166231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710671"/>
            <a:ext cx="10058400" cy="1609344"/>
          </a:xfrm>
        </p:spPr>
        <p:txBody>
          <a:bodyPr/>
          <a:lstStyle/>
          <a:p>
            <a:pPr algn="ctr"/>
            <a:r>
              <a:rPr lang="es-BO" b="1" dirty="0">
                <a:solidFill>
                  <a:srgbClr val="C00000"/>
                </a:solidFill>
              </a:rPr>
              <a:t>Juan </a:t>
            </a:r>
            <a:r>
              <a:rPr lang="es-BO" b="1" dirty="0" smtClean="0">
                <a:solidFill>
                  <a:srgbClr val="C00000"/>
                </a:solidFill>
              </a:rPr>
              <a:t>17:14</a:t>
            </a:r>
            <a:endParaRPr lang="es-BO" b="1" dirty="0">
              <a:solidFill>
                <a:srgbClr val="C00000"/>
              </a:solidFill>
            </a:endParaRPr>
          </a:p>
        </p:txBody>
      </p:sp>
      <p:sp>
        <p:nvSpPr>
          <p:cNvPr id="3" name="Marcador de contenido 2"/>
          <p:cNvSpPr>
            <a:spLocks noGrp="1"/>
          </p:cNvSpPr>
          <p:nvPr>
            <p:ph sz="quarter" idx="13"/>
          </p:nvPr>
        </p:nvSpPr>
        <p:spPr>
          <a:xfrm>
            <a:off x="1069848" y="2320015"/>
            <a:ext cx="10058400" cy="4050792"/>
          </a:xfrm>
        </p:spPr>
        <p:txBody>
          <a:bodyPr>
            <a:normAutofit/>
          </a:bodyPr>
          <a:lstStyle/>
          <a:p>
            <a:pPr marL="0" indent="0" algn="ctr">
              <a:buNone/>
            </a:pPr>
            <a:r>
              <a:rPr lang="es-BO" sz="4400" i="1" dirty="0"/>
              <a:t>Yo les he dado tu palabra; y el mundo los aborreció, porque no son del mundo, como tampoco yo soy del mundo.</a:t>
            </a:r>
            <a:endParaRPr lang="es-BO" sz="4400" i="1" dirty="0"/>
          </a:p>
        </p:txBody>
      </p:sp>
    </p:spTree>
    <p:extLst>
      <p:ext uri="{BB962C8B-B14F-4D97-AF65-F5344CB8AC3E}">
        <p14:creationId xmlns:p14="http://schemas.microsoft.com/office/powerpoint/2010/main" val="291321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b="1" dirty="0">
                <a:solidFill>
                  <a:srgbClr val="C00000"/>
                </a:solidFill>
              </a:rPr>
              <a:t>¿Qué significa colportaje?</a:t>
            </a:r>
            <a:endParaRPr lang="es-BO" b="1" dirty="0">
              <a:solidFill>
                <a:srgbClr val="C00000"/>
              </a:solidFill>
            </a:endParaRPr>
          </a:p>
        </p:txBody>
      </p:sp>
      <p:sp>
        <p:nvSpPr>
          <p:cNvPr id="3" name="Marcador de contenido 2"/>
          <p:cNvSpPr>
            <a:spLocks noGrp="1"/>
          </p:cNvSpPr>
          <p:nvPr>
            <p:ph sz="quarter" idx="13"/>
          </p:nvPr>
        </p:nvSpPr>
        <p:spPr/>
        <p:txBody>
          <a:bodyPr>
            <a:normAutofit fontScale="92500" lnSpcReduction="20000"/>
          </a:bodyPr>
          <a:lstStyle/>
          <a:p>
            <a:pPr marL="0" indent="0">
              <a:buNone/>
            </a:pPr>
            <a:r>
              <a:rPr lang="es-BO" sz="4000" dirty="0"/>
              <a:t>La palabra COLPORTAJE  se deriva del </a:t>
            </a:r>
            <a:r>
              <a:rPr lang="es-BO" sz="4000" dirty="0" smtClean="0"/>
              <a:t>francés</a:t>
            </a:r>
          </a:p>
          <a:p>
            <a:pPr marL="0" indent="0">
              <a:buNone/>
            </a:pPr>
            <a:endParaRPr lang="es-BO" sz="4000" dirty="0" smtClean="0"/>
          </a:p>
          <a:p>
            <a:pPr marL="0" indent="0">
              <a:buNone/>
              <a:tabLst>
                <a:tab pos="363538" algn="l"/>
                <a:tab pos="2424113" algn="l"/>
              </a:tabLst>
            </a:pPr>
            <a:r>
              <a:rPr lang="es-BO" sz="4000" dirty="0" smtClean="0"/>
              <a:t>	</a:t>
            </a:r>
            <a:r>
              <a:rPr lang="es-BO" sz="4000" b="1" dirty="0" smtClean="0"/>
              <a:t>COL</a:t>
            </a:r>
            <a:r>
              <a:rPr lang="es-BO" sz="4000" dirty="0" smtClean="0"/>
              <a:t> 	=&gt; </a:t>
            </a:r>
            <a:r>
              <a:rPr lang="es-BO" sz="4000" dirty="0"/>
              <a:t>colgar debajo del </a:t>
            </a:r>
            <a:r>
              <a:rPr lang="es-BO" sz="4000" dirty="0" smtClean="0"/>
              <a:t>sobaco</a:t>
            </a:r>
          </a:p>
          <a:p>
            <a:pPr marL="0" indent="0">
              <a:buNone/>
              <a:tabLst>
                <a:tab pos="363538" algn="l"/>
                <a:tab pos="2424113" algn="l"/>
              </a:tabLst>
            </a:pPr>
            <a:r>
              <a:rPr lang="es-BO" sz="4000" dirty="0" smtClean="0"/>
              <a:t>	</a:t>
            </a:r>
            <a:r>
              <a:rPr lang="es-BO" sz="4000" b="1" dirty="0" smtClean="0"/>
              <a:t>Portaje</a:t>
            </a:r>
            <a:r>
              <a:rPr lang="es-BO" sz="4000" dirty="0" smtClean="0"/>
              <a:t> =&gt; </a:t>
            </a:r>
            <a:r>
              <a:rPr lang="es-BO" sz="4000" dirty="0"/>
              <a:t>portar o </a:t>
            </a:r>
            <a:r>
              <a:rPr lang="es-BO" sz="4000" dirty="0" smtClean="0"/>
              <a:t>llevar</a:t>
            </a:r>
          </a:p>
          <a:p>
            <a:pPr marL="0" indent="0">
              <a:buNone/>
              <a:tabLst>
                <a:tab pos="2147888" algn="l"/>
                <a:tab pos="4035425" algn="l"/>
              </a:tabLst>
            </a:pPr>
            <a:endParaRPr lang="es-BO" dirty="0"/>
          </a:p>
          <a:p>
            <a:pPr marL="0" indent="0">
              <a:buNone/>
              <a:tabLst>
                <a:tab pos="2147888" algn="l"/>
                <a:tab pos="4035425" algn="l"/>
              </a:tabLst>
            </a:pPr>
            <a:endParaRPr lang="es-BO" dirty="0" smtClean="0"/>
          </a:p>
          <a:p>
            <a:pPr marL="0" indent="0">
              <a:buNone/>
            </a:pPr>
            <a:endParaRPr lang="es-BO" dirty="0"/>
          </a:p>
        </p:txBody>
      </p:sp>
    </p:spTree>
    <p:extLst>
      <p:ext uri="{BB962C8B-B14F-4D97-AF65-F5344CB8AC3E}">
        <p14:creationId xmlns:p14="http://schemas.microsoft.com/office/powerpoint/2010/main" val="1012740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612273"/>
            <a:ext cx="10058400" cy="1609344"/>
          </a:xfrm>
        </p:spPr>
        <p:txBody>
          <a:bodyPr/>
          <a:lstStyle/>
          <a:p>
            <a:pPr algn="ctr"/>
            <a:r>
              <a:rPr lang="es-BO" b="1" dirty="0">
                <a:solidFill>
                  <a:srgbClr val="C00000"/>
                </a:solidFill>
              </a:rPr>
              <a:t>Éxodo 5:2</a:t>
            </a:r>
          </a:p>
        </p:txBody>
      </p:sp>
      <p:sp>
        <p:nvSpPr>
          <p:cNvPr id="3" name="Marcador de contenido 2"/>
          <p:cNvSpPr>
            <a:spLocks noGrp="1"/>
          </p:cNvSpPr>
          <p:nvPr>
            <p:ph sz="quarter" idx="13"/>
          </p:nvPr>
        </p:nvSpPr>
        <p:spPr>
          <a:xfrm>
            <a:off x="1069848" y="2221617"/>
            <a:ext cx="10058400" cy="4050792"/>
          </a:xfrm>
        </p:spPr>
        <p:txBody>
          <a:bodyPr>
            <a:normAutofit lnSpcReduction="10000"/>
          </a:bodyPr>
          <a:lstStyle/>
          <a:p>
            <a:pPr marL="0" indent="0" algn="ctr">
              <a:buNone/>
            </a:pPr>
            <a:r>
              <a:rPr lang="es-BO" sz="4400" i="1" dirty="0"/>
              <a:t>Y Faraón respondió: ¿Quién es Jehová, para que yo oiga su voz y deje ir a Israel? Yo no conozco a Jehová, ni tampoco dejaré ir a Israel.</a:t>
            </a:r>
            <a:endParaRPr lang="es-BO" sz="4400" i="1" dirty="0"/>
          </a:p>
        </p:txBody>
      </p:sp>
    </p:spTree>
    <p:extLst>
      <p:ext uri="{BB962C8B-B14F-4D97-AF65-F5344CB8AC3E}">
        <p14:creationId xmlns:p14="http://schemas.microsoft.com/office/powerpoint/2010/main" val="4279690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b="1" dirty="0">
                <a:solidFill>
                  <a:srgbClr val="C00000"/>
                </a:solidFill>
              </a:rPr>
              <a:t>Mateo </a:t>
            </a:r>
            <a:r>
              <a:rPr lang="es-BO" b="1" dirty="0" smtClean="0">
                <a:solidFill>
                  <a:srgbClr val="C00000"/>
                </a:solidFill>
              </a:rPr>
              <a:t>28:19-20</a:t>
            </a:r>
            <a:endParaRPr lang="es-BO" b="1" dirty="0">
              <a:solidFill>
                <a:srgbClr val="C00000"/>
              </a:solidFill>
            </a:endParaRPr>
          </a:p>
        </p:txBody>
      </p:sp>
      <p:sp>
        <p:nvSpPr>
          <p:cNvPr id="3" name="Marcador de contenido 2"/>
          <p:cNvSpPr>
            <a:spLocks noGrp="1"/>
          </p:cNvSpPr>
          <p:nvPr>
            <p:ph sz="quarter" idx="13"/>
          </p:nvPr>
        </p:nvSpPr>
        <p:spPr/>
        <p:txBody>
          <a:bodyPr>
            <a:normAutofit fontScale="70000" lnSpcReduction="20000"/>
          </a:bodyPr>
          <a:lstStyle/>
          <a:p>
            <a:pPr marL="0" indent="0" algn="ctr">
              <a:buNone/>
            </a:pPr>
            <a:r>
              <a:rPr lang="es-BO" sz="4400" b="1" i="1" dirty="0"/>
              <a:t>19 </a:t>
            </a:r>
            <a:r>
              <a:rPr lang="es-BO" sz="4400" i="1" dirty="0"/>
              <a:t>Por tanto, id, y haced discípulos a todas las naciones, bautizándolos en el nombre del Padre, y del Hijo, y del Espíritu Santo; </a:t>
            </a:r>
            <a:br>
              <a:rPr lang="es-BO" sz="4400" i="1" dirty="0"/>
            </a:br>
            <a:r>
              <a:rPr lang="es-BO" sz="4400" b="1" i="1" dirty="0"/>
              <a:t>20 </a:t>
            </a:r>
            <a:r>
              <a:rPr lang="es-BO" sz="4400" i="1" dirty="0"/>
              <a:t>enseñándoles que guarden todas las cosas que os he mandado; y he aquí yo estoy con vosotros todos los días, hasta el fin del mundo. Amén.</a:t>
            </a:r>
            <a:endParaRPr lang="es-BO" sz="4400" i="1" dirty="0"/>
          </a:p>
        </p:txBody>
      </p:sp>
    </p:spTree>
    <p:extLst>
      <p:ext uri="{BB962C8B-B14F-4D97-AF65-F5344CB8AC3E}">
        <p14:creationId xmlns:p14="http://schemas.microsoft.com/office/powerpoint/2010/main" val="2535713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b="1" dirty="0">
                <a:solidFill>
                  <a:srgbClr val="C00000"/>
                </a:solidFill>
              </a:rPr>
              <a:t>Joyas Tomo 2 pág. 532 y 536</a:t>
            </a:r>
            <a:r>
              <a:rPr lang="es-BO" b="1" dirty="0" smtClean="0">
                <a:solidFill>
                  <a:srgbClr val="C00000"/>
                </a:solidFill>
              </a:rPr>
              <a:t>.</a:t>
            </a:r>
            <a:endParaRPr lang="es-BO" b="1" dirty="0">
              <a:solidFill>
                <a:srgbClr val="C00000"/>
              </a:solidFill>
            </a:endParaRPr>
          </a:p>
        </p:txBody>
      </p:sp>
      <p:sp>
        <p:nvSpPr>
          <p:cNvPr id="3" name="Marcador de contenido 2"/>
          <p:cNvSpPr>
            <a:spLocks noGrp="1"/>
          </p:cNvSpPr>
          <p:nvPr>
            <p:ph sz="quarter" idx="13"/>
          </p:nvPr>
        </p:nvSpPr>
        <p:spPr/>
        <p:txBody>
          <a:bodyPr/>
          <a:lstStyle/>
          <a:p>
            <a:pPr marL="0" indent="0">
              <a:buNone/>
            </a:pPr>
            <a:endParaRPr lang="es-BO" dirty="0"/>
          </a:p>
        </p:txBody>
      </p:sp>
    </p:spTree>
    <p:extLst>
      <p:ext uri="{BB962C8B-B14F-4D97-AF65-F5344CB8AC3E}">
        <p14:creationId xmlns:p14="http://schemas.microsoft.com/office/powerpoint/2010/main" val="3422708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b="1" dirty="0">
                <a:solidFill>
                  <a:srgbClr val="C00000"/>
                </a:solidFill>
              </a:rPr>
              <a:t>Isaías 52:7</a:t>
            </a:r>
          </a:p>
        </p:txBody>
      </p:sp>
      <p:sp>
        <p:nvSpPr>
          <p:cNvPr id="3" name="Marcador de contenido 2"/>
          <p:cNvSpPr>
            <a:spLocks noGrp="1"/>
          </p:cNvSpPr>
          <p:nvPr>
            <p:ph sz="quarter" idx="13"/>
          </p:nvPr>
        </p:nvSpPr>
        <p:spPr/>
        <p:txBody>
          <a:bodyPr>
            <a:normAutofit fontScale="77500" lnSpcReduction="20000"/>
          </a:bodyPr>
          <a:lstStyle/>
          <a:p>
            <a:pPr marL="0" indent="0" algn="ctr">
              <a:buNone/>
            </a:pPr>
            <a:r>
              <a:rPr lang="es-BO" sz="4400" i="1" dirty="0" smtClean="0"/>
              <a:t>¡Cuán hermosos son sobre los montes los pies del que trae alegres nuevas, del que anuncia la paz, del que trae nuevas del bien, del que publica salvación, del que dice a Sion: ¡Tu Dios reina!</a:t>
            </a:r>
            <a:endParaRPr lang="es-BO" sz="4400" i="1" dirty="0"/>
          </a:p>
        </p:txBody>
      </p:sp>
    </p:spTree>
    <p:extLst>
      <p:ext uri="{BB962C8B-B14F-4D97-AF65-F5344CB8AC3E}">
        <p14:creationId xmlns:p14="http://schemas.microsoft.com/office/powerpoint/2010/main" val="2814061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7425" y="1802444"/>
            <a:ext cx="10058400" cy="1609344"/>
          </a:xfrm>
        </p:spPr>
        <p:txBody>
          <a:bodyPr/>
          <a:lstStyle/>
          <a:p>
            <a:pPr algn="ctr"/>
            <a:r>
              <a:rPr lang="es-BO" b="1" dirty="0">
                <a:solidFill>
                  <a:srgbClr val="C00000"/>
                </a:solidFill>
              </a:rPr>
              <a:t>El Colportor Evangélico </a:t>
            </a:r>
            <a:r>
              <a:rPr lang="es-BO" b="1" dirty="0" smtClean="0">
                <a:solidFill>
                  <a:srgbClr val="C00000"/>
                </a:solidFill>
              </a:rPr>
              <a:t/>
            </a:r>
            <a:br>
              <a:rPr lang="es-BO" b="1" dirty="0" smtClean="0">
                <a:solidFill>
                  <a:srgbClr val="C00000"/>
                </a:solidFill>
              </a:rPr>
            </a:br>
            <a:r>
              <a:rPr lang="es-BO" b="1" dirty="0" smtClean="0">
                <a:solidFill>
                  <a:srgbClr val="C00000"/>
                </a:solidFill>
              </a:rPr>
              <a:t>pág</a:t>
            </a:r>
            <a:r>
              <a:rPr lang="es-BO" b="1" dirty="0">
                <a:solidFill>
                  <a:srgbClr val="C00000"/>
                </a:solidFill>
              </a:rPr>
              <a:t>. 189, 153, 140, 67</a:t>
            </a:r>
          </a:p>
        </p:txBody>
      </p:sp>
      <p:sp>
        <p:nvSpPr>
          <p:cNvPr id="3" name="Marcador de contenido 2"/>
          <p:cNvSpPr>
            <a:spLocks noGrp="1"/>
          </p:cNvSpPr>
          <p:nvPr>
            <p:ph sz="quarter" idx="13"/>
          </p:nvPr>
        </p:nvSpPr>
        <p:spPr>
          <a:xfrm>
            <a:off x="1069848" y="4477870"/>
            <a:ext cx="10058400" cy="2151529"/>
          </a:xfrm>
        </p:spPr>
        <p:txBody>
          <a:bodyPr/>
          <a:lstStyle/>
          <a:p>
            <a:endParaRPr lang="es-BO" dirty="0"/>
          </a:p>
        </p:txBody>
      </p:sp>
    </p:spTree>
    <p:extLst>
      <p:ext uri="{BB962C8B-B14F-4D97-AF65-F5344CB8AC3E}">
        <p14:creationId xmlns:p14="http://schemas.microsoft.com/office/powerpoint/2010/main" val="1274182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487889"/>
            <a:ext cx="10364451" cy="673254"/>
          </a:xfrm>
        </p:spPr>
        <p:txBody>
          <a:bodyPr/>
          <a:lstStyle/>
          <a:p>
            <a:pPr algn="ctr"/>
            <a:r>
              <a:rPr lang="es-BO" b="1" dirty="0">
                <a:solidFill>
                  <a:srgbClr val="C00000"/>
                </a:solidFill>
              </a:rPr>
              <a:t>Salmos 1:1-2</a:t>
            </a:r>
          </a:p>
        </p:txBody>
      </p:sp>
      <p:sp>
        <p:nvSpPr>
          <p:cNvPr id="3" name="Marcador de contenido 2"/>
          <p:cNvSpPr>
            <a:spLocks noGrp="1"/>
          </p:cNvSpPr>
          <p:nvPr>
            <p:ph sz="quarter" idx="13"/>
          </p:nvPr>
        </p:nvSpPr>
        <p:spPr>
          <a:xfrm>
            <a:off x="913775" y="1161143"/>
            <a:ext cx="10363826" cy="3424107"/>
          </a:xfrm>
        </p:spPr>
        <p:txBody>
          <a:bodyPr>
            <a:noAutofit/>
          </a:bodyPr>
          <a:lstStyle/>
          <a:p>
            <a:pPr marL="0" indent="0" algn="ctr">
              <a:buNone/>
            </a:pPr>
            <a:r>
              <a:rPr lang="es-BO" sz="3600" b="1" i="1" dirty="0"/>
              <a:t>1 </a:t>
            </a:r>
            <a:r>
              <a:rPr lang="es-BO" sz="3600" i="1" dirty="0"/>
              <a:t>Bienaventurado el varón que no anduvo en consejo de malos</a:t>
            </a:r>
            <a:r>
              <a:rPr lang="es-BO" sz="3600" i="1" dirty="0" smtClean="0"/>
              <a:t>, Ni </a:t>
            </a:r>
            <a:r>
              <a:rPr lang="es-BO" sz="3600" i="1" dirty="0"/>
              <a:t>estuvo en camino de pecadores</a:t>
            </a:r>
            <a:r>
              <a:rPr lang="es-BO" sz="3600" i="1" dirty="0" smtClean="0"/>
              <a:t>, Ni </a:t>
            </a:r>
            <a:r>
              <a:rPr lang="es-BO" sz="3600" i="1" dirty="0"/>
              <a:t>en silla de escarnecedores se ha sentado;</a:t>
            </a:r>
            <a:br>
              <a:rPr lang="es-BO" sz="3600" i="1" dirty="0"/>
            </a:br>
            <a:r>
              <a:rPr lang="es-BO" sz="3600" b="1" i="1" dirty="0"/>
              <a:t>2 </a:t>
            </a:r>
            <a:r>
              <a:rPr lang="es-BO" sz="3600" i="1" dirty="0"/>
              <a:t>Sino que en la ley de Jehová está su delicia</a:t>
            </a:r>
            <a:r>
              <a:rPr lang="es-BO" sz="3600" i="1" dirty="0" smtClean="0"/>
              <a:t>, Y </a:t>
            </a:r>
            <a:r>
              <a:rPr lang="es-BO" sz="3600" i="1" dirty="0"/>
              <a:t>en su ley medita de día y de noche</a:t>
            </a:r>
            <a:r>
              <a:rPr lang="es-BO" sz="3600" i="1" dirty="0" smtClean="0"/>
              <a:t>.</a:t>
            </a:r>
            <a:endParaRPr lang="es-BO" sz="3600" i="1" dirty="0"/>
          </a:p>
        </p:txBody>
      </p:sp>
    </p:spTree>
    <p:extLst>
      <p:ext uri="{BB962C8B-B14F-4D97-AF65-F5344CB8AC3E}">
        <p14:creationId xmlns:p14="http://schemas.microsoft.com/office/powerpoint/2010/main" val="2347058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955279"/>
            <a:ext cx="10058400" cy="1609344"/>
          </a:xfrm>
        </p:spPr>
        <p:txBody>
          <a:bodyPr/>
          <a:lstStyle/>
          <a:p>
            <a:pPr algn="ctr"/>
            <a:r>
              <a:rPr lang="es-BO" b="1" dirty="0">
                <a:solidFill>
                  <a:srgbClr val="C00000"/>
                </a:solidFill>
              </a:rPr>
              <a:t>Isaías </a:t>
            </a:r>
            <a:r>
              <a:rPr lang="es-BO" b="1" dirty="0" smtClean="0">
                <a:solidFill>
                  <a:srgbClr val="C00000"/>
                </a:solidFill>
              </a:rPr>
              <a:t>30:3</a:t>
            </a:r>
            <a:endParaRPr lang="es-BO" b="1" dirty="0">
              <a:solidFill>
                <a:srgbClr val="C00000"/>
              </a:solidFill>
            </a:endParaRPr>
          </a:p>
        </p:txBody>
      </p:sp>
      <p:sp>
        <p:nvSpPr>
          <p:cNvPr id="3" name="Marcador de contenido 2"/>
          <p:cNvSpPr>
            <a:spLocks noGrp="1"/>
          </p:cNvSpPr>
          <p:nvPr>
            <p:ph sz="quarter" idx="13"/>
          </p:nvPr>
        </p:nvSpPr>
        <p:spPr>
          <a:xfrm>
            <a:off x="1069848" y="2995467"/>
            <a:ext cx="10058400" cy="4050792"/>
          </a:xfrm>
        </p:spPr>
        <p:txBody>
          <a:bodyPr>
            <a:normAutofit/>
          </a:bodyPr>
          <a:lstStyle/>
          <a:p>
            <a:pPr marL="0" indent="0">
              <a:buNone/>
            </a:pPr>
            <a:r>
              <a:rPr lang="es-BO" sz="4400" i="1" dirty="0"/>
              <a:t>Pero la fuerza de Faraón se os cambiará en vergüenza, y el amparo en la sombra de Egipto en confusión. </a:t>
            </a:r>
            <a:endParaRPr lang="es-BO" sz="4400" i="1" dirty="0"/>
          </a:p>
        </p:txBody>
      </p:sp>
    </p:spTree>
    <p:extLst>
      <p:ext uri="{BB962C8B-B14F-4D97-AF65-F5344CB8AC3E}">
        <p14:creationId xmlns:p14="http://schemas.microsoft.com/office/powerpoint/2010/main" val="2742806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b="1" dirty="0">
                <a:solidFill>
                  <a:srgbClr val="C00000"/>
                </a:solidFill>
              </a:rPr>
              <a:t>2da Juan </a:t>
            </a:r>
            <a:r>
              <a:rPr lang="es-BO" b="1" dirty="0" smtClean="0">
                <a:solidFill>
                  <a:srgbClr val="C00000"/>
                </a:solidFill>
              </a:rPr>
              <a:t>1:2-3</a:t>
            </a:r>
            <a:endParaRPr lang="es-BO" b="1" dirty="0">
              <a:solidFill>
                <a:srgbClr val="C00000"/>
              </a:solidFill>
            </a:endParaRPr>
          </a:p>
        </p:txBody>
      </p:sp>
      <p:sp>
        <p:nvSpPr>
          <p:cNvPr id="3" name="Marcador de contenido 2"/>
          <p:cNvSpPr>
            <a:spLocks noGrp="1"/>
          </p:cNvSpPr>
          <p:nvPr>
            <p:ph sz="quarter" idx="13"/>
          </p:nvPr>
        </p:nvSpPr>
        <p:spPr/>
        <p:txBody>
          <a:bodyPr>
            <a:normAutofit fontScale="77500" lnSpcReduction="20000"/>
          </a:bodyPr>
          <a:lstStyle/>
          <a:p>
            <a:pPr marL="0" indent="0" algn="ctr">
              <a:buNone/>
            </a:pPr>
            <a:r>
              <a:rPr lang="es-BO" sz="4400" b="1" i="1" dirty="0"/>
              <a:t>2 </a:t>
            </a:r>
            <a:r>
              <a:rPr lang="es-BO" sz="4400" i="1" dirty="0"/>
              <a:t>a causa de la verdad que permanece en nosotros, y estará para siempre con nosotros: </a:t>
            </a:r>
            <a:br>
              <a:rPr lang="es-BO" sz="4400" i="1" dirty="0"/>
            </a:br>
            <a:r>
              <a:rPr lang="es-BO" sz="4400" b="1" i="1" dirty="0"/>
              <a:t>3 </a:t>
            </a:r>
            <a:r>
              <a:rPr lang="es-BO" sz="4400" i="1" dirty="0"/>
              <a:t>Sea con vosotros gracia, misericordia y paz, de Dios Padre y del Señor Jesucristo, Hijo del Padre, en verdad y en amor.</a:t>
            </a:r>
            <a:endParaRPr lang="es-BO" sz="4400" i="1" dirty="0"/>
          </a:p>
        </p:txBody>
      </p:sp>
    </p:spTree>
    <p:extLst>
      <p:ext uri="{BB962C8B-B14F-4D97-AF65-F5344CB8AC3E}">
        <p14:creationId xmlns:p14="http://schemas.microsoft.com/office/powerpoint/2010/main" val="3804901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1869679"/>
            <a:ext cx="10058400" cy="1609344"/>
          </a:xfrm>
        </p:spPr>
        <p:txBody>
          <a:bodyPr>
            <a:normAutofit/>
          </a:bodyPr>
          <a:lstStyle/>
          <a:p>
            <a:pPr algn="ctr"/>
            <a:r>
              <a:rPr lang="es-BO" b="1" dirty="0">
                <a:solidFill>
                  <a:srgbClr val="C00000"/>
                </a:solidFill>
              </a:rPr>
              <a:t>Conflicto de los Siglos </a:t>
            </a:r>
            <a:r>
              <a:rPr lang="es-BO" b="1" dirty="0" smtClean="0">
                <a:solidFill>
                  <a:srgbClr val="C00000"/>
                </a:solidFill>
              </a:rPr>
              <a:t> pág</a:t>
            </a:r>
            <a:r>
              <a:rPr lang="es-BO" b="1" dirty="0">
                <a:solidFill>
                  <a:srgbClr val="C00000"/>
                </a:solidFill>
              </a:rPr>
              <a:t>. 664</a:t>
            </a:r>
            <a:r>
              <a:rPr lang="es-BO" b="1" dirty="0" smtClean="0">
                <a:solidFill>
                  <a:srgbClr val="C00000"/>
                </a:solidFill>
              </a:rPr>
              <a:t>.</a:t>
            </a:r>
            <a:endParaRPr lang="es-BO" b="1" dirty="0">
              <a:solidFill>
                <a:srgbClr val="C00000"/>
              </a:solidFill>
            </a:endParaRPr>
          </a:p>
        </p:txBody>
      </p:sp>
      <p:sp>
        <p:nvSpPr>
          <p:cNvPr id="3" name="Marcador de contenido 2"/>
          <p:cNvSpPr>
            <a:spLocks noGrp="1"/>
          </p:cNvSpPr>
          <p:nvPr>
            <p:ph sz="quarter" idx="13"/>
          </p:nvPr>
        </p:nvSpPr>
        <p:spPr>
          <a:xfrm>
            <a:off x="1037037" y="3573690"/>
            <a:ext cx="10058400" cy="4050792"/>
          </a:xfrm>
        </p:spPr>
        <p:txBody>
          <a:bodyPr/>
          <a:lstStyle/>
          <a:p>
            <a:endParaRPr lang="es-BO" dirty="0"/>
          </a:p>
        </p:txBody>
      </p:sp>
    </p:spTree>
    <p:extLst>
      <p:ext uri="{BB962C8B-B14F-4D97-AF65-F5344CB8AC3E}">
        <p14:creationId xmlns:p14="http://schemas.microsoft.com/office/powerpoint/2010/main" val="36142848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1762103"/>
            <a:ext cx="10058400" cy="1609344"/>
          </a:xfrm>
        </p:spPr>
        <p:txBody>
          <a:bodyPr/>
          <a:lstStyle/>
          <a:p>
            <a:pPr algn="ctr"/>
            <a:r>
              <a:rPr lang="es-BO" b="1" dirty="0">
                <a:solidFill>
                  <a:srgbClr val="C00000"/>
                </a:solidFill>
              </a:rPr>
              <a:t>El Colportor Evangélico pág. 135.</a:t>
            </a:r>
          </a:p>
        </p:txBody>
      </p:sp>
      <p:sp>
        <p:nvSpPr>
          <p:cNvPr id="3" name="Marcador de contenido 2"/>
          <p:cNvSpPr>
            <a:spLocks noGrp="1"/>
          </p:cNvSpPr>
          <p:nvPr>
            <p:ph sz="quarter" idx="13"/>
          </p:nvPr>
        </p:nvSpPr>
        <p:spPr>
          <a:xfrm>
            <a:off x="1069848" y="4222376"/>
            <a:ext cx="10058400" cy="1949824"/>
          </a:xfrm>
        </p:spPr>
        <p:txBody>
          <a:bodyPr/>
          <a:lstStyle/>
          <a:p>
            <a:endParaRPr lang="es-BO" dirty="0"/>
          </a:p>
        </p:txBody>
      </p:sp>
    </p:spTree>
    <p:extLst>
      <p:ext uri="{BB962C8B-B14F-4D97-AF65-F5344CB8AC3E}">
        <p14:creationId xmlns:p14="http://schemas.microsoft.com/office/powerpoint/2010/main" val="3265905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618518"/>
            <a:ext cx="10364451" cy="702282"/>
          </a:xfrm>
        </p:spPr>
        <p:txBody>
          <a:bodyPr/>
          <a:lstStyle/>
          <a:p>
            <a:r>
              <a:rPr lang="es-BO" b="1" dirty="0" smtClean="0">
                <a:solidFill>
                  <a:srgbClr val="C00000"/>
                </a:solidFill>
              </a:rPr>
              <a:t>Historia del </a:t>
            </a:r>
            <a:r>
              <a:rPr lang="es-BO" b="1" dirty="0" err="1" smtClean="0">
                <a:solidFill>
                  <a:srgbClr val="C00000"/>
                </a:solidFill>
              </a:rPr>
              <a:t>coLportaje</a:t>
            </a:r>
            <a:endParaRPr lang="es-BO" b="1" dirty="0">
              <a:solidFill>
                <a:srgbClr val="C00000"/>
              </a:solidFill>
            </a:endParaRPr>
          </a:p>
        </p:txBody>
      </p:sp>
      <p:sp>
        <p:nvSpPr>
          <p:cNvPr id="3" name="Marcador de contenido 2"/>
          <p:cNvSpPr>
            <a:spLocks noGrp="1"/>
          </p:cNvSpPr>
          <p:nvPr>
            <p:ph sz="quarter" idx="13"/>
          </p:nvPr>
        </p:nvSpPr>
        <p:spPr>
          <a:xfrm>
            <a:off x="913775" y="1611086"/>
            <a:ext cx="10363826" cy="5065485"/>
          </a:xfrm>
        </p:spPr>
        <p:txBody>
          <a:bodyPr>
            <a:normAutofit lnSpcReduction="10000"/>
          </a:bodyPr>
          <a:lstStyle/>
          <a:p>
            <a:pPr marL="0" indent="0">
              <a:buNone/>
            </a:pPr>
            <a:r>
              <a:rPr lang="es-BO" sz="3700" dirty="0"/>
              <a:t>El comienzo del colportaje lo </a:t>
            </a:r>
            <a:r>
              <a:rPr lang="es-BO" sz="3700" dirty="0" smtClean="0"/>
              <a:t>ORGANIZÓ EL MISMO </a:t>
            </a:r>
            <a:r>
              <a:rPr lang="es-BO" sz="3700" dirty="0"/>
              <a:t>Señor Jesucristo en el año 27 D.C. (Mateo 10:1-5 Servicio Cristiano pág. 160) D.T.G. No. </a:t>
            </a:r>
            <a:r>
              <a:rPr lang="es-BO" sz="3700" dirty="0" smtClean="0"/>
              <a:t>303</a:t>
            </a:r>
          </a:p>
          <a:p>
            <a:pPr marL="0" indent="0">
              <a:buNone/>
            </a:pPr>
            <a:endParaRPr lang="es-BO" sz="3700" dirty="0"/>
          </a:p>
          <a:p>
            <a:pPr marL="0" indent="0">
              <a:buNone/>
            </a:pPr>
            <a:r>
              <a:rPr lang="es-BO" sz="3700" dirty="0"/>
              <a:t>Pedro </a:t>
            </a:r>
            <a:r>
              <a:rPr lang="es-BO" sz="3700" dirty="0" err="1"/>
              <a:t>Valdo</a:t>
            </a:r>
            <a:r>
              <a:rPr lang="es-BO" sz="3700" dirty="0"/>
              <a:t> originó el colportaje en el </a:t>
            </a:r>
            <a:r>
              <a:rPr lang="es-BO" sz="3700" dirty="0" smtClean="0"/>
              <a:t>año </a:t>
            </a:r>
            <a:r>
              <a:rPr lang="es-BO" sz="3700" dirty="0"/>
              <a:t>1173.</a:t>
            </a:r>
            <a:r>
              <a:rPr lang="es-BO" sz="3700" dirty="0" smtClean="0"/>
              <a:t> </a:t>
            </a:r>
            <a:endParaRPr lang="es-BO" sz="3700" dirty="0"/>
          </a:p>
          <a:p>
            <a:pPr marL="0" indent="0">
              <a:buNone/>
            </a:pPr>
            <a:endParaRPr lang="es-BO" sz="2400" dirty="0"/>
          </a:p>
        </p:txBody>
      </p:sp>
    </p:spTree>
    <p:extLst>
      <p:ext uri="{BB962C8B-B14F-4D97-AF65-F5344CB8AC3E}">
        <p14:creationId xmlns:p14="http://schemas.microsoft.com/office/powerpoint/2010/main" val="680316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0271" y="599423"/>
            <a:ext cx="10515600" cy="791322"/>
          </a:xfrm>
        </p:spPr>
        <p:txBody>
          <a:bodyPr>
            <a:normAutofit/>
          </a:bodyPr>
          <a:lstStyle/>
          <a:p>
            <a:pPr algn="ctr"/>
            <a:r>
              <a:rPr lang="es-BO" b="1" dirty="0">
                <a:solidFill>
                  <a:srgbClr val="C00000"/>
                </a:solidFill>
              </a:rPr>
              <a:t>Objetivo del </a:t>
            </a:r>
            <a:r>
              <a:rPr lang="es-BO" b="1" dirty="0" smtClean="0">
                <a:solidFill>
                  <a:srgbClr val="C00000"/>
                </a:solidFill>
              </a:rPr>
              <a:t>Colportaje</a:t>
            </a:r>
            <a:endParaRPr lang="es-BO" dirty="0">
              <a:solidFill>
                <a:srgbClr val="C00000"/>
              </a:solidFill>
            </a:endParaRPr>
          </a:p>
        </p:txBody>
      </p:sp>
      <p:sp>
        <p:nvSpPr>
          <p:cNvPr id="3" name="Marcador de contenido 2"/>
          <p:cNvSpPr>
            <a:spLocks noGrp="1"/>
          </p:cNvSpPr>
          <p:nvPr>
            <p:ph sz="quarter" idx="13"/>
          </p:nvPr>
        </p:nvSpPr>
        <p:spPr>
          <a:xfrm>
            <a:off x="578223" y="1788460"/>
            <a:ext cx="5239871" cy="4787152"/>
          </a:xfrm>
        </p:spPr>
        <p:txBody>
          <a:bodyPr>
            <a:normAutofit fontScale="92500" lnSpcReduction="20000"/>
          </a:bodyPr>
          <a:lstStyle/>
          <a:p>
            <a:r>
              <a:rPr lang="es-BO" sz="3200" dirty="0" smtClean="0"/>
              <a:t>Juan </a:t>
            </a:r>
            <a:r>
              <a:rPr lang="es-BO" sz="3200" dirty="0"/>
              <a:t>3:16</a:t>
            </a:r>
          </a:p>
          <a:p>
            <a:r>
              <a:rPr lang="es-BO" sz="3200" dirty="0"/>
              <a:t>Mateo 10:16</a:t>
            </a:r>
          </a:p>
          <a:p>
            <a:r>
              <a:rPr lang="es-BO" sz="3200" dirty="0"/>
              <a:t>Juan 17:14</a:t>
            </a:r>
          </a:p>
          <a:p>
            <a:r>
              <a:rPr lang="es-BO" sz="3200" dirty="0"/>
              <a:t>Éxodo 5:2</a:t>
            </a:r>
          </a:p>
          <a:p>
            <a:r>
              <a:rPr lang="es-BO" sz="3200" dirty="0"/>
              <a:t>Mateo 28:19-20</a:t>
            </a:r>
          </a:p>
          <a:p>
            <a:r>
              <a:rPr lang="es-BO" sz="3200" dirty="0"/>
              <a:t>Joyas Tomo 2 pág. 532 y 536.</a:t>
            </a:r>
          </a:p>
          <a:p>
            <a:r>
              <a:rPr lang="es-BO" sz="3200" dirty="0"/>
              <a:t>Isaías </a:t>
            </a:r>
            <a:r>
              <a:rPr lang="es-BO" sz="3200" dirty="0" smtClean="0"/>
              <a:t>52:7</a:t>
            </a:r>
            <a:endParaRPr lang="es-BO" sz="3200" dirty="0"/>
          </a:p>
        </p:txBody>
      </p:sp>
      <p:sp>
        <p:nvSpPr>
          <p:cNvPr id="4" name="Marcador de contenido 2"/>
          <p:cNvSpPr txBox="1">
            <a:spLocks/>
          </p:cNvSpPr>
          <p:nvPr/>
        </p:nvSpPr>
        <p:spPr>
          <a:xfrm>
            <a:off x="6172200" y="1788460"/>
            <a:ext cx="5679141" cy="5701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BO" sz="3000" dirty="0">
                <a:solidFill>
                  <a:prstClr val="black"/>
                </a:solidFill>
              </a:rPr>
              <a:t>El Colportor Evangélico pág. 189, 153, 140, 67</a:t>
            </a:r>
          </a:p>
          <a:p>
            <a:r>
              <a:rPr lang="es-BO" sz="3000" dirty="0">
                <a:solidFill>
                  <a:prstClr val="black"/>
                </a:solidFill>
              </a:rPr>
              <a:t>Salmos 1:1-2</a:t>
            </a:r>
          </a:p>
          <a:p>
            <a:r>
              <a:rPr lang="es-BO" sz="3000" dirty="0">
                <a:solidFill>
                  <a:prstClr val="black"/>
                </a:solidFill>
              </a:rPr>
              <a:t>Isaías 30:3</a:t>
            </a:r>
          </a:p>
          <a:p>
            <a:r>
              <a:rPr lang="es-BO" sz="3000" dirty="0">
                <a:solidFill>
                  <a:prstClr val="black"/>
                </a:solidFill>
              </a:rPr>
              <a:t>2da Juan 1:2-3</a:t>
            </a:r>
          </a:p>
          <a:p>
            <a:r>
              <a:rPr lang="es-BO" sz="3000" dirty="0">
                <a:solidFill>
                  <a:prstClr val="black"/>
                </a:solidFill>
              </a:rPr>
              <a:t>Conflicto de los Siglos pág. 664.</a:t>
            </a:r>
          </a:p>
          <a:p>
            <a:r>
              <a:rPr lang="es-BO" sz="3000" dirty="0">
                <a:solidFill>
                  <a:prstClr val="black"/>
                </a:solidFill>
              </a:rPr>
              <a:t>El Colportor Evangélico pág. 135.</a:t>
            </a:r>
          </a:p>
        </p:txBody>
      </p:sp>
    </p:spTree>
    <p:extLst>
      <p:ext uri="{BB962C8B-B14F-4D97-AF65-F5344CB8AC3E}">
        <p14:creationId xmlns:p14="http://schemas.microsoft.com/office/powerpoint/2010/main" val="1077989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0995"/>
            <a:ext cx="10515600" cy="884125"/>
          </a:xfrm>
        </p:spPr>
        <p:txBody>
          <a:bodyPr>
            <a:normAutofit/>
          </a:bodyPr>
          <a:lstStyle/>
          <a:p>
            <a:pPr algn="ctr"/>
            <a:r>
              <a:rPr lang="es-BO" b="1" dirty="0">
                <a:solidFill>
                  <a:srgbClr val="C00000"/>
                </a:solidFill>
              </a:rPr>
              <a:t>Llamamiento </a:t>
            </a:r>
            <a:r>
              <a:rPr lang="es-BO" b="1" dirty="0" smtClean="0">
                <a:solidFill>
                  <a:srgbClr val="C00000"/>
                </a:solidFill>
              </a:rPr>
              <a:t>digno</a:t>
            </a:r>
            <a:endParaRPr lang="es-BO" dirty="0">
              <a:solidFill>
                <a:srgbClr val="C00000"/>
              </a:solidFill>
            </a:endParaRPr>
          </a:p>
        </p:txBody>
      </p:sp>
      <p:sp>
        <p:nvSpPr>
          <p:cNvPr id="3" name="Marcador de contenido 2"/>
          <p:cNvSpPr>
            <a:spLocks noGrp="1"/>
          </p:cNvSpPr>
          <p:nvPr>
            <p:ph sz="quarter" idx="13"/>
          </p:nvPr>
        </p:nvSpPr>
        <p:spPr>
          <a:xfrm>
            <a:off x="696686" y="1336336"/>
            <a:ext cx="11045372" cy="5151549"/>
          </a:xfrm>
        </p:spPr>
        <p:txBody>
          <a:bodyPr>
            <a:normAutofit fontScale="77500" lnSpcReduction="20000"/>
          </a:bodyPr>
          <a:lstStyle/>
          <a:p>
            <a:pPr>
              <a:tabLst>
                <a:tab pos="5021263" algn="l"/>
              </a:tabLst>
            </a:pPr>
            <a:r>
              <a:rPr lang="es-BO" sz="2800" dirty="0"/>
              <a:t>Mateo 9:9 </a:t>
            </a:r>
            <a:r>
              <a:rPr lang="es-BO" sz="2800" dirty="0" smtClean="0"/>
              <a:t>	Seguidme</a:t>
            </a:r>
            <a:endParaRPr lang="es-BO" sz="2800" dirty="0"/>
          </a:p>
          <a:p>
            <a:pPr>
              <a:tabLst>
                <a:tab pos="5021263" algn="l"/>
              </a:tabLst>
            </a:pPr>
            <a:r>
              <a:rPr lang="es-BO" sz="2800" dirty="0"/>
              <a:t>2do </a:t>
            </a:r>
            <a:r>
              <a:rPr lang="es-BO" sz="2800" dirty="0" smtClean="0"/>
              <a:t>Tesalonicense  </a:t>
            </a:r>
            <a:r>
              <a:rPr lang="es-BO" sz="2800" dirty="0"/>
              <a:t>1:11 </a:t>
            </a:r>
            <a:r>
              <a:rPr lang="es-BO" sz="2800" dirty="0" smtClean="0"/>
              <a:t>	Un </a:t>
            </a:r>
            <a:r>
              <a:rPr lang="es-BO" sz="2800" dirty="0"/>
              <a:t>llamamiento</a:t>
            </a:r>
          </a:p>
          <a:p>
            <a:pPr>
              <a:tabLst>
                <a:tab pos="5021263" algn="l"/>
              </a:tabLst>
            </a:pPr>
            <a:r>
              <a:rPr lang="es-BO" sz="2800" dirty="0"/>
              <a:t>Juan 17:3,17 </a:t>
            </a:r>
            <a:r>
              <a:rPr lang="es-BO" sz="2800" dirty="0" smtClean="0"/>
              <a:t>	El </a:t>
            </a:r>
            <a:r>
              <a:rPr lang="es-BO" sz="2800" dirty="0"/>
              <a:t>solo Dios verdadero</a:t>
            </a:r>
          </a:p>
          <a:p>
            <a:pPr>
              <a:tabLst>
                <a:tab pos="5021263" algn="l"/>
              </a:tabLst>
            </a:pPr>
            <a:r>
              <a:rPr lang="es-BO" sz="2800" dirty="0"/>
              <a:t>Mateo 11:28 </a:t>
            </a:r>
            <a:r>
              <a:rPr lang="es-BO" sz="2800" dirty="0" smtClean="0"/>
              <a:t>	Aprender </a:t>
            </a:r>
            <a:r>
              <a:rPr lang="es-BO" sz="2800" dirty="0"/>
              <a:t>de mi</a:t>
            </a:r>
          </a:p>
          <a:p>
            <a:pPr>
              <a:tabLst>
                <a:tab pos="5021263" algn="l"/>
              </a:tabLst>
            </a:pPr>
            <a:r>
              <a:rPr lang="es-BO" sz="2800" dirty="0"/>
              <a:t>2da Samuel 18:23</a:t>
            </a:r>
          </a:p>
          <a:p>
            <a:pPr>
              <a:tabLst>
                <a:tab pos="5021263" algn="l"/>
              </a:tabLst>
            </a:pPr>
            <a:r>
              <a:rPr lang="es-BO" sz="2800" dirty="0"/>
              <a:t>Juan 17:15 </a:t>
            </a:r>
            <a:r>
              <a:rPr lang="es-BO" sz="2800" dirty="0" smtClean="0"/>
              <a:t>	Santifícales </a:t>
            </a:r>
            <a:r>
              <a:rPr lang="es-BO" sz="2800" dirty="0"/>
              <a:t>en tu verdad.</a:t>
            </a:r>
          </a:p>
          <a:p>
            <a:pPr>
              <a:tabLst>
                <a:tab pos="5021263" algn="l"/>
              </a:tabLst>
            </a:pPr>
            <a:r>
              <a:rPr lang="es-BO" sz="2800" dirty="0"/>
              <a:t>Éxodo 3:3 </a:t>
            </a:r>
            <a:r>
              <a:rPr lang="es-BO" sz="2800" dirty="0" smtClean="0"/>
              <a:t>	La </a:t>
            </a:r>
            <a:r>
              <a:rPr lang="es-BO" sz="2800" dirty="0"/>
              <a:t>zarza ardiendo</a:t>
            </a:r>
          </a:p>
          <a:p>
            <a:pPr>
              <a:tabLst>
                <a:tab pos="5021263" algn="l"/>
              </a:tabLst>
            </a:pPr>
            <a:r>
              <a:rPr lang="es-BO" sz="2800" dirty="0"/>
              <a:t>Isaías 24:14-15 </a:t>
            </a:r>
            <a:r>
              <a:rPr lang="es-BO" sz="2800" dirty="0" smtClean="0"/>
              <a:t>	Glorificad</a:t>
            </a:r>
            <a:endParaRPr lang="es-BO" sz="2800" dirty="0"/>
          </a:p>
          <a:p>
            <a:pPr>
              <a:tabLst>
                <a:tab pos="5021263" algn="l"/>
              </a:tabLst>
            </a:pPr>
            <a:r>
              <a:rPr lang="es-BO" sz="2800" dirty="0" smtClean="0"/>
              <a:t>Obreros Evangélicos </a:t>
            </a:r>
            <a:r>
              <a:rPr lang="es-BO" sz="2800" dirty="0" smtClean="0"/>
              <a:t>pág. 23 	</a:t>
            </a:r>
            <a:r>
              <a:rPr lang="es-BO" sz="2800" dirty="0" smtClean="0"/>
              <a:t>El </a:t>
            </a:r>
            <a:r>
              <a:rPr lang="es-BO" sz="2800" dirty="0"/>
              <a:t>ministro de </a:t>
            </a:r>
            <a:r>
              <a:rPr lang="es-BO" sz="2800" dirty="0" smtClean="0"/>
              <a:t>Cristo</a:t>
            </a:r>
            <a:endParaRPr lang="es-BO" sz="2800" dirty="0"/>
          </a:p>
          <a:p>
            <a:pPr>
              <a:tabLst>
                <a:tab pos="5021263" algn="l"/>
              </a:tabLst>
            </a:pPr>
            <a:r>
              <a:rPr lang="es-BO" sz="2800" dirty="0"/>
              <a:t>Proverbios 3:24 </a:t>
            </a:r>
            <a:r>
              <a:rPr lang="es-BO" sz="2800" dirty="0" smtClean="0"/>
              <a:t>	Dormirás </a:t>
            </a:r>
            <a:r>
              <a:rPr lang="es-BO" sz="2800" dirty="0"/>
              <a:t>en </a:t>
            </a:r>
            <a:r>
              <a:rPr lang="es-BO" sz="2800" dirty="0" smtClean="0"/>
              <a:t>paz D.T.G. pág. 212-215</a:t>
            </a:r>
            <a:endParaRPr lang="es-BO" sz="2800" dirty="0"/>
          </a:p>
        </p:txBody>
      </p:sp>
    </p:spTree>
    <p:extLst>
      <p:ext uri="{BB962C8B-B14F-4D97-AF65-F5344CB8AC3E}">
        <p14:creationId xmlns:p14="http://schemas.microsoft.com/office/powerpoint/2010/main" val="34307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b="1" dirty="0" smtClean="0">
                <a:solidFill>
                  <a:srgbClr val="C00000"/>
                </a:solidFill>
              </a:rPr>
              <a:t>Mateo 9:9</a:t>
            </a:r>
            <a:endParaRPr lang="es-BO" b="1" dirty="0">
              <a:solidFill>
                <a:srgbClr val="C00000"/>
              </a:solidFill>
            </a:endParaRPr>
          </a:p>
        </p:txBody>
      </p:sp>
      <p:sp>
        <p:nvSpPr>
          <p:cNvPr id="3" name="Marcador de contenido 2"/>
          <p:cNvSpPr>
            <a:spLocks noGrp="1"/>
          </p:cNvSpPr>
          <p:nvPr>
            <p:ph sz="quarter" idx="13"/>
          </p:nvPr>
        </p:nvSpPr>
        <p:spPr/>
        <p:txBody>
          <a:bodyPr>
            <a:normAutofit fontScale="85000" lnSpcReduction="10000"/>
          </a:bodyPr>
          <a:lstStyle/>
          <a:p>
            <a:pPr marL="0" indent="0" algn="ctr">
              <a:buNone/>
            </a:pPr>
            <a:r>
              <a:rPr lang="es-BO" sz="4400" i="1" dirty="0" smtClean="0"/>
              <a:t>Pasando </a:t>
            </a:r>
            <a:r>
              <a:rPr lang="es-BO" sz="4400" i="1" dirty="0"/>
              <a:t>Jesús de allí, vio a un hombre llamado Mateo, que estaba sentado al banco de los tributos públicos, y le dijo: Sígueme. Y se levantó y le siguió.</a:t>
            </a:r>
            <a:endParaRPr lang="es-BO" sz="4400" i="1" dirty="0"/>
          </a:p>
        </p:txBody>
      </p:sp>
    </p:spTree>
    <p:extLst>
      <p:ext uri="{BB962C8B-B14F-4D97-AF65-F5344CB8AC3E}">
        <p14:creationId xmlns:p14="http://schemas.microsoft.com/office/powerpoint/2010/main" val="1908798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b="1" dirty="0" smtClean="0">
                <a:solidFill>
                  <a:srgbClr val="C00000"/>
                </a:solidFill>
              </a:rPr>
              <a:t>2dA. </a:t>
            </a:r>
            <a:r>
              <a:rPr lang="es-BO" b="1" dirty="0" err="1" smtClean="0">
                <a:solidFill>
                  <a:srgbClr val="C00000"/>
                </a:solidFill>
              </a:rPr>
              <a:t>TesalonicenseS</a:t>
            </a:r>
            <a:r>
              <a:rPr lang="es-BO" b="1" dirty="0" smtClean="0">
                <a:solidFill>
                  <a:srgbClr val="C00000"/>
                </a:solidFill>
              </a:rPr>
              <a:t>  </a:t>
            </a:r>
            <a:r>
              <a:rPr lang="es-BO" b="1" dirty="0">
                <a:solidFill>
                  <a:srgbClr val="C00000"/>
                </a:solidFill>
              </a:rPr>
              <a:t>1:11</a:t>
            </a:r>
          </a:p>
        </p:txBody>
      </p:sp>
      <p:sp>
        <p:nvSpPr>
          <p:cNvPr id="3" name="Marcador de contenido 2"/>
          <p:cNvSpPr>
            <a:spLocks noGrp="1"/>
          </p:cNvSpPr>
          <p:nvPr>
            <p:ph sz="quarter" idx="13"/>
          </p:nvPr>
        </p:nvSpPr>
        <p:spPr/>
        <p:txBody>
          <a:bodyPr>
            <a:normAutofit fontScale="77500" lnSpcReduction="20000"/>
          </a:bodyPr>
          <a:lstStyle/>
          <a:p>
            <a:pPr marL="0" indent="0" algn="ctr">
              <a:buNone/>
            </a:pPr>
            <a:r>
              <a:rPr lang="es-BO" sz="4400" i="1" dirty="0"/>
              <a:t>Por lo cual asimismo oramos siempre por vosotros, para que nuestro Dios os tenga por dignos de su llamamiento, y cumpla todo propósito de bondad y toda obra de fe con su poder,</a:t>
            </a:r>
            <a:endParaRPr lang="es-BO" sz="4400" i="1" dirty="0"/>
          </a:p>
        </p:txBody>
      </p:sp>
    </p:spTree>
    <p:extLst>
      <p:ext uri="{BB962C8B-B14F-4D97-AF65-F5344CB8AC3E}">
        <p14:creationId xmlns:p14="http://schemas.microsoft.com/office/powerpoint/2010/main" val="757846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1035961"/>
            <a:ext cx="10058400" cy="1609344"/>
          </a:xfrm>
        </p:spPr>
        <p:txBody>
          <a:bodyPr/>
          <a:lstStyle/>
          <a:p>
            <a:pPr algn="ctr"/>
            <a:r>
              <a:rPr lang="es-BO" b="1" dirty="0">
                <a:solidFill>
                  <a:srgbClr val="C00000"/>
                </a:solidFill>
              </a:rPr>
              <a:t>Mateo 11:28</a:t>
            </a:r>
          </a:p>
        </p:txBody>
      </p:sp>
      <p:sp>
        <p:nvSpPr>
          <p:cNvPr id="3" name="Marcador de contenido 2"/>
          <p:cNvSpPr>
            <a:spLocks noGrp="1"/>
          </p:cNvSpPr>
          <p:nvPr>
            <p:ph sz="quarter" idx="13"/>
          </p:nvPr>
        </p:nvSpPr>
        <p:spPr>
          <a:xfrm>
            <a:off x="1069848" y="2645304"/>
            <a:ext cx="10058400" cy="3526895"/>
          </a:xfrm>
        </p:spPr>
        <p:txBody>
          <a:bodyPr/>
          <a:lstStyle/>
          <a:p>
            <a:pPr marL="0" indent="0">
              <a:buNone/>
            </a:pPr>
            <a:r>
              <a:rPr lang="es-BO" sz="4400" i="1" dirty="0"/>
              <a:t>Venid a mí todos los que estáis trabajados y cargados, y yo os haré descansar.</a:t>
            </a:r>
            <a:endParaRPr lang="es-BO" sz="4400" i="1" dirty="0"/>
          </a:p>
        </p:txBody>
      </p:sp>
    </p:spTree>
    <p:extLst>
      <p:ext uri="{BB962C8B-B14F-4D97-AF65-F5344CB8AC3E}">
        <p14:creationId xmlns:p14="http://schemas.microsoft.com/office/powerpoint/2010/main" val="3402686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b="1" dirty="0">
                <a:solidFill>
                  <a:srgbClr val="C00000"/>
                </a:solidFill>
              </a:rPr>
              <a:t>Juan 17:3,17</a:t>
            </a:r>
          </a:p>
        </p:txBody>
      </p:sp>
      <p:sp>
        <p:nvSpPr>
          <p:cNvPr id="3" name="Marcador de contenido 2"/>
          <p:cNvSpPr>
            <a:spLocks noGrp="1"/>
          </p:cNvSpPr>
          <p:nvPr>
            <p:ph sz="quarter" idx="13"/>
          </p:nvPr>
        </p:nvSpPr>
        <p:spPr/>
        <p:txBody>
          <a:bodyPr>
            <a:normAutofit fontScale="77500" lnSpcReduction="20000"/>
          </a:bodyPr>
          <a:lstStyle/>
          <a:p>
            <a:pPr marL="0" indent="0">
              <a:buNone/>
            </a:pPr>
            <a:r>
              <a:rPr lang="es-BO" sz="4400" i="1" dirty="0"/>
              <a:t>17:3 Y esta es la vida eterna: que te conozcan a ti, el único Dios verdadero, y a Jesucristo, a quien has enviado</a:t>
            </a:r>
            <a:r>
              <a:rPr lang="es-BO" sz="4400" i="1" dirty="0" smtClean="0"/>
              <a:t>.</a:t>
            </a:r>
          </a:p>
          <a:p>
            <a:pPr marL="0" indent="0">
              <a:buNone/>
            </a:pPr>
            <a:r>
              <a:rPr lang="es-BO" sz="4400" i="1" dirty="0"/>
              <a:t>17:17 Santifícalos en tu verdad; tu palabra es verdad.</a:t>
            </a:r>
            <a:endParaRPr lang="es-BO" sz="4400" i="1" dirty="0"/>
          </a:p>
        </p:txBody>
      </p:sp>
    </p:spTree>
    <p:extLst>
      <p:ext uri="{BB962C8B-B14F-4D97-AF65-F5344CB8AC3E}">
        <p14:creationId xmlns:p14="http://schemas.microsoft.com/office/powerpoint/2010/main" val="3638521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TC104033925[[fn=Gota]]</Template>
  <TotalTime>257</TotalTime>
  <Words>771</Words>
  <Application>Microsoft Office PowerPoint</Application>
  <PresentationFormat>Panorámica</PresentationFormat>
  <Paragraphs>95</Paragraphs>
  <Slides>29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29</vt:i4>
      </vt:variant>
    </vt:vector>
  </HeadingPairs>
  <TitlesOfParts>
    <vt:vector size="32" baseType="lpstr">
      <vt:lpstr>Arial</vt:lpstr>
      <vt:lpstr>Tw Cen MT</vt:lpstr>
      <vt:lpstr>Gota</vt:lpstr>
      <vt:lpstr>El te llama a ser Colportor</vt:lpstr>
      <vt:lpstr>¿Qué significa colportaje?</vt:lpstr>
      <vt:lpstr>Historia del coLportaje</vt:lpstr>
      <vt:lpstr>Objetivo del Colportaje</vt:lpstr>
      <vt:lpstr>Llamamiento digno</vt:lpstr>
      <vt:lpstr>Mateo 9:9</vt:lpstr>
      <vt:lpstr>2dA. TesalonicenseS  1:11</vt:lpstr>
      <vt:lpstr>Mateo 11:28</vt:lpstr>
      <vt:lpstr>Juan 17:3,17</vt:lpstr>
      <vt:lpstr>2da Samuel 18:23</vt:lpstr>
      <vt:lpstr>Juan 17:15</vt:lpstr>
      <vt:lpstr>Éxodo 3:3</vt:lpstr>
      <vt:lpstr>Isaías 24:14-15</vt:lpstr>
      <vt:lpstr>Obreros Evangélicos pág. 23</vt:lpstr>
      <vt:lpstr>Proverbios 3:24</vt:lpstr>
      <vt:lpstr>Objetivo del Colportaje</vt:lpstr>
      <vt:lpstr>Juan 3:16</vt:lpstr>
      <vt:lpstr>Mateo 10:16</vt:lpstr>
      <vt:lpstr>Juan 17:14</vt:lpstr>
      <vt:lpstr>Éxodo 5:2</vt:lpstr>
      <vt:lpstr>Mateo 28:19-20</vt:lpstr>
      <vt:lpstr>Joyas Tomo 2 pág. 532 y 536.</vt:lpstr>
      <vt:lpstr>Isaías 52:7</vt:lpstr>
      <vt:lpstr>El Colportor Evangélico  pág. 189, 153, 140, 67</vt:lpstr>
      <vt:lpstr>Salmos 1:1-2</vt:lpstr>
      <vt:lpstr>Isaías 30:3</vt:lpstr>
      <vt:lpstr>2da Juan 1:2-3</vt:lpstr>
      <vt:lpstr>Conflicto de los Siglos  pág. 664.</vt:lpstr>
      <vt:lpstr>El Colportor Evangélico pág. 135.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te llama a ser Colportor</dc:title>
  <dc:creator>OmarG</dc:creator>
  <cp:lastModifiedBy>OmarG</cp:lastModifiedBy>
  <cp:revision>31</cp:revision>
  <dcterms:created xsi:type="dcterms:W3CDTF">2014-01-21T10:43:03Z</dcterms:created>
  <dcterms:modified xsi:type="dcterms:W3CDTF">2014-01-21T15:00:15Z</dcterms:modified>
</cp:coreProperties>
</file>