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Roboto Black"/>
      <p:bold r:id="rId30"/>
      <p:boldItalic r:id="rId31"/>
    </p:embeddedFont>
    <p:embeddedFont>
      <p:font typeface="Roboto"/>
      <p:regular r:id="rId32"/>
      <p:bold r:id="rId33"/>
      <p:italic r:id="rId34"/>
      <p:boldItalic r:id="rId35"/>
    </p:embeddedFont>
    <p:embeddedFont>
      <p:font typeface="Fira Sans Medium"/>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lack-boldItalic.fntdata"/><Relationship Id="rId30" Type="http://schemas.openxmlformats.org/officeDocument/2006/relationships/font" Target="fonts/RobotoBlack-bold.fntdata"/><Relationship Id="rId11" Type="http://schemas.openxmlformats.org/officeDocument/2006/relationships/slide" Target="slides/slide5.xml"/><Relationship Id="rId33" Type="http://schemas.openxmlformats.org/officeDocument/2006/relationships/font" Target="fonts/Roboto-bold.fntdata"/><Relationship Id="rId10" Type="http://schemas.openxmlformats.org/officeDocument/2006/relationships/slide" Target="slides/slide4.xml"/><Relationship Id="rId32" Type="http://schemas.openxmlformats.org/officeDocument/2006/relationships/font" Target="fonts/Roboto-regular.fntdata"/><Relationship Id="rId13" Type="http://schemas.openxmlformats.org/officeDocument/2006/relationships/slide" Target="slides/slide7.xml"/><Relationship Id="rId35" Type="http://schemas.openxmlformats.org/officeDocument/2006/relationships/font" Target="fonts/Roboto-boldItalic.fntdata"/><Relationship Id="rId12" Type="http://schemas.openxmlformats.org/officeDocument/2006/relationships/slide" Target="slides/slide6.xml"/><Relationship Id="rId34" Type="http://schemas.openxmlformats.org/officeDocument/2006/relationships/font" Target="fonts/Roboto-italic.fntdata"/><Relationship Id="rId15" Type="http://schemas.openxmlformats.org/officeDocument/2006/relationships/slide" Target="slides/slide9.xml"/><Relationship Id="rId37" Type="http://schemas.openxmlformats.org/officeDocument/2006/relationships/font" Target="fonts/FiraSansMedium-bold.fntdata"/><Relationship Id="rId14" Type="http://schemas.openxmlformats.org/officeDocument/2006/relationships/slide" Target="slides/slide8.xml"/><Relationship Id="rId36" Type="http://schemas.openxmlformats.org/officeDocument/2006/relationships/font" Target="fonts/FiraSansMedium-regular.fntdata"/><Relationship Id="rId17" Type="http://schemas.openxmlformats.org/officeDocument/2006/relationships/slide" Target="slides/slide11.xml"/><Relationship Id="rId39" Type="http://schemas.openxmlformats.org/officeDocument/2006/relationships/font" Target="fonts/FiraSansMedium-boldItalic.fntdata"/><Relationship Id="rId16" Type="http://schemas.openxmlformats.org/officeDocument/2006/relationships/slide" Target="slides/slide10.xml"/><Relationship Id="rId38" Type="http://schemas.openxmlformats.org/officeDocument/2006/relationships/font" Target="fonts/FiraSansMedium-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04f1bc08d3_2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g104f1bc08d3_2_7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34c2051d86f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g34c2051d86f_0_2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34c2051d86f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g34c2051d86f_0_1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34c2051d86f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g34c2051d86f_0_2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34c2051d86f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“Para saber si vamos por buen camino, podemos medir tiempo de detección, número de vulnerabilidades bloqueadas antes de producción, tiempo medio de respuesta, etc.”</a:t>
            </a:r>
            <a:endParaRPr/>
          </a:p>
        </p:txBody>
      </p:sp>
      <p:sp>
        <p:nvSpPr>
          <p:cNvPr id="263" name="Google Shape;263;g34c2051d86f_0_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34c2051d86f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g34c2051d86f_0_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34c2051d86f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g34c2051d86f_0_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34c2051d86f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g34c2051d86f_0_9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34c2051d86f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g34c2051d86f_0_2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34c2051d86f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g34c2051d86f_0_2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34c2051d86f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g34c2051d86f_0_2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04f1bc08d3_2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g104f1bc08d3_2_1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34c2051d86f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g34c2051d86f_0_2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051b1fc49a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g1051b1fc49a_3_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34c2051d86f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g34c2051d86f_0_3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04f1bc08d3_2_5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g104f1bc08d3_2_58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04f1bc08d3_2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DevSecOps es más que una práctica, es una cultura. El objetivo es integrar la seguridad desde el inicio del ciclo de vida del software, no como un paso final. En AWS, tenemos la ventaja de contar con herramientas nativas para automatizar esta visión</a:t>
            </a:r>
            <a:endParaRPr/>
          </a:p>
        </p:txBody>
      </p:sp>
      <p:sp>
        <p:nvSpPr>
          <p:cNvPr id="155" name="Google Shape;155;g104f1bc08d3_2_17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4c2051d86f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“Detectar vulnerabilidades temprano no solo es más barato, también permite iterar más rápido. DevSecOps mejora el cumplimiento normativo y fomenta una mejor colaboración entre equipos.”</a:t>
            </a:r>
            <a:endParaRPr/>
          </a:p>
        </p:txBody>
      </p:sp>
      <p:sp>
        <p:nvSpPr>
          <p:cNvPr id="167" name="Google Shape;167;g34c2051d86f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4c2051d86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“Estos son los pilares del enfoque DevSecOps: seguridad como código, automatización, monitoreo continuo y el concepto de infraestructura inmutable, todo gestionado como código.”</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 Diseño ] → [ Desarrollo ] → [ Pruebas ] → [ Despliegue ] → [ Producción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179" name="Google Shape;179;g34c2051d86f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34c2051d86f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g34c2051d86f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34c2051d86f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g34c2051d86f_0_1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34c2051d86f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g34c2051d86f_0_1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34c2051d86f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“Aquí vemos cómo podemos aplicar DevSecOps en la práctica. Usar linters, SAST, DAST, SCA, incluso escanear nuestra infraestructura como código. Todo esto se puede integrar desde los primeros pasos del pipeline.”</a:t>
            </a:r>
            <a:endParaRPr/>
          </a:p>
        </p:txBody>
      </p:sp>
      <p:sp>
        <p:nvSpPr>
          <p:cNvPr id="221" name="Google Shape;221;g34c2051d86f_0_10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56" name="Shape 56"/>
        <p:cNvGrpSpPr/>
        <p:nvPr/>
      </p:nvGrpSpPr>
      <p:grpSpPr>
        <a:xfrm>
          <a:off x="0" y="0"/>
          <a:ext cx="0" cy="0"/>
          <a:chOff x="0" y="0"/>
          <a:chExt cx="0" cy="0"/>
        </a:xfrm>
      </p:grpSpPr>
      <p:sp>
        <p:nvSpPr>
          <p:cNvPr id="57" name="Google Shape;57;p14"/>
          <p:cNvSpPr/>
          <p:nvPr>
            <p:ph idx="2" type="pic"/>
          </p:nvPr>
        </p:nvSpPr>
        <p:spPr>
          <a:xfrm>
            <a:off x="5514974" y="821531"/>
            <a:ext cx="2693194" cy="3500438"/>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0" name="Google Shape;60;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62" name="Shape 62"/>
        <p:cNvGrpSpPr/>
        <p:nvPr/>
      </p:nvGrpSpPr>
      <p:grpSpPr>
        <a:xfrm>
          <a:off x="0" y="0"/>
          <a:ext cx="0" cy="0"/>
          <a:chOff x="0" y="0"/>
          <a:chExt cx="0" cy="0"/>
        </a:xfrm>
      </p:grpSpPr>
      <p:sp>
        <p:nvSpPr>
          <p:cNvPr id="63" name="Google Shape;63;p16"/>
          <p:cNvSpPr/>
          <p:nvPr>
            <p:ph idx="2" type="pic"/>
          </p:nvPr>
        </p:nvSpPr>
        <p:spPr>
          <a:xfrm>
            <a:off x="816769" y="1452951"/>
            <a:ext cx="3904958" cy="2512267"/>
          </a:xfrm>
          <a:prstGeom prst="rect">
            <a:avLst/>
          </a:prstGeom>
          <a:noFill/>
          <a:ln>
            <a:noFill/>
          </a:ln>
        </p:spPr>
      </p:sp>
      <p:sp>
        <p:nvSpPr>
          <p:cNvPr id="64" name="Google Shape;64;p16"/>
          <p:cNvSpPr/>
          <p:nvPr>
            <p:ph idx="3" type="pic"/>
          </p:nvPr>
        </p:nvSpPr>
        <p:spPr>
          <a:xfrm>
            <a:off x="4335870" y="1965008"/>
            <a:ext cx="1070796" cy="2200235"/>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type="obj">
  <p:cSld name="OBJECT">
    <p:spTree>
      <p:nvGrpSpPr>
        <p:cNvPr id="65" name="Shape 65"/>
        <p:cNvGrpSpPr/>
        <p:nvPr/>
      </p:nvGrpSpPr>
      <p:grpSpPr>
        <a:xfrm>
          <a:off x="0" y="0"/>
          <a:ext cx="0" cy="0"/>
          <a:chOff x="0" y="0"/>
          <a:chExt cx="0" cy="0"/>
        </a:xfrm>
      </p:grpSpPr>
      <p:sp>
        <p:nvSpPr>
          <p:cNvPr id="66" name="Google Shape;66;p1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7" name="Google Shape;67;p17"/>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8" name="Google Shape;68;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9" name="Google Shape;69;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0" name="Google Shape;70;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1" name="Shape 71"/>
        <p:cNvGrpSpPr/>
        <p:nvPr/>
      </p:nvGrpSpPr>
      <p:grpSpPr>
        <a:xfrm>
          <a:off x="0" y="0"/>
          <a:ext cx="0" cy="0"/>
          <a:chOff x="0" y="0"/>
          <a:chExt cx="0" cy="0"/>
        </a:xfrm>
      </p:grpSpPr>
      <p:sp>
        <p:nvSpPr>
          <p:cNvPr id="72" name="Google Shape;72;p18"/>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3" name="Google Shape;73;p18"/>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74" name="Google Shape;74;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5" name="Google Shape;75;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6" name="Google Shape;76;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7" name="Shape 77"/>
        <p:cNvGrpSpPr/>
        <p:nvPr/>
      </p:nvGrpSpPr>
      <p:grpSpPr>
        <a:xfrm>
          <a:off x="0" y="0"/>
          <a:ext cx="0" cy="0"/>
          <a:chOff x="0" y="0"/>
          <a:chExt cx="0" cy="0"/>
        </a:xfrm>
      </p:grpSpPr>
      <p:sp>
        <p:nvSpPr>
          <p:cNvPr id="78" name="Google Shape;78;p1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9" name="Google Shape;79;p19"/>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0" name="Google Shape;80;p19"/>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1" name="Google Shape;81;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2" name="Google Shape;82;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3" name="Google Shape;83;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4" name="Shape 84"/>
        <p:cNvGrpSpPr/>
        <p:nvPr/>
      </p:nvGrpSpPr>
      <p:grpSpPr>
        <a:xfrm>
          <a:off x="0" y="0"/>
          <a:ext cx="0" cy="0"/>
          <a:chOff x="0" y="0"/>
          <a:chExt cx="0" cy="0"/>
        </a:xfrm>
      </p:grpSpPr>
      <p:sp>
        <p:nvSpPr>
          <p:cNvPr id="85" name="Google Shape;85;p20"/>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6" name="Google Shape;86;p20"/>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7" name="Google Shape;87;p20"/>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8" name="Google Shape;88;p20"/>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9" name="Google Shape;89;p20"/>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0" name="Google Shape;90;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1" name="Google Shape;91;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2" name="Google Shape;92;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3" name="Shape 93"/>
        <p:cNvGrpSpPr/>
        <p:nvPr/>
      </p:nvGrpSpPr>
      <p:grpSpPr>
        <a:xfrm>
          <a:off x="0" y="0"/>
          <a:ext cx="0" cy="0"/>
          <a:chOff x="0" y="0"/>
          <a:chExt cx="0" cy="0"/>
        </a:xfrm>
      </p:grpSpPr>
      <p:sp>
        <p:nvSpPr>
          <p:cNvPr id="94" name="Google Shape;94;p21"/>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5" name="Google Shape;95;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6" name="Google Shape;96;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7" name="Google Shape;97;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8" name="Shape 98"/>
        <p:cNvGrpSpPr/>
        <p:nvPr/>
      </p:nvGrpSpPr>
      <p:grpSpPr>
        <a:xfrm>
          <a:off x="0" y="0"/>
          <a:ext cx="0" cy="0"/>
          <a:chOff x="0" y="0"/>
          <a:chExt cx="0" cy="0"/>
        </a:xfrm>
      </p:grpSpPr>
      <p:sp>
        <p:nvSpPr>
          <p:cNvPr id="99" name="Google Shape;99;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0" name="Google Shape;100;p22"/>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1" name="Google Shape;101;p22"/>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2" name="Google Shape;102;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3" name="Google Shape;103;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5" name="Shape 105"/>
        <p:cNvGrpSpPr/>
        <p:nvPr/>
      </p:nvGrpSpPr>
      <p:grpSpPr>
        <a:xfrm>
          <a:off x="0" y="0"/>
          <a:ext cx="0" cy="0"/>
          <a:chOff x="0" y="0"/>
          <a:chExt cx="0" cy="0"/>
        </a:xfrm>
      </p:grpSpPr>
      <p:sp>
        <p:nvSpPr>
          <p:cNvPr id="106" name="Google Shape;106;p23"/>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7" name="Google Shape;107;p23"/>
          <p:cNvSpPr/>
          <p:nvPr>
            <p:ph idx="2" type="pic"/>
          </p:nvPr>
        </p:nvSpPr>
        <p:spPr>
          <a:xfrm>
            <a:off x="3887391" y="740569"/>
            <a:ext cx="4629150" cy="3655219"/>
          </a:xfrm>
          <a:prstGeom prst="rect">
            <a:avLst/>
          </a:prstGeom>
          <a:noFill/>
          <a:ln>
            <a:noFill/>
          </a:ln>
        </p:spPr>
      </p:sp>
      <p:sp>
        <p:nvSpPr>
          <p:cNvPr id="108" name="Google Shape;108;p23"/>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9" name="Google Shape;109;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0" name="Google Shape;110;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2" name="Shape 112"/>
        <p:cNvGrpSpPr/>
        <p:nvPr/>
      </p:nvGrpSpPr>
      <p:grpSpPr>
        <a:xfrm>
          <a:off x="0" y="0"/>
          <a:ext cx="0" cy="0"/>
          <a:chOff x="0" y="0"/>
          <a:chExt cx="0" cy="0"/>
        </a:xfrm>
      </p:grpSpPr>
      <p:sp>
        <p:nvSpPr>
          <p:cNvPr id="113" name="Google Shape;113;p24"/>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4" name="Google Shape;114;p24"/>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5" name="Google Shape;115;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6" name="Google Shape;116;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8" name="Shape 118"/>
        <p:cNvGrpSpPr/>
        <p:nvPr/>
      </p:nvGrpSpPr>
      <p:grpSpPr>
        <a:xfrm>
          <a:off x="0" y="0"/>
          <a:ext cx="0" cy="0"/>
          <a:chOff x="0" y="0"/>
          <a:chExt cx="0" cy="0"/>
        </a:xfrm>
      </p:grpSpPr>
      <p:sp>
        <p:nvSpPr>
          <p:cNvPr id="119" name="Google Shape;119;p25"/>
          <p:cNvSpPr txBox="1"/>
          <p:nvPr>
            <p:ph type="title"/>
          </p:nvPr>
        </p:nvSpPr>
        <p:spPr>
          <a:xfrm rot="5400000">
            <a:off x="5350073" y="1467446"/>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0" name="Google Shape;120;p25"/>
          <p:cNvSpPr txBox="1"/>
          <p:nvPr>
            <p:ph idx="1" type="body"/>
          </p:nvPr>
        </p:nvSpPr>
        <p:spPr>
          <a:xfrm rot="5400000">
            <a:off x="1349573" y="-447079"/>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1" name="Google Shape;121;p2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2" name="Google Shape;122;p2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3" name="Google Shape;123;p2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1.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4.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6.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6"/>
          <p:cNvSpPr/>
          <p:nvPr/>
        </p:nvSpPr>
        <p:spPr>
          <a:xfrm rot="5400000">
            <a:off x="7409121" y="2411953"/>
            <a:ext cx="2487517" cy="3626266"/>
          </a:xfrm>
          <a:custGeom>
            <a:rect b="b" l="l" r="r" t="t"/>
            <a:pathLst>
              <a:path extrusionOk="0" h="4835022" w="3991493">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29" name="Google Shape;129;p26"/>
          <p:cNvSpPr/>
          <p:nvPr/>
        </p:nvSpPr>
        <p:spPr>
          <a:xfrm>
            <a:off x="8060401" y="3721231"/>
            <a:ext cx="1083599" cy="1007710"/>
          </a:xfrm>
          <a:custGeom>
            <a:rect b="b" l="l" r="r" t="t"/>
            <a:pathLst>
              <a:path extrusionOk="0" h="1343613" w="1444799">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0" name="Google Shape;130;p26"/>
          <p:cNvSpPr/>
          <p:nvPr/>
        </p:nvSpPr>
        <p:spPr>
          <a:xfrm rot="2476041">
            <a:off x="-1129495" y="-1690598"/>
            <a:ext cx="3018103" cy="5329148"/>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1" name="Google Shape;131;p26"/>
          <p:cNvSpPr/>
          <p:nvPr/>
        </p:nvSpPr>
        <p:spPr>
          <a:xfrm rot="3140551">
            <a:off x="-1644407" y="-2106140"/>
            <a:ext cx="3018103" cy="5329148"/>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2" name="Google Shape;132;p26"/>
          <p:cNvSpPr/>
          <p:nvPr/>
        </p:nvSpPr>
        <p:spPr>
          <a:xfrm rot="8901965">
            <a:off x="1694096" y="416281"/>
            <a:ext cx="1027688" cy="955715"/>
          </a:xfrm>
          <a:custGeom>
            <a:rect b="b" l="l" r="r" t="t"/>
            <a:pathLst>
              <a:path extrusionOk="0" h="1343613" w="1444799">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133" name="Google Shape;133;p26"/>
          <p:cNvGrpSpPr/>
          <p:nvPr/>
        </p:nvGrpSpPr>
        <p:grpSpPr>
          <a:xfrm>
            <a:off x="1343600" y="1727750"/>
            <a:ext cx="7655850" cy="1452639"/>
            <a:chOff x="1791467" y="2236992"/>
            <a:chExt cx="10207800" cy="1936851"/>
          </a:xfrm>
        </p:grpSpPr>
        <p:sp>
          <p:nvSpPr>
            <p:cNvPr id="134" name="Google Shape;134;p26"/>
            <p:cNvSpPr txBox="1"/>
            <p:nvPr/>
          </p:nvSpPr>
          <p:spPr>
            <a:xfrm>
              <a:off x="1791467" y="2236992"/>
              <a:ext cx="10207800" cy="11595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2600">
                  <a:solidFill>
                    <a:schemeClr val="dk1"/>
                  </a:solidFill>
                  <a:latin typeface="Fira Sans Medium"/>
                  <a:ea typeface="Fira Sans Medium"/>
                  <a:cs typeface="Fira Sans Medium"/>
                  <a:sym typeface="Fira Sans Medium"/>
                </a:rPr>
                <a:t>Shift Left Security with DevSecOps on AWS from code to Cloud</a:t>
              </a:r>
              <a:endParaRPr sz="2600">
                <a:solidFill>
                  <a:schemeClr val="dk1"/>
                </a:solidFill>
                <a:latin typeface="Fira Sans Medium"/>
                <a:ea typeface="Fira Sans Medium"/>
                <a:cs typeface="Fira Sans Medium"/>
                <a:sym typeface="Fira Sans Medium"/>
              </a:endParaRPr>
            </a:p>
          </p:txBody>
        </p:sp>
        <p:grpSp>
          <p:nvGrpSpPr>
            <p:cNvPr id="135" name="Google Shape;135;p26"/>
            <p:cNvGrpSpPr/>
            <p:nvPr/>
          </p:nvGrpSpPr>
          <p:grpSpPr>
            <a:xfrm>
              <a:off x="4348163" y="3770174"/>
              <a:ext cx="2162175" cy="403669"/>
              <a:chOff x="3184693" y="3692320"/>
              <a:chExt cx="4123771" cy="928898"/>
            </a:xfrm>
          </p:grpSpPr>
          <p:sp>
            <p:nvSpPr>
              <p:cNvPr id="136" name="Google Shape;136;p26"/>
              <p:cNvSpPr/>
              <p:nvPr/>
            </p:nvSpPr>
            <p:spPr>
              <a:xfrm>
                <a:off x="3184693" y="3773539"/>
                <a:ext cx="3760827" cy="847679"/>
              </a:xfrm>
              <a:custGeom>
                <a:rect b="b" l="l" r="r" t="t"/>
                <a:pathLst>
                  <a:path extrusionOk="0" h="1039050" w="4609853">
                    <a:moveTo>
                      <a:pt x="4569032" y="413392"/>
                    </a:moveTo>
                    <a:cubicBezTo>
                      <a:pt x="4015524" y="821376"/>
                      <a:pt x="3213233" y="1039051"/>
                      <a:pt x="2522490" y="1039051"/>
                    </a:cubicBezTo>
                    <a:cubicBezTo>
                      <a:pt x="1553940" y="1039051"/>
                      <a:pt x="682003" y="680825"/>
                      <a:pt x="22339" y="85017"/>
                    </a:cubicBezTo>
                    <a:cubicBezTo>
                      <a:pt x="-29486" y="38164"/>
                      <a:pt x="16958" y="-25682"/>
                      <a:pt x="79146" y="10798"/>
                    </a:cubicBezTo>
                    <a:cubicBezTo>
                      <a:pt x="791045" y="425003"/>
                      <a:pt x="1671279" y="674186"/>
                      <a:pt x="2580535" y="674186"/>
                    </a:cubicBezTo>
                    <a:cubicBezTo>
                      <a:pt x="3193755" y="674186"/>
                      <a:pt x="3868334" y="547313"/>
                      <a:pt x="4488602" y="284033"/>
                    </a:cubicBezTo>
                    <a:cubicBezTo>
                      <a:pt x="4582300" y="244228"/>
                      <a:pt x="4660662" y="345393"/>
                      <a:pt x="4569032" y="413392"/>
                    </a:cubicBezTo>
                  </a:path>
                </a:pathLst>
              </a:custGeom>
              <a:solidFill>
                <a:srgbClr val="FF99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7" name="Google Shape;137;p26"/>
              <p:cNvSpPr/>
              <p:nvPr/>
            </p:nvSpPr>
            <p:spPr>
              <a:xfrm>
                <a:off x="6535428" y="3692320"/>
                <a:ext cx="773036" cy="761368"/>
              </a:xfrm>
              <a:custGeom>
                <a:rect b="b" l="l" r="r" t="t"/>
                <a:pathLst>
                  <a:path extrusionOk="0" h="933254" w="947553">
                    <a:moveTo>
                      <a:pt x="691963" y="249669"/>
                    </a:moveTo>
                    <a:cubicBezTo>
                      <a:pt x="621477" y="159286"/>
                      <a:pt x="224275" y="206968"/>
                      <a:pt x="45996" y="228114"/>
                    </a:cubicBezTo>
                    <a:cubicBezTo>
                      <a:pt x="-8325" y="234743"/>
                      <a:pt x="-16612" y="187480"/>
                      <a:pt x="32309" y="153476"/>
                    </a:cubicBezTo>
                    <a:cubicBezTo>
                      <a:pt x="348663" y="-69171"/>
                      <a:pt x="867765" y="-4906"/>
                      <a:pt x="928297" y="69723"/>
                    </a:cubicBezTo>
                    <a:cubicBezTo>
                      <a:pt x="988828" y="144770"/>
                      <a:pt x="912543" y="665111"/>
                      <a:pt x="615258" y="913476"/>
                    </a:cubicBezTo>
                    <a:cubicBezTo>
                      <a:pt x="569652" y="951614"/>
                      <a:pt x="526123" y="931297"/>
                      <a:pt x="546430" y="880719"/>
                    </a:cubicBezTo>
                    <a:cubicBezTo>
                      <a:pt x="613191" y="714041"/>
                      <a:pt x="762866" y="340471"/>
                      <a:pt x="691963" y="249669"/>
                    </a:cubicBezTo>
                  </a:path>
                </a:pathLst>
              </a:custGeom>
              <a:solidFill>
                <a:srgbClr val="FF99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sp>
        <p:nvSpPr>
          <p:cNvPr id="138" name="Google Shape;138;p26"/>
          <p:cNvSpPr txBox="1"/>
          <p:nvPr/>
        </p:nvSpPr>
        <p:spPr>
          <a:xfrm>
            <a:off x="1855725" y="3435950"/>
            <a:ext cx="4687500" cy="792600"/>
          </a:xfrm>
          <a:prstGeom prst="rect">
            <a:avLst/>
          </a:prstGeom>
          <a:noFill/>
          <a:ln>
            <a:noFill/>
          </a:ln>
        </p:spPr>
        <p:txBody>
          <a:bodyPr anchorCtr="0" anchor="t" bIns="91425" lIns="91425" spcFirstLastPara="1" rIns="91425" wrap="square" tIns="91425">
            <a:normAutofit/>
          </a:bodyPr>
          <a:lstStyle/>
          <a:p>
            <a:pPr indent="0" lvl="0" marL="0" rtl="0" algn="ctr">
              <a:spcBef>
                <a:spcPts val="0"/>
              </a:spcBef>
              <a:spcAft>
                <a:spcPts val="0"/>
              </a:spcAft>
              <a:buNone/>
            </a:pPr>
            <a:r>
              <a:rPr lang="en" sz="2800">
                <a:solidFill>
                  <a:srgbClr val="595959"/>
                </a:solidFill>
              </a:rPr>
              <a:t>Omar Montero</a:t>
            </a:r>
            <a:endParaRPr sz="2800">
              <a:solidFill>
                <a:srgbClr val="59595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5"/>
          <p:cNvSpPr txBox="1"/>
          <p:nvPr/>
        </p:nvSpPr>
        <p:spPr>
          <a:xfrm>
            <a:off x="447987" y="206975"/>
            <a:ext cx="8262000" cy="10851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3300">
                <a:solidFill>
                  <a:schemeClr val="dk1"/>
                </a:solidFill>
                <a:latin typeface="Fira Sans Medium"/>
                <a:ea typeface="Fira Sans Medium"/>
                <a:cs typeface="Fira Sans Medium"/>
                <a:sym typeface="Fira Sans Medium"/>
              </a:rPr>
              <a:t>Dynamic Application Security Testing (DAST)</a:t>
            </a:r>
            <a:endParaRPr sz="2700">
              <a:solidFill>
                <a:schemeClr val="dk1"/>
              </a:solidFill>
              <a:latin typeface="Fira Sans Medium"/>
              <a:ea typeface="Fira Sans Medium"/>
              <a:cs typeface="Fira Sans Medium"/>
              <a:sym typeface="Fira Sans Medium"/>
            </a:endParaRPr>
          </a:p>
        </p:txBody>
      </p:sp>
      <p:grpSp>
        <p:nvGrpSpPr>
          <p:cNvPr id="235" name="Google Shape;235;p35"/>
          <p:cNvGrpSpPr/>
          <p:nvPr/>
        </p:nvGrpSpPr>
        <p:grpSpPr>
          <a:xfrm rot="-9453103">
            <a:off x="7514807" y="4076809"/>
            <a:ext cx="2066843" cy="2172277"/>
            <a:chOff x="-845286" y="-1196058"/>
            <a:chExt cx="2755665" cy="2896237"/>
          </a:xfrm>
        </p:grpSpPr>
        <p:sp>
          <p:nvSpPr>
            <p:cNvPr id="236" name="Google Shape;236;p35"/>
            <p:cNvSpPr/>
            <p:nvPr/>
          </p:nvSpPr>
          <p:spPr>
            <a:xfrm rot="2473360">
              <a:off x="-270416" y="-649434"/>
              <a:ext cx="1250997" cy="2212398"/>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7" name="Google Shape;237;p35"/>
            <p:cNvSpPr/>
            <p:nvPr/>
          </p:nvSpPr>
          <p:spPr>
            <a:xfrm flipH="1" rot="-6594984">
              <a:off x="31803" y="-1336264"/>
              <a:ext cx="1251756" cy="2211593"/>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238" name="Google Shape;238;p35"/>
          <p:cNvSpPr/>
          <p:nvPr/>
        </p:nvSpPr>
        <p:spPr>
          <a:xfrm rot="7706238">
            <a:off x="8753064" y="4285375"/>
            <a:ext cx="581027" cy="540335"/>
          </a:xfrm>
          <a:custGeom>
            <a:rect b="b" l="l" r="r" t="t"/>
            <a:pathLst>
              <a:path extrusionOk="0" h="1343613" w="1444799">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pic>
        <p:nvPicPr>
          <p:cNvPr id="239" name="Google Shape;239;p35" title="6320ae27c947a97a4b5731dd_image2.gif"/>
          <p:cNvPicPr preferRelativeResize="0"/>
          <p:nvPr/>
        </p:nvPicPr>
        <p:blipFill>
          <a:blip r:embed="rId3">
            <a:alphaModFix/>
          </a:blip>
          <a:stretch>
            <a:fillRect/>
          </a:stretch>
        </p:blipFill>
        <p:spPr>
          <a:xfrm>
            <a:off x="2254150" y="876525"/>
            <a:ext cx="4260249" cy="4188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6"/>
          <p:cNvSpPr txBox="1"/>
          <p:nvPr/>
        </p:nvSpPr>
        <p:spPr>
          <a:xfrm>
            <a:off x="363800" y="1211076"/>
            <a:ext cx="6451800" cy="3024300"/>
          </a:xfrm>
          <a:prstGeom prst="rect">
            <a:avLst/>
          </a:prstGeom>
          <a:noFill/>
          <a:ln>
            <a:noFill/>
          </a:ln>
        </p:spPr>
        <p:txBody>
          <a:bodyPr anchorCtr="0" anchor="t" bIns="34275" lIns="68575" spcFirstLastPara="1" rIns="68575" wrap="square" tIns="34275">
            <a:spAutoFit/>
          </a:bodyPr>
          <a:lstStyle/>
          <a:p>
            <a:pPr indent="0" lvl="0" marL="0" rtl="0" algn="l">
              <a:lnSpc>
                <a:spcPct val="125000"/>
              </a:lnSpc>
              <a:spcBef>
                <a:spcPts val="1400"/>
              </a:spcBef>
              <a:spcAft>
                <a:spcPts val="0"/>
              </a:spcAft>
              <a:buNone/>
            </a:pPr>
            <a:r>
              <a:rPr lang="en" sz="1100">
                <a:solidFill>
                  <a:schemeClr val="dk1"/>
                </a:solidFill>
                <a:highlight>
                  <a:srgbClr val="FFFFFF"/>
                </a:highlight>
                <a:latin typeface="Roboto Black"/>
                <a:ea typeface="Roboto Black"/>
                <a:cs typeface="Roboto Black"/>
                <a:sym typeface="Roboto Black"/>
              </a:rPr>
              <a:t>4️⃣ Implement Secure Dependencies Management</a:t>
            </a:r>
            <a:endParaRPr sz="1100">
              <a:solidFill>
                <a:schemeClr val="dk1"/>
              </a:solidFill>
              <a:highlight>
                <a:srgbClr val="FFFFFF"/>
              </a:highlight>
              <a:latin typeface="Roboto Black"/>
              <a:ea typeface="Roboto Black"/>
              <a:cs typeface="Roboto Black"/>
              <a:sym typeface="Roboto Black"/>
            </a:endParaRPr>
          </a:p>
          <a:p>
            <a:pPr indent="-298450" lvl="0" marL="457200" rtl="0" algn="l">
              <a:lnSpc>
                <a:spcPct val="150000"/>
              </a:lnSpc>
              <a:spcBef>
                <a:spcPts val="400"/>
              </a:spcBef>
              <a:spcAft>
                <a:spcPts val="0"/>
              </a:spcAft>
              <a:buClr>
                <a:schemeClr val="dk1"/>
              </a:buClr>
              <a:buSzPts val="1100"/>
              <a:buFont typeface="Roboto"/>
              <a:buChar char="●"/>
            </a:pPr>
            <a:r>
              <a:rPr lang="en" sz="1100">
                <a:solidFill>
                  <a:schemeClr val="dk1"/>
                </a:solidFill>
                <a:highlight>
                  <a:srgbClr val="FFFFFF"/>
                </a:highlight>
                <a:latin typeface="Roboto"/>
                <a:ea typeface="Roboto"/>
                <a:cs typeface="Roboto"/>
                <a:sym typeface="Roboto"/>
              </a:rPr>
              <a:t>Use dependency scanning tools to prevent the use of outdated or vulnerable libraries.</a:t>
            </a:r>
            <a:endParaRPr sz="1100">
              <a:solidFill>
                <a:schemeClr val="dk1"/>
              </a:solidFill>
              <a:highlight>
                <a:srgbClr val="FFFFFF"/>
              </a:highlight>
              <a:latin typeface="Roboto"/>
              <a:ea typeface="Roboto"/>
              <a:cs typeface="Roboto"/>
              <a:sym typeface="Roboto"/>
            </a:endParaRPr>
          </a:p>
          <a:p>
            <a:pPr indent="0" lvl="0" marL="0" rtl="0" algn="l">
              <a:lnSpc>
                <a:spcPct val="125000"/>
              </a:lnSpc>
              <a:spcBef>
                <a:spcPts val="1400"/>
              </a:spcBef>
              <a:spcAft>
                <a:spcPts val="0"/>
              </a:spcAft>
              <a:buNone/>
            </a:pPr>
            <a:r>
              <a:rPr lang="en" sz="1100">
                <a:solidFill>
                  <a:schemeClr val="dk1"/>
                </a:solidFill>
                <a:highlight>
                  <a:srgbClr val="FFFFFF"/>
                </a:highlight>
                <a:latin typeface="Roboto Black"/>
                <a:ea typeface="Roboto Black"/>
                <a:cs typeface="Roboto Black"/>
                <a:sym typeface="Roboto Black"/>
              </a:rPr>
              <a:t>5️⃣ Enforce Security with Policy as Code</a:t>
            </a:r>
            <a:endParaRPr sz="1100">
              <a:solidFill>
                <a:schemeClr val="dk1"/>
              </a:solidFill>
              <a:highlight>
                <a:srgbClr val="FFFFFF"/>
              </a:highlight>
              <a:latin typeface="Roboto Black"/>
              <a:ea typeface="Roboto Black"/>
              <a:cs typeface="Roboto Black"/>
              <a:sym typeface="Roboto Black"/>
            </a:endParaRPr>
          </a:p>
          <a:p>
            <a:pPr indent="-298450" lvl="0" marL="457200" rtl="0" algn="l">
              <a:lnSpc>
                <a:spcPct val="150000"/>
              </a:lnSpc>
              <a:spcBef>
                <a:spcPts val="400"/>
              </a:spcBef>
              <a:spcAft>
                <a:spcPts val="0"/>
              </a:spcAft>
              <a:buClr>
                <a:schemeClr val="dk1"/>
              </a:buClr>
              <a:buSzPts val="1100"/>
              <a:buFont typeface="Roboto"/>
              <a:buChar char="●"/>
            </a:pPr>
            <a:r>
              <a:rPr lang="en" sz="1100">
                <a:solidFill>
                  <a:schemeClr val="dk1"/>
                </a:solidFill>
                <a:highlight>
                  <a:srgbClr val="FFFFFF"/>
                </a:highlight>
                <a:latin typeface="Roboto"/>
                <a:ea typeface="Roboto"/>
                <a:cs typeface="Roboto"/>
                <a:sym typeface="Roboto"/>
              </a:rPr>
              <a:t>Require security checks before merging pull requests using GitHub Actions, GitLab CI/CD, or Jenkins.</a:t>
            </a:r>
            <a:endParaRPr sz="1100">
              <a:solidFill>
                <a:schemeClr val="dk1"/>
              </a:solidFill>
              <a:highlight>
                <a:srgbClr val="FFFFFF"/>
              </a:highlight>
              <a:latin typeface="Roboto"/>
              <a:ea typeface="Roboto"/>
              <a:cs typeface="Roboto"/>
              <a:sym typeface="Roboto"/>
            </a:endParaRPr>
          </a:p>
          <a:p>
            <a:pPr indent="0" lvl="0" marL="0" rtl="0" algn="l">
              <a:lnSpc>
                <a:spcPct val="125000"/>
              </a:lnSpc>
              <a:spcBef>
                <a:spcPts val="1400"/>
              </a:spcBef>
              <a:spcAft>
                <a:spcPts val="0"/>
              </a:spcAft>
              <a:buNone/>
            </a:pPr>
            <a:r>
              <a:rPr lang="en" sz="1100">
                <a:solidFill>
                  <a:schemeClr val="dk1"/>
                </a:solidFill>
                <a:highlight>
                  <a:srgbClr val="FFFFFF"/>
                </a:highlight>
                <a:latin typeface="Roboto Black"/>
                <a:ea typeface="Roboto Black"/>
                <a:cs typeface="Roboto Black"/>
                <a:sym typeface="Roboto Black"/>
              </a:rPr>
              <a:t>6️⃣ Enhance Code Review with Security Audits</a:t>
            </a:r>
            <a:endParaRPr sz="1100">
              <a:solidFill>
                <a:schemeClr val="dk1"/>
              </a:solidFill>
              <a:highlight>
                <a:srgbClr val="FFFFFF"/>
              </a:highlight>
              <a:latin typeface="Roboto Black"/>
              <a:ea typeface="Roboto Black"/>
              <a:cs typeface="Roboto Black"/>
              <a:sym typeface="Roboto Black"/>
            </a:endParaRPr>
          </a:p>
          <a:p>
            <a:pPr indent="-298450" lvl="0" marL="457200" rtl="0" algn="l">
              <a:lnSpc>
                <a:spcPct val="150000"/>
              </a:lnSpc>
              <a:spcBef>
                <a:spcPts val="400"/>
              </a:spcBef>
              <a:spcAft>
                <a:spcPts val="0"/>
              </a:spcAft>
              <a:buClr>
                <a:schemeClr val="dk1"/>
              </a:buClr>
              <a:buSzPts val="1100"/>
              <a:buFont typeface="Roboto"/>
              <a:buChar char="●"/>
            </a:pPr>
            <a:r>
              <a:rPr lang="en" sz="1100">
                <a:solidFill>
                  <a:schemeClr val="dk1"/>
                </a:solidFill>
                <a:highlight>
                  <a:srgbClr val="FFFFFF"/>
                </a:highlight>
                <a:latin typeface="Roboto"/>
                <a:ea typeface="Roboto"/>
                <a:cs typeface="Roboto"/>
                <a:sym typeface="Roboto"/>
              </a:rPr>
              <a:t>Use automated tools to highlight security concerns in pull requests (e.g., SonarCloud, CodeQL alerts).</a:t>
            </a:r>
            <a:endParaRPr sz="1100">
              <a:solidFill>
                <a:srgbClr val="595959"/>
              </a:solidFill>
              <a:latin typeface="Roboto"/>
              <a:ea typeface="Roboto"/>
              <a:cs typeface="Roboto"/>
              <a:sym typeface="Roboto"/>
            </a:endParaRPr>
          </a:p>
          <a:p>
            <a:pPr indent="0" lvl="0" marL="0" rtl="0" algn="l">
              <a:lnSpc>
                <a:spcPct val="130000"/>
              </a:lnSpc>
              <a:spcBef>
                <a:spcPts val="0"/>
              </a:spcBef>
              <a:spcAft>
                <a:spcPts val="0"/>
              </a:spcAft>
              <a:buNone/>
            </a:pPr>
            <a:r>
              <a:t/>
            </a:r>
            <a:endParaRPr sz="800">
              <a:solidFill>
                <a:srgbClr val="3A3838"/>
              </a:solidFill>
              <a:latin typeface="Roboto"/>
              <a:ea typeface="Roboto"/>
              <a:cs typeface="Roboto"/>
              <a:sym typeface="Roboto"/>
            </a:endParaRPr>
          </a:p>
          <a:p>
            <a:pPr indent="0" lvl="0" marL="0" rtl="0" algn="l">
              <a:lnSpc>
                <a:spcPct val="150000"/>
              </a:lnSpc>
              <a:spcBef>
                <a:spcPts val="0"/>
              </a:spcBef>
              <a:spcAft>
                <a:spcPts val="0"/>
              </a:spcAft>
              <a:buNone/>
            </a:pPr>
            <a:r>
              <a:t/>
            </a:r>
            <a:endParaRPr sz="1100">
              <a:solidFill>
                <a:srgbClr val="595959"/>
              </a:solidFill>
              <a:latin typeface="Roboto Black"/>
              <a:ea typeface="Roboto Black"/>
              <a:cs typeface="Roboto Black"/>
              <a:sym typeface="Roboto Black"/>
            </a:endParaRPr>
          </a:p>
          <a:p>
            <a:pPr indent="0" lvl="0" marL="0" marR="0" rtl="0" algn="l">
              <a:lnSpc>
                <a:spcPct val="130000"/>
              </a:lnSpc>
              <a:spcBef>
                <a:spcPts val="0"/>
              </a:spcBef>
              <a:spcAft>
                <a:spcPts val="0"/>
              </a:spcAft>
              <a:buNone/>
            </a:pPr>
            <a:r>
              <a:t/>
            </a:r>
            <a:endParaRPr sz="800">
              <a:solidFill>
                <a:srgbClr val="3A3838"/>
              </a:solidFill>
              <a:latin typeface="Roboto"/>
              <a:ea typeface="Roboto"/>
              <a:cs typeface="Roboto"/>
              <a:sym typeface="Roboto"/>
            </a:endParaRPr>
          </a:p>
        </p:txBody>
      </p:sp>
      <p:sp>
        <p:nvSpPr>
          <p:cNvPr id="245" name="Google Shape;245;p36"/>
          <p:cNvSpPr/>
          <p:nvPr/>
        </p:nvSpPr>
        <p:spPr>
          <a:xfrm rot="3044999">
            <a:off x="5810112" y="-818645"/>
            <a:ext cx="4084826" cy="5918472"/>
          </a:xfrm>
          <a:custGeom>
            <a:rect b="b" l="l" r="r" t="t"/>
            <a:pathLst>
              <a:path extrusionOk="0" h="4835022" w="3991493">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46" name="Google Shape;246;p36"/>
          <p:cNvSpPr/>
          <p:nvPr/>
        </p:nvSpPr>
        <p:spPr>
          <a:xfrm>
            <a:off x="6766659" y="4959429"/>
            <a:ext cx="2748000" cy="370800"/>
          </a:xfrm>
          <a:prstGeom prst="rect">
            <a:avLst/>
          </a:pr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47" name="Google Shape;247;p36"/>
          <p:cNvSpPr/>
          <p:nvPr/>
        </p:nvSpPr>
        <p:spPr>
          <a:xfrm>
            <a:off x="6937924" y="4726137"/>
            <a:ext cx="2577000" cy="370800"/>
          </a:xfrm>
          <a:prstGeom prst="rect">
            <a:avLst/>
          </a:pr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48" name="Google Shape;248;p36"/>
          <p:cNvSpPr/>
          <p:nvPr/>
        </p:nvSpPr>
        <p:spPr>
          <a:xfrm>
            <a:off x="7632501" y="3434909"/>
            <a:ext cx="1815900" cy="1407900"/>
          </a:xfrm>
          <a:prstGeom prst="rect">
            <a:avLst/>
          </a:pr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49" name="Google Shape;249;p36"/>
          <p:cNvSpPr txBox="1"/>
          <p:nvPr/>
        </p:nvSpPr>
        <p:spPr>
          <a:xfrm>
            <a:off x="284473" y="125975"/>
            <a:ext cx="6451800" cy="10851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3300">
                <a:solidFill>
                  <a:schemeClr val="dk1"/>
                </a:solidFill>
                <a:latin typeface="Fira Sans Medium"/>
                <a:ea typeface="Fira Sans Medium"/>
                <a:cs typeface="Fira Sans Medium"/>
                <a:sym typeface="Fira Sans Medium"/>
              </a:rPr>
              <a:t>Practical Strategies for Shifting Security Left</a:t>
            </a:r>
            <a:endParaRPr sz="2700">
              <a:solidFill>
                <a:schemeClr val="dk1"/>
              </a:solidFill>
              <a:latin typeface="Fira Sans Medium"/>
              <a:ea typeface="Fira Sans Medium"/>
              <a:cs typeface="Fira Sans Medium"/>
              <a:sym typeface="Fira Sans Medium"/>
            </a:endParaRPr>
          </a:p>
        </p:txBody>
      </p:sp>
      <p:pic>
        <p:nvPicPr>
          <p:cNvPr id="250" name="Google Shape;250;p36"/>
          <p:cNvPicPr preferRelativeResize="0"/>
          <p:nvPr/>
        </p:nvPicPr>
        <p:blipFill rotWithShape="1">
          <a:blip r:embed="rId3">
            <a:alphaModFix/>
          </a:blip>
          <a:srcRect b="0" l="0" r="0" t="0"/>
          <a:stretch/>
        </p:blipFill>
        <p:spPr>
          <a:xfrm>
            <a:off x="6339592" y="-242134"/>
            <a:ext cx="1727160" cy="574961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grpSp>
        <p:nvGrpSpPr>
          <p:cNvPr id="255" name="Google Shape;255;p37"/>
          <p:cNvGrpSpPr/>
          <p:nvPr/>
        </p:nvGrpSpPr>
        <p:grpSpPr>
          <a:xfrm rot="-9453103">
            <a:off x="7514807" y="4076809"/>
            <a:ext cx="2066843" cy="2172277"/>
            <a:chOff x="-845286" y="-1196058"/>
            <a:chExt cx="2755665" cy="2896237"/>
          </a:xfrm>
        </p:grpSpPr>
        <p:sp>
          <p:nvSpPr>
            <p:cNvPr id="256" name="Google Shape;256;p37"/>
            <p:cNvSpPr/>
            <p:nvPr/>
          </p:nvSpPr>
          <p:spPr>
            <a:xfrm rot="2473360">
              <a:off x="-270416" y="-649434"/>
              <a:ext cx="1250997" cy="2212398"/>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57" name="Google Shape;257;p37"/>
            <p:cNvSpPr/>
            <p:nvPr/>
          </p:nvSpPr>
          <p:spPr>
            <a:xfrm flipH="1" rot="-6594984">
              <a:off x="31803" y="-1336264"/>
              <a:ext cx="1251756" cy="2211593"/>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258" name="Google Shape;258;p37"/>
          <p:cNvSpPr/>
          <p:nvPr/>
        </p:nvSpPr>
        <p:spPr>
          <a:xfrm rot="7706238">
            <a:off x="8753064" y="4285375"/>
            <a:ext cx="581027" cy="540335"/>
          </a:xfrm>
          <a:custGeom>
            <a:rect b="b" l="l" r="r" t="t"/>
            <a:pathLst>
              <a:path extrusionOk="0" h="1343613" w="1444799">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pic>
        <p:nvPicPr>
          <p:cNvPr id="259" name="Google Shape;259;p37" title="INTAUTO-7-PolicyAsCodeOverview.png"/>
          <p:cNvPicPr preferRelativeResize="0"/>
          <p:nvPr/>
        </p:nvPicPr>
        <p:blipFill>
          <a:blip r:embed="rId3">
            <a:alphaModFix/>
          </a:blip>
          <a:stretch>
            <a:fillRect/>
          </a:stretch>
        </p:blipFill>
        <p:spPr>
          <a:xfrm>
            <a:off x="671254" y="1543900"/>
            <a:ext cx="6595718" cy="3459701"/>
          </a:xfrm>
          <a:prstGeom prst="rect">
            <a:avLst/>
          </a:prstGeom>
          <a:noFill/>
          <a:ln>
            <a:noFill/>
          </a:ln>
        </p:spPr>
      </p:pic>
      <p:sp>
        <p:nvSpPr>
          <p:cNvPr id="260" name="Google Shape;260;p37"/>
          <p:cNvSpPr txBox="1"/>
          <p:nvPr/>
        </p:nvSpPr>
        <p:spPr>
          <a:xfrm>
            <a:off x="284475" y="125975"/>
            <a:ext cx="7662600" cy="10851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3300">
                <a:solidFill>
                  <a:schemeClr val="dk1"/>
                </a:solidFill>
                <a:latin typeface="Fira Sans Medium"/>
                <a:ea typeface="Fira Sans Medium"/>
                <a:cs typeface="Fira Sans Medium"/>
                <a:sym typeface="Fira Sans Medium"/>
              </a:rPr>
              <a:t>Practical Strategies for Shifting Security Left</a:t>
            </a:r>
            <a:endParaRPr sz="2700">
              <a:solidFill>
                <a:schemeClr val="dk1"/>
              </a:solidFill>
              <a:latin typeface="Fira Sans Medium"/>
              <a:ea typeface="Fira Sans Medium"/>
              <a:cs typeface="Fira Sans Medium"/>
              <a:sym typeface="Fira Sans Medium"/>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8"/>
          <p:cNvSpPr/>
          <p:nvPr/>
        </p:nvSpPr>
        <p:spPr>
          <a:xfrm rot="3044999">
            <a:off x="5810112" y="-818645"/>
            <a:ext cx="4084826" cy="5918472"/>
          </a:xfrm>
          <a:custGeom>
            <a:rect b="b" l="l" r="r" t="t"/>
            <a:pathLst>
              <a:path extrusionOk="0" h="4835022" w="3991493">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66" name="Google Shape;266;p38"/>
          <p:cNvSpPr/>
          <p:nvPr/>
        </p:nvSpPr>
        <p:spPr>
          <a:xfrm>
            <a:off x="6766659" y="4959429"/>
            <a:ext cx="2748000" cy="370800"/>
          </a:xfrm>
          <a:prstGeom prst="rect">
            <a:avLst/>
          </a:pr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67" name="Google Shape;267;p38"/>
          <p:cNvSpPr/>
          <p:nvPr/>
        </p:nvSpPr>
        <p:spPr>
          <a:xfrm>
            <a:off x="6937924" y="4726137"/>
            <a:ext cx="2577000" cy="370800"/>
          </a:xfrm>
          <a:prstGeom prst="rect">
            <a:avLst/>
          </a:pr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68" name="Google Shape;268;p38"/>
          <p:cNvSpPr/>
          <p:nvPr/>
        </p:nvSpPr>
        <p:spPr>
          <a:xfrm>
            <a:off x="7632501" y="3434909"/>
            <a:ext cx="1815900" cy="1407900"/>
          </a:xfrm>
          <a:prstGeom prst="rect">
            <a:avLst/>
          </a:pr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69" name="Google Shape;269;p38"/>
          <p:cNvSpPr txBox="1"/>
          <p:nvPr/>
        </p:nvSpPr>
        <p:spPr>
          <a:xfrm>
            <a:off x="438459" y="206975"/>
            <a:ext cx="5376900" cy="10851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3300">
                <a:solidFill>
                  <a:schemeClr val="dk1"/>
                </a:solidFill>
                <a:latin typeface="Fira Sans Medium"/>
                <a:ea typeface="Fira Sans Medium"/>
                <a:cs typeface="Fira Sans Medium"/>
                <a:sym typeface="Fira Sans Medium"/>
              </a:rPr>
              <a:t>Key Metrics to Measure DevSecOps Success</a:t>
            </a:r>
            <a:endParaRPr sz="2700">
              <a:solidFill>
                <a:schemeClr val="dk1"/>
              </a:solidFill>
              <a:latin typeface="Fira Sans Medium"/>
              <a:ea typeface="Fira Sans Medium"/>
              <a:cs typeface="Fira Sans Medium"/>
              <a:sym typeface="Fira Sans Medium"/>
            </a:endParaRPr>
          </a:p>
        </p:txBody>
      </p:sp>
      <p:pic>
        <p:nvPicPr>
          <p:cNvPr id="270" name="Google Shape;270;p38"/>
          <p:cNvPicPr preferRelativeResize="0"/>
          <p:nvPr/>
        </p:nvPicPr>
        <p:blipFill rotWithShape="1">
          <a:blip r:embed="rId3">
            <a:alphaModFix/>
          </a:blip>
          <a:srcRect b="0" l="0" r="0" t="0"/>
          <a:stretch/>
        </p:blipFill>
        <p:spPr>
          <a:xfrm>
            <a:off x="6339592" y="-242134"/>
            <a:ext cx="1727160" cy="5749619"/>
          </a:xfrm>
          <a:prstGeom prst="rect">
            <a:avLst/>
          </a:prstGeom>
          <a:noFill/>
          <a:ln>
            <a:noFill/>
          </a:ln>
        </p:spPr>
      </p:pic>
      <p:pic>
        <p:nvPicPr>
          <p:cNvPr id="271" name="Google Shape;271;p38" title="1742421018970.png"/>
          <p:cNvPicPr preferRelativeResize="0"/>
          <p:nvPr/>
        </p:nvPicPr>
        <p:blipFill>
          <a:blip r:embed="rId4">
            <a:alphaModFix/>
          </a:blip>
          <a:stretch>
            <a:fillRect/>
          </a:stretch>
        </p:blipFill>
        <p:spPr>
          <a:xfrm>
            <a:off x="235500" y="1716925"/>
            <a:ext cx="6104099" cy="2243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9"/>
          <p:cNvSpPr/>
          <p:nvPr/>
        </p:nvSpPr>
        <p:spPr>
          <a:xfrm rot="5400000">
            <a:off x="7410528" y="2410546"/>
            <a:ext cx="2484704" cy="3626266"/>
          </a:xfrm>
          <a:custGeom>
            <a:rect b="b" l="l" r="r" t="t"/>
            <a:pathLst>
              <a:path extrusionOk="0" h="4835022" w="3991493">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77" name="Google Shape;277;p39"/>
          <p:cNvSpPr txBox="1"/>
          <p:nvPr/>
        </p:nvSpPr>
        <p:spPr>
          <a:xfrm>
            <a:off x="1000703" y="2075450"/>
            <a:ext cx="7298700" cy="23319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4900">
                <a:solidFill>
                  <a:schemeClr val="dk1"/>
                </a:solidFill>
                <a:latin typeface="Fira Sans Medium"/>
                <a:ea typeface="Fira Sans Medium"/>
                <a:cs typeface="Fira Sans Medium"/>
                <a:sym typeface="Fira Sans Medium"/>
              </a:rPr>
              <a:t>Best Practices for Building DevSecOps in AWS Applications</a:t>
            </a:r>
            <a:endParaRPr sz="3900">
              <a:solidFill>
                <a:schemeClr val="dk1"/>
              </a:solidFill>
              <a:latin typeface="Fira Sans Medium"/>
              <a:ea typeface="Fira Sans Medium"/>
              <a:cs typeface="Fira Sans Medium"/>
              <a:sym typeface="Fira Sans Medium"/>
            </a:endParaRPr>
          </a:p>
        </p:txBody>
      </p:sp>
      <p:sp>
        <p:nvSpPr>
          <p:cNvPr id="278" name="Google Shape;278;p39"/>
          <p:cNvSpPr/>
          <p:nvPr/>
        </p:nvSpPr>
        <p:spPr>
          <a:xfrm>
            <a:off x="8060401" y="3721231"/>
            <a:ext cx="1083599" cy="1007710"/>
          </a:xfrm>
          <a:custGeom>
            <a:rect b="b" l="l" r="r" t="t"/>
            <a:pathLst>
              <a:path extrusionOk="0" h="1343613" w="1444799">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279" name="Google Shape;279;p39"/>
          <p:cNvGrpSpPr/>
          <p:nvPr/>
        </p:nvGrpSpPr>
        <p:grpSpPr>
          <a:xfrm>
            <a:off x="-3127696" y="-2296799"/>
            <a:ext cx="6438041" cy="6236370"/>
            <a:chOff x="-3350602" y="-3018856"/>
            <a:chExt cx="8584055" cy="8315160"/>
          </a:xfrm>
        </p:grpSpPr>
        <p:sp>
          <p:nvSpPr>
            <p:cNvPr id="280" name="Google Shape;280;p39"/>
            <p:cNvSpPr/>
            <p:nvPr/>
          </p:nvSpPr>
          <p:spPr>
            <a:xfrm rot="2476638">
              <a:off x="-634778" y="-2253935"/>
              <a:ext cx="4024696" cy="7105301"/>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1" name="Google Shape;281;p39"/>
            <p:cNvSpPr/>
            <p:nvPr/>
          </p:nvSpPr>
          <p:spPr>
            <a:xfrm rot="3140703">
              <a:off x="-1321040" y="-2807586"/>
              <a:ext cx="4025111" cy="7106014"/>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82" name="Google Shape;282;p39"/>
            <p:cNvSpPr/>
            <p:nvPr/>
          </p:nvSpPr>
          <p:spPr>
            <a:xfrm rot="8901769">
              <a:off x="3130456" y="555051"/>
              <a:ext cx="1370323" cy="1274353"/>
            </a:xfrm>
            <a:custGeom>
              <a:rect b="b" l="l" r="r" t="t"/>
              <a:pathLst>
                <a:path extrusionOk="0" h="1343613" w="1444799">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0"/>
          <p:cNvSpPr txBox="1"/>
          <p:nvPr/>
        </p:nvSpPr>
        <p:spPr>
          <a:xfrm>
            <a:off x="372975" y="822800"/>
            <a:ext cx="7954500" cy="10851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3300">
                <a:solidFill>
                  <a:schemeClr val="dk1"/>
                </a:solidFill>
                <a:latin typeface="Fira Sans Medium"/>
                <a:ea typeface="Fira Sans Medium"/>
                <a:cs typeface="Fira Sans Medium"/>
                <a:sym typeface="Fira Sans Medium"/>
              </a:rPr>
              <a:t>Secure Development Practices</a:t>
            </a:r>
            <a:endParaRPr sz="3300">
              <a:solidFill>
                <a:schemeClr val="dk1"/>
              </a:solidFill>
              <a:latin typeface="Fira Sans Medium"/>
              <a:ea typeface="Fira Sans Medium"/>
              <a:cs typeface="Fira Sans Medium"/>
              <a:sym typeface="Fira Sans Medium"/>
            </a:endParaRPr>
          </a:p>
          <a:p>
            <a:pPr indent="0" lvl="0" marL="0" marR="0" rtl="0" algn="l">
              <a:spcBef>
                <a:spcPts val="0"/>
              </a:spcBef>
              <a:spcAft>
                <a:spcPts val="0"/>
              </a:spcAft>
              <a:buNone/>
            </a:pPr>
            <a:r>
              <a:t/>
            </a:r>
            <a:endParaRPr sz="3300">
              <a:solidFill>
                <a:schemeClr val="dk1"/>
              </a:solidFill>
              <a:latin typeface="Fira Sans Medium"/>
              <a:ea typeface="Fira Sans Medium"/>
              <a:cs typeface="Fira Sans Medium"/>
              <a:sym typeface="Fira Sans Medium"/>
            </a:endParaRPr>
          </a:p>
        </p:txBody>
      </p:sp>
      <p:sp>
        <p:nvSpPr>
          <p:cNvPr id="288" name="Google Shape;288;p40"/>
          <p:cNvSpPr txBox="1"/>
          <p:nvPr/>
        </p:nvSpPr>
        <p:spPr>
          <a:xfrm>
            <a:off x="372975" y="1677450"/>
            <a:ext cx="7655700" cy="1148100"/>
          </a:xfrm>
          <a:prstGeom prst="rect">
            <a:avLst/>
          </a:prstGeom>
          <a:noFill/>
          <a:ln>
            <a:noFill/>
          </a:ln>
        </p:spPr>
        <p:txBody>
          <a:bodyPr anchorCtr="0" anchor="t" bIns="34275" lIns="68575" spcFirstLastPara="1" rIns="68575" wrap="square" tIns="34275">
            <a:spAutoFit/>
          </a:bodyPr>
          <a:lstStyle/>
          <a:p>
            <a:pPr indent="-285750" lvl="0" marL="457200" marR="0" rtl="0" algn="l">
              <a:lnSpc>
                <a:spcPct val="130000"/>
              </a:lnSpc>
              <a:spcBef>
                <a:spcPts val="0"/>
              </a:spcBef>
              <a:spcAft>
                <a:spcPts val="0"/>
              </a:spcAft>
              <a:buClr>
                <a:srgbClr val="3A3838"/>
              </a:buClr>
              <a:buSzPts val="900"/>
              <a:buFont typeface="Roboto"/>
              <a:buChar char="●"/>
            </a:pPr>
            <a:r>
              <a:rPr b="1" lang="en" sz="900">
                <a:solidFill>
                  <a:srgbClr val="3A3838"/>
                </a:solidFill>
                <a:latin typeface="Roboto"/>
                <a:ea typeface="Roboto"/>
                <a:cs typeface="Roboto"/>
                <a:sym typeface="Roboto"/>
              </a:rPr>
              <a:t>Code Scanning</a:t>
            </a:r>
            <a:endParaRPr b="1" sz="900">
              <a:solidFill>
                <a:srgbClr val="3A3838"/>
              </a:solidFill>
              <a:latin typeface="Roboto"/>
              <a:ea typeface="Roboto"/>
              <a:cs typeface="Roboto"/>
              <a:sym typeface="Roboto"/>
            </a:endParaRPr>
          </a:p>
          <a:p>
            <a:pPr indent="0" lvl="0" marL="0" marR="0" rtl="0" algn="l">
              <a:lnSpc>
                <a:spcPct val="130000"/>
              </a:lnSpc>
              <a:spcBef>
                <a:spcPts val="0"/>
              </a:spcBef>
              <a:spcAft>
                <a:spcPts val="0"/>
              </a:spcAft>
              <a:buNone/>
            </a:pPr>
            <a:r>
              <a:rPr lang="en" sz="900">
                <a:solidFill>
                  <a:srgbClr val="3A3838"/>
                </a:solidFill>
                <a:latin typeface="Roboto"/>
                <a:ea typeface="Roboto"/>
                <a:cs typeface="Roboto"/>
                <a:sym typeface="Roboto"/>
              </a:rPr>
              <a:t>Incorporate tools like </a:t>
            </a:r>
            <a:r>
              <a:rPr lang="en" sz="1000">
                <a:solidFill>
                  <a:srgbClr val="3A3838"/>
                </a:solidFill>
                <a:latin typeface="Roboto"/>
                <a:ea typeface="Roboto"/>
                <a:cs typeface="Roboto"/>
                <a:sym typeface="Roboto"/>
              </a:rPr>
              <a:t>AWS CodeGuru </a:t>
            </a:r>
            <a:r>
              <a:rPr lang="en" sz="900">
                <a:solidFill>
                  <a:srgbClr val="3A3838"/>
                </a:solidFill>
                <a:latin typeface="Roboto"/>
                <a:ea typeface="Roboto"/>
                <a:cs typeface="Roboto"/>
                <a:sym typeface="Roboto"/>
              </a:rPr>
              <a:t>for code analysis to detect vulnerabilities within the code. This automated scanning ensures that security checks occur as developers write code.</a:t>
            </a:r>
            <a:endParaRPr sz="900">
              <a:solidFill>
                <a:srgbClr val="3A3838"/>
              </a:solidFill>
              <a:latin typeface="Roboto"/>
              <a:ea typeface="Roboto"/>
              <a:cs typeface="Roboto"/>
              <a:sym typeface="Roboto"/>
            </a:endParaRPr>
          </a:p>
          <a:p>
            <a:pPr indent="-285750" lvl="0" marL="457200" marR="0" rtl="0" algn="l">
              <a:lnSpc>
                <a:spcPct val="130000"/>
              </a:lnSpc>
              <a:spcBef>
                <a:spcPts val="0"/>
              </a:spcBef>
              <a:spcAft>
                <a:spcPts val="0"/>
              </a:spcAft>
              <a:buClr>
                <a:srgbClr val="3A3838"/>
              </a:buClr>
              <a:buSzPts val="900"/>
              <a:buFont typeface="Roboto"/>
              <a:buChar char="●"/>
            </a:pPr>
            <a:r>
              <a:rPr b="1" lang="en" sz="900">
                <a:solidFill>
                  <a:srgbClr val="3A3838"/>
                </a:solidFill>
                <a:latin typeface="Roboto"/>
                <a:ea typeface="Roboto"/>
                <a:cs typeface="Roboto"/>
                <a:sym typeface="Roboto"/>
              </a:rPr>
              <a:t>Dependency Management</a:t>
            </a:r>
            <a:endParaRPr b="1" sz="900">
              <a:solidFill>
                <a:srgbClr val="3A3838"/>
              </a:solidFill>
              <a:latin typeface="Roboto"/>
              <a:ea typeface="Roboto"/>
              <a:cs typeface="Roboto"/>
              <a:sym typeface="Roboto"/>
            </a:endParaRPr>
          </a:p>
          <a:p>
            <a:pPr indent="0" lvl="0" marL="0" marR="0" rtl="0" algn="l">
              <a:lnSpc>
                <a:spcPct val="130000"/>
              </a:lnSpc>
              <a:spcBef>
                <a:spcPts val="0"/>
              </a:spcBef>
              <a:spcAft>
                <a:spcPts val="0"/>
              </a:spcAft>
              <a:buNone/>
            </a:pPr>
            <a:r>
              <a:rPr lang="en" sz="900">
                <a:solidFill>
                  <a:srgbClr val="3A3838"/>
                </a:solidFill>
                <a:latin typeface="Roboto"/>
                <a:ea typeface="Roboto"/>
                <a:cs typeface="Roboto"/>
                <a:sym typeface="Roboto"/>
              </a:rPr>
              <a:t>Use tools like Dependabot or </a:t>
            </a:r>
            <a:r>
              <a:rPr lang="en" sz="1000">
                <a:solidFill>
                  <a:srgbClr val="3A3838"/>
                </a:solidFill>
                <a:latin typeface="Roboto"/>
                <a:ea typeface="Roboto"/>
                <a:cs typeface="Roboto"/>
                <a:sym typeface="Roboto"/>
              </a:rPr>
              <a:t>AWS CodePipeline</a:t>
            </a:r>
            <a:r>
              <a:rPr lang="en" sz="900">
                <a:solidFill>
                  <a:srgbClr val="3A3838"/>
                </a:solidFill>
                <a:latin typeface="Roboto"/>
                <a:ea typeface="Roboto"/>
                <a:cs typeface="Roboto"/>
                <a:sym typeface="Roboto"/>
              </a:rPr>
              <a:t> to manage dependencies, scanning for outdated or insecure libraries.</a:t>
            </a:r>
            <a:endParaRPr sz="900">
              <a:solidFill>
                <a:srgbClr val="3A3838"/>
              </a:solidFill>
              <a:latin typeface="Roboto"/>
              <a:ea typeface="Roboto"/>
              <a:cs typeface="Roboto"/>
              <a:sym typeface="Roboto"/>
            </a:endParaRPr>
          </a:p>
          <a:p>
            <a:pPr indent="0" lvl="0" marL="0" marR="0" rtl="0" algn="l">
              <a:lnSpc>
                <a:spcPct val="130000"/>
              </a:lnSpc>
              <a:spcBef>
                <a:spcPts val="0"/>
              </a:spcBef>
              <a:spcAft>
                <a:spcPts val="0"/>
              </a:spcAft>
              <a:buNone/>
            </a:pPr>
            <a:r>
              <a:t/>
            </a:r>
            <a:endParaRPr sz="900">
              <a:solidFill>
                <a:srgbClr val="3A3838"/>
              </a:solidFill>
              <a:latin typeface="Roboto"/>
              <a:ea typeface="Roboto"/>
              <a:cs typeface="Roboto"/>
              <a:sym typeface="Roboto"/>
            </a:endParaRPr>
          </a:p>
        </p:txBody>
      </p:sp>
      <p:grpSp>
        <p:nvGrpSpPr>
          <p:cNvPr id="289" name="Google Shape;289;p40"/>
          <p:cNvGrpSpPr/>
          <p:nvPr/>
        </p:nvGrpSpPr>
        <p:grpSpPr>
          <a:xfrm rot="4439184">
            <a:off x="7728471" y="-701543"/>
            <a:ext cx="2066757" cy="2172187"/>
            <a:chOff x="-845286" y="-1196058"/>
            <a:chExt cx="2755665" cy="2896237"/>
          </a:xfrm>
        </p:grpSpPr>
        <p:sp>
          <p:nvSpPr>
            <p:cNvPr id="290" name="Google Shape;290;p40"/>
            <p:cNvSpPr/>
            <p:nvPr/>
          </p:nvSpPr>
          <p:spPr>
            <a:xfrm rot="2473360">
              <a:off x="-270416" y="-649434"/>
              <a:ext cx="1250997" cy="2212398"/>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91" name="Google Shape;291;p40"/>
            <p:cNvSpPr/>
            <p:nvPr/>
          </p:nvSpPr>
          <p:spPr>
            <a:xfrm flipH="1" rot="-6594984">
              <a:off x="31803" y="-1336264"/>
              <a:ext cx="1251756" cy="2211593"/>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292" name="Google Shape;292;p40"/>
          <p:cNvSpPr/>
          <p:nvPr/>
        </p:nvSpPr>
        <p:spPr>
          <a:xfrm rot="6183837">
            <a:off x="7826886" y="3434880"/>
            <a:ext cx="1854139" cy="2703508"/>
          </a:xfrm>
          <a:custGeom>
            <a:rect b="b" l="l" r="r" t="t"/>
            <a:pathLst>
              <a:path extrusionOk="0" h="4835022" w="3991493">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93" name="Google Shape;293;p40"/>
          <p:cNvSpPr/>
          <p:nvPr/>
        </p:nvSpPr>
        <p:spPr>
          <a:xfrm>
            <a:off x="7687502" y="104468"/>
            <a:ext cx="581532" cy="540804"/>
          </a:xfrm>
          <a:custGeom>
            <a:rect b="b" l="l" r="r" t="t"/>
            <a:pathLst>
              <a:path extrusionOk="0" h="1343613" w="1444799">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pic>
        <p:nvPicPr>
          <p:cNvPr id="294" name="Google Shape;294;p40" title="Screenshot 2025-04-03 at 2.16.33 p.m..png"/>
          <p:cNvPicPr preferRelativeResize="0"/>
          <p:nvPr/>
        </p:nvPicPr>
        <p:blipFill>
          <a:blip r:embed="rId3">
            <a:alphaModFix/>
          </a:blip>
          <a:stretch>
            <a:fillRect/>
          </a:stretch>
        </p:blipFill>
        <p:spPr>
          <a:xfrm>
            <a:off x="744150" y="2864300"/>
            <a:ext cx="7655700" cy="18711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1"/>
          <p:cNvSpPr/>
          <p:nvPr/>
        </p:nvSpPr>
        <p:spPr>
          <a:xfrm>
            <a:off x="-200025" y="-2447245"/>
            <a:ext cx="9543900" cy="4265700"/>
          </a:xfrm>
          <a:prstGeom prst="ellipse">
            <a:avLst/>
          </a:pr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nvGrpSpPr>
          <p:cNvPr id="300" name="Google Shape;300;p41"/>
          <p:cNvGrpSpPr/>
          <p:nvPr/>
        </p:nvGrpSpPr>
        <p:grpSpPr>
          <a:xfrm>
            <a:off x="704774" y="773596"/>
            <a:ext cx="7732669" cy="1368502"/>
            <a:chOff x="3311855" y="3736152"/>
            <a:chExt cx="4122990" cy="928050"/>
          </a:xfrm>
        </p:grpSpPr>
        <p:sp>
          <p:nvSpPr>
            <p:cNvPr id="301" name="Google Shape;301;p41"/>
            <p:cNvSpPr/>
            <p:nvPr/>
          </p:nvSpPr>
          <p:spPr>
            <a:xfrm>
              <a:off x="3311855" y="3817376"/>
              <a:ext cx="3757030" cy="846826"/>
            </a:xfrm>
            <a:custGeom>
              <a:rect b="b" l="l" r="r" t="t"/>
              <a:pathLst>
                <a:path extrusionOk="0" h="1039050" w="4609853">
                  <a:moveTo>
                    <a:pt x="4569032" y="413392"/>
                  </a:moveTo>
                  <a:cubicBezTo>
                    <a:pt x="4015524" y="821376"/>
                    <a:pt x="3213233" y="1039051"/>
                    <a:pt x="2522490" y="1039051"/>
                  </a:cubicBezTo>
                  <a:cubicBezTo>
                    <a:pt x="1553940" y="1039051"/>
                    <a:pt x="682003" y="680825"/>
                    <a:pt x="22339" y="85017"/>
                  </a:cubicBezTo>
                  <a:cubicBezTo>
                    <a:pt x="-29486" y="38164"/>
                    <a:pt x="16958" y="-25682"/>
                    <a:pt x="79146" y="10798"/>
                  </a:cubicBezTo>
                  <a:cubicBezTo>
                    <a:pt x="791045" y="425003"/>
                    <a:pt x="1671279" y="674186"/>
                    <a:pt x="2580535" y="674186"/>
                  </a:cubicBezTo>
                  <a:cubicBezTo>
                    <a:pt x="3193755" y="674186"/>
                    <a:pt x="3868334" y="547313"/>
                    <a:pt x="4488602" y="284033"/>
                  </a:cubicBezTo>
                  <a:cubicBezTo>
                    <a:pt x="4582300" y="244228"/>
                    <a:pt x="4660662" y="345393"/>
                    <a:pt x="4569032" y="413392"/>
                  </a:cubicBezTo>
                </a:path>
              </a:pathLst>
            </a:custGeom>
            <a:solidFill>
              <a:srgbClr val="FF99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02" name="Google Shape;302;p41"/>
            <p:cNvSpPr/>
            <p:nvPr/>
          </p:nvSpPr>
          <p:spPr>
            <a:xfrm>
              <a:off x="6662590" y="3736152"/>
              <a:ext cx="772256" cy="760602"/>
            </a:xfrm>
            <a:custGeom>
              <a:rect b="b" l="l" r="r" t="t"/>
              <a:pathLst>
                <a:path extrusionOk="0" h="933254" w="947553">
                  <a:moveTo>
                    <a:pt x="691963" y="249669"/>
                  </a:moveTo>
                  <a:cubicBezTo>
                    <a:pt x="621477" y="159286"/>
                    <a:pt x="224275" y="206968"/>
                    <a:pt x="45996" y="228114"/>
                  </a:cubicBezTo>
                  <a:cubicBezTo>
                    <a:pt x="-8325" y="234743"/>
                    <a:pt x="-16612" y="187480"/>
                    <a:pt x="32309" y="153476"/>
                  </a:cubicBezTo>
                  <a:cubicBezTo>
                    <a:pt x="348663" y="-69171"/>
                    <a:pt x="867765" y="-4906"/>
                    <a:pt x="928297" y="69723"/>
                  </a:cubicBezTo>
                  <a:cubicBezTo>
                    <a:pt x="988828" y="144770"/>
                    <a:pt x="912543" y="665111"/>
                    <a:pt x="615258" y="913476"/>
                  </a:cubicBezTo>
                  <a:cubicBezTo>
                    <a:pt x="569652" y="951614"/>
                    <a:pt x="526123" y="931297"/>
                    <a:pt x="546430" y="880719"/>
                  </a:cubicBezTo>
                  <a:cubicBezTo>
                    <a:pt x="613191" y="714041"/>
                    <a:pt x="762866" y="340471"/>
                    <a:pt x="691963" y="249669"/>
                  </a:cubicBezTo>
                </a:path>
              </a:pathLst>
            </a:custGeom>
            <a:solidFill>
              <a:srgbClr val="FF99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303" name="Google Shape;303;p41"/>
          <p:cNvSpPr txBox="1"/>
          <p:nvPr/>
        </p:nvSpPr>
        <p:spPr>
          <a:xfrm>
            <a:off x="3074743" y="2732527"/>
            <a:ext cx="3439500" cy="515700"/>
          </a:xfrm>
          <a:prstGeom prst="rect">
            <a:avLst/>
          </a:prstGeom>
          <a:noFill/>
          <a:ln>
            <a:noFill/>
          </a:ln>
        </p:spPr>
        <p:txBody>
          <a:bodyPr anchorCtr="0" anchor="t" bIns="34275" lIns="68575" spcFirstLastPara="1" rIns="68575" wrap="square" tIns="34275">
            <a:spAutoFit/>
          </a:bodyPr>
          <a:lstStyle/>
          <a:p>
            <a:pPr indent="0" lvl="0" marL="0" marR="0" rtl="0" algn="ctr">
              <a:lnSpc>
                <a:spcPct val="130000"/>
              </a:lnSpc>
              <a:spcBef>
                <a:spcPts val="0"/>
              </a:spcBef>
              <a:spcAft>
                <a:spcPts val="0"/>
              </a:spcAft>
              <a:buNone/>
            </a:pPr>
            <a:r>
              <a:rPr lang="en" sz="2900">
                <a:solidFill>
                  <a:schemeClr val="dk1"/>
                </a:solidFill>
                <a:latin typeface="Fira Sans Medium"/>
                <a:ea typeface="Fira Sans Medium"/>
                <a:cs typeface="Fira Sans Medium"/>
                <a:sym typeface="Fira Sans Medium"/>
              </a:rPr>
              <a:t>DEMO</a:t>
            </a:r>
            <a:endParaRPr sz="3200">
              <a:solidFill>
                <a:schemeClr val="dk1"/>
              </a:solidFill>
              <a:latin typeface="Fira Sans Medium"/>
              <a:ea typeface="Fira Sans Medium"/>
              <a:cs typeface="Fira Sans Medium"/>
              <a:sym typeface="Fira Sans Medium"/>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2"/>
          <p:cNvSpPr txBox="1"/>
          <p:nvPr/>
        </p:nvSpPr>
        <p:spPr>
          <a:xfrm>
            <a:off x="372975" y="822800"/>
            <a:ext cx="7954500" cy="10851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3300">
                <a:solidFill>
                  <a:schemeClr val="dk1"/>
                </a:solidFill>
                <a:latin typeface="Fira Sans Medium"/>
                <a:ea typeface="Fira Sans Medium"/>
                <a:cs typeface="Fira Sans Medium"/>
                <a:sym typeface="Fira Sans Medium"/>
              </a:rPr>
              <a:t>CI/CD Pipeline Security</a:t>
            </a:r>
            <a:endParaRPr sz="3300">
              <a:solidFill>
                <a:schemeClr val="dk1"/>
              </a:solidFill>
              <a:latin typeface="Fira Sans Medium"/>
              <a:ea typeface="Fira Sans Medium"/>
              <a:cs typeface="Fira Sans Medium"/>
              <a:sym typeface="Fira Sans Medium"/>
            </a:endParaRPr>
          </a:p>
          <a:p>
            <a:pPr indent="0" lvl="0" marL="0" marR="0" rtl="0" algn="l">
              <a:spcBef>
                <a:spcPts val="0"/>
              </a:spcBef>
              <a:spcAft>
                <a:spcPts val="0"/>
              </a:spcAft>
              <a:buNone/>
            </a:pPr>
            <a:r>
              <a:t/>
            </a:r>
            <a:endParaRPr sz="3300">
              <a:solidFill>
                <a:schemeClr val="dk1"/>
              </a:solidFill>
              <a:latin typeface="Fira Sans Medium"/>
              <a:ea typeface="Fira Sans Medium"/>
              <a:cs typeface="Fira Sans Medium"/>
              <a:sym typeface="Fira Sans Medium"/>
            </a:endParaRPr>
          </a:p>
        </p:txBody>
      </p:sp>
      <p:sp>
        <p:nvSpPr>
          <p:cNvPr id="309" name="Google Shape;309;p42"/>
          <p:cNvSpPr txBox="1"/>
          <p:nvPr/>
        </p:nvSpPr>
        <p:spPr>
          <a:xfrm>
            <a:off x="372975" y="1677450"/>
            <a:ext cx="7655700" cy="1708500"/>
          </a:xfrm>
          <a:prstGeom prst="rect">
            <a:avLst/>
          </a:prstGeom>
          <a:noFill/>
          <a:ln>
            <a:noFill/>
          </a:ln>
        </p:spPr>
        <p:txBody>
          <a:bodyPr anchorCtr="0" anchor="t" bIns="34275" lIns="68575" spcFirstLastPara="1" rIns="68575" wrap="square" tIns="34275">
            <a:spAutoFit/>
          </a:bodyPr>
          <a:lstStyle/>
          <a:p>
            <a:pPr indent="-298450" lvl="0" marL="457200" marR="0" rtl="0" algn="l">
              <a:lnSpc>
                <a:spcPct val="130000"/>
              </a:lnSpc>
              <a:spcBef>
                <a:spcPts val="0"/>
              </a:spcBef>
              <a:spcAft>
                <a:spcPts val="0"/>
              </a:spcAft>
              <a:buClr>
                <a:srgbClr val="3A3838"/>
              </a:buClr>
              <a:buSzPts val="1100"/>
              <a:buFont typeface="Roboto"/>
              <a:buChar char="●"/>
            </a:pPr>
            <a:r>
              <a:rPr b="1" lang="en" sz="1100">
                <a:solidFill>
                  <a:srgbClr val="3A3838"/>
                </a:solidFill>
                <a:latin typeface="Roboto"/>
                <a:ea typeface="Roboto"/>
                <a:cs typeface="Roboto"/>
                <a:sym typeface="Roboto"/>
              </a:rPr>
              <a:t>Secure CI/CD Configurations</a:t>
            </a:r>
            <a:endParaRPr b="1" sz="1100">
              <a:solidFill>
                <a:srgbClr val="3A3838"/>
              </a:solidFill>
              <a:latin typeface="Roboto"/>
              <a:ea typeface="Roboto"/>
              <a:cs typeface="Roboto"/>
              <a:sym typeface="Roboto"/>
            </a:endParaRPr>
          </a:p>
          <a:p>
            <a:pPr indent="0" lvl="0" marL="0" marR="0" rtl="0" algn="l">
              <a:lnSpc>
                <a:spcPct val="130000"/>
              </a:lnSpc>
              <a:spcBef>
                <a:spcPts val="0"/>
              </a:spcBef>
              <a:spcAft>
                <a:spcPts val="0"/>
              </a:spcAft>
              <a:buNone/>
            </a:pPr>
            <a:r>
              <a:rPr lang="en" sz="1100">
                <a:solidFill>
                  <a:srgbClr val="3A3838"/>
                </a:solidFill>
                <a:latin typeface="Roboto"/>
                <a:ea typeface="Roboto"/>
                <a:cs typeface="Roboto"/>
                <a:sym typeface="Roboto"/>
              </a:rPr>
              <a:t>Ensure that your CI/CD pipelines are protected by using IAM roles with least privilege access and limiting access to sensitive data.</a:t>
            </a:r>
            <a:endParaRPr sz="1100">
              <a:solidFill>
                <a:srgbClr val="3A3838"/>
              </a:solidFill>
              <a:latin typeface="Roboto"/>
              <a:ea typeface="Roboto"/>
              <a:cs typeface="Roboto"/>
              <a:sym typeface="Roboto"/>
            </a:endParaRPr>
          </a:p>
          <a:p>
            <a:pPr indent="-298450" lvl="0" marL="457200" marR="0" rtl="0" algn="l">
              <a:lnSpc>
                <a:spcPct val="130000"/>
              </a:lnSpc>
              <a:spcBef>
                <a:spcPts val="0"/>
              </a:spcBef>
              <a:spcAft>
                <a:spcPts val="0"/>
              </a:spcAft>
              <a:buClr>
                <a:srgbClr val="3A3838"/>
              </a:buClr>
              <a:buSzPts val="1100"/>
              <a:buFont typeface="Roboto"/>
              <a:buChar char="●"/>
            </a:pPr>
            <a:r>
              <a:rPr b="1" lang="en" sz="1100">
                <a:solidFill>
                  <a:srgbClr val="3A3838"/>
                </a:solidFill>
                <a:latin typeface="Roboto"/>
                <a:ea typeface="Roboto"/>
                <a:cs typeface="Roboto"/>
                <a:sym typeface="Roboto"/>
              </a:rPr>
              <a:t>Automated Security Testing</a:t>
            </a:r>
            <a:endParaRPr b="1" sz="1100">
              <a:solidFill>
                <a:srgbClr val="3A3838"/>
              </a:solidFill>
              <a:latin typeface="Roboto"/>
              <a:ea typeface="Roboto"/>
              <a:cs typeface="Roboto"/>
              <a:sym typeface="Roboto"/>
            </a:endParaRPr>
          </a:p>
          <a:p>
            <a:pPr indent="0" lvl="0" marL="0" marR="0" rtl="0" algn="l">
              <a:lnSpc>
                <a:spcPct val="130000"/>
              </a:lnSpc>
              <a:spcBef>
                <a:spcPts val="0"/>
              </a:spcBef>
              <a:spcAft>
                <a:spcPts val="0"/>
              </a:spcAft>
              <a:buNone/>
            </a:pPr>
            <a:r>
              <a:rPr lang="en" sz="1100">
                <a:solidFill>
                  <a:srgbClr val="3A3838"/>
                </a:solidFill>
                <a:latin typeface="Roboto"/>
                <a:ea typeface="Roboto"/>
                <a:cs typeface="Roboto"/>
                <a:sym typeface="Roboto"/>
              </a:rPr>
              <a:t>Integrate security testing tools like Aqua Security and Synk into your pipeline. These tools run vulnerability tests on every build, alerting teams to any security risks before production.</a:t>
            </a:r>
            <a:endParaRPr sz="1100">
              <a:solidFill>
                <a:srgbClr val="3A3838"/>
              </a:solidFill>
              <a:latin typeface="Roboto"/>
              <a:ea typeface="Roboto"/>
              <a:cs typeface="Roboto"/>
              <a:sym typeface="Roboto"/>
            </a:endParaRPr>
          </a:p>
          <a:p>
            <a:pPr indent="0" lvl="0" marL="0" marR="0" rtl="0" algn="l">
              <a:lnSpc>
                <a:spcPct val="130000"/>
              </a:lnSpc>
              <a:spcBef>
                <a:spcPts val="0"/>
              </a:spcBef>
              <a:spcAft>
                <a:spcPts val="0"/>
              </a:spcAft>
              <a:buNone/>
            </a:pPr>
            <a:r>
              <a:t/>
            </a:r>
            <a:endParaRPr b="1" sz="900">
              <a:solidFill>
                <a:srgbClr val="3A3838"/>
              </a:solidFill>
              <a:latin typeface="Roboto"/>
              <a:ea typeface="Roboto"/>
              <a:cs typeface="Roboto"/>
              <a:sym typeface="Roboto"/>
            </a:endParaRPr>
          </a:p>
          <a:p>
            <a:pPr indent="0" lvl="0" marL="0" marR="0" rtl="0" algn="l">
              <a:lnSpc>
                <a:spcPct val="130000"/>
              </a:lnSpc>
              <a:spcBef>
                <a:spcPts val="0"/>
              </a:spcBef>
              <a:spcAft>
                <a:spcPts val="0"/>
              </a:spcAft>
              <a:buNone/>
            </a:pPr>
            <a:r>
              <a:t/>
            </a:r>
            <a:endParaRPr sz="900">
              <a:solidFill>
                <a:srgbClr val="3A3838"/>
              </a:solidFill>
              <a:latin typeface="Roboto"/>
              <a:ea typeface="Roboto"/>
              <a:cs typeface="Roboto"/>
              <a:sym typeface="Roboto"/>
            </a:endParaRPr>
          </a:p>
        </p:txBody>
      </p:sp>
      <p:grpSp>
        <p:nvGrpSpPr>
          <p:cNvPr id="310" name="Google Shape;310;p42"/>
          <p:cNvGrpSpPr/>
          <p:nvPr/>
        </p:nvGrpSpPr>
        <p:grpSpPr>
          <a:xfrm rot="4439184">
            <a:off x="7728471" y="-701543"/>
            <a:ext cx="2066757" cy="2172187"/>
            <a:chOff x="-845286" y="-1196058"/>
            <a:chExt cx="2755665" cy="2896237"/>
          </a:xfrm>
        </p:grpSpPr>
        <p:sp>
          <p:nvSpPr>
            <p:cNvPr id="311" name="Google Shape;311;p42"/>
            <p:cNvSpPr/>
            <p:nvPr/>
          </p:nvSpPr>
          <p:spPr>
            <a:xfrm rot="2473360">
              <a:off x="-270416" y="-649434"/>
              <a:ext cx="1250997" cy="2212398"/>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12" name="Google Shape;312;p42"/>
            <p:cNvSpPr/>
            <p:nvPr/>
          </p:nvSpPr>
          <p:spPr>
            <a:xfrm flipH="1" rot="-6594984">
              <a:off x="31803" y="-1336264"/>
              <a:ext cx="1251756" cy="2211593"/>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313" name="Google Shape;313;p42"/>
          <p:cNvSpPr/>
          <p:nvPr/>
        </p:nvSpPr>
        <p:spPr>
          <a:xfrm rot="6183837">
            <a:off x="7826886" y="3434880"/>
            <a:ext cx="1854139" cy="2703508"/>
          </a:xfrm>
          <a:custGeom>
            <a:rect b="b" l="l" r="r" t="t"/>
            <a:pathLst>
              <a:path extrusionOk="0" h="4835022" w="3991493">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14" name="Google Shape;314;p42"/>
          <p:cNvSpPr/>
          <p:nvPr/>
        </p:nvSpPr>
        <p:spPr>
          <a:xfrm>
            <a:off x="7687502" y="104468"/>
            <a:ext cx="581532" cy="540804"/>
          </a:xfrm>
          <a:custGeom>
            <a:rect b="b" l="l" r="r" t="t"/>
            <a:pathLst>
              <a:path extrusionOk="0" h="1343613" w="1444799">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pic>
        <p:nvPicPr>
          <p:cNvPr id="315" name="Google Shape;315;p42" title="Untitled.png"/>
          <p:cNvPicPr preferRelativeResize="0"/>
          <p:nvPr/>
        </p:nvPicPr>
        <p:blipFill>
          <a:blip r:embed="rId3">
            <a:alphaModFix/>
          </a:blip>
          <a:stretch>
            <a:fillRect/>
          </a:stretch>
        </p:blipFill>
        <p:spPr>
          <a:xfrm>
            <a:off x="2859725" y="3233800"/>
            <a:ext cx="2885601" cy="16546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3"/>
          <p:cNvSpPr txBox="1"/>
          <p:nvPr/>
        </p:nvSpPr>
        <p:spPr>
          <a:xfrm>
            <a:off x="372975" y="822800"/>
            <a:ext cx="7954500" cy="10851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3300">
                <a:solidFill>
                  <a:schemeClr val="dk1"/>
                </a:solidFill>
                <a:latin typeface="Fira Sans Medium"/>
                <a:ea typeface="Fira Sans Medium"/>
                <a:cs typeface="Fira Sans Medium"/>
                <a:sym typeface="Fira Sans Medium"/>
              </a:rPr>
              <a:t>Infrastructure as Code (IaC) Security</a:t>
            </a:r>
            <a:endParaRPr sz="3300">
              <a:solidFill>
                <a:schemeClr val="dk1"/>
              </a:solidFill>
              <a:latin typeface="Fira Sans Medium"/>
              <a:ea typeface="Fira Sans Medium"/>
              <a:cs typeface="Fira Sans Medium"/>
              <a:sym typeface="Fira Sans Medium"/>
            </a:endParaRPr>
          </a:p>
          <a:p>
            <a:pPr indent="0" lvl="0" marL="0" marR="0" rtl="0" algn="l">
              <a:spcBef>
                <a:spcPts val="0"/>
              </a:spcBef>
              <a:spcAft>
                <a:spcPts val="0"/>
              </a:spcAft>
              <a:buNone/>
            </a:pPr>
            <a:r>
              <a:t/>
            </a:r>
            <a:endParaRPr sz="3300">
              <a:solidFill>
                <a:schemeClr val="dk1"/>
              </a:solidFill>
              <a:latin typeface="Fira Sans Medium"/>
              <a:ea typeface="Fira Sans Medium"/>
              <a:cs typeface="Fira Sans Medium"/>
              <a:sym typeface="Fira Sans Medium"/>
            </a:endParaRPr>
          </a:p>
        </p:txBody>
      </p:sp>
      <p:sp>
        <p:nvSpPr>
          <p:cNvPr id="321" name="Google Shape;321;p43"/>
          <p:cNvSpPr txBox="1"/>
          <p:nvPr/>
        </p:nvSpPr>
        <p:spPr>
          <a:xfrm>
            <a:off x="372975" y="1677450"/>
            <a:ext cx="7655700" cy="1928700"/>
          </a:xfrm>
          <a:prstGeom prst="rect">
            <a:avLst/>
          </a:prstGeom>
          <a:noFill/>
          <a:ln>
            <a:noFill/>
          </a:ln>
        </p:spPr>
        <p:txBody>
          <a:bodyPr anchorCtr="0" anchor="t" bIns="34275" lIns="68575" spcFirstLastPara="1" rIns="68575" wrap="square" tIns="34275">
            <a:spAutoFit/>
          </a:bodyPr>
          <a:lstStyle/>
          <a:p>
            <a:pPr indent="-298450" lvl="0" marL="457200" marR="0" rtl="0" algn="l">
              <a:lnSpc>
                <a:spcPct val="130000"/>
              </a:lnSpc>
              <a:spcBef>
                <a:spcPts val="0"/>
              </a:spcBef>
              <a:spcAft>
                <a:spcPts val="0"/>
              </a:spcAft>
              <a:buClr>
                <a:srgbClr val="3A3838"/>
              </a:buClr>
              <a:buSzPts val="1100"/>
              <a:buFont typeface="Roboto"/>
              <a:buChar char="●"/>
            </a:pPr>
            <a:r>
              <a:rPr b="1" lang="en" sz="1100">
                <a:solidFill>
                  <a:srgbClr val="3A3838"/>
                </a:solidFill>
                <a:latin typeface="Roboto"/>
                <a:ea typeface="Roboto"/>
                <a:cs typeface="Roboto"/>
                <a:sym typeface="Roboto"/>
              </a:rPr>
              <a:t>Use Approved Templates and Libraries</a:t>
            </a:r>
            <a:endParaRPr b="1" sz="1100">
              <a:solidFill>
                <a:srgbClr val="3A3838"/>
              </a:solidFill>
              <a:latin typeface="Roboto"/>
              <a:ea typeface="Roboto"/>
              <a:cs typeface="Roboto"/>
              <a:sym typeface="Roboto"/>
            </a:endParaRPr>
          </a:p>
          <a:p>
            <a:pPr indent="0" lvl="0" marL="0" marR="0" rtl="0" algn="l">
              <a:lnSpc>
                <a:spcPct val="130000"/>
              </a:lnSpc>
              <a:spcBef>
                <a:spcPts val="0"/>
              </a:spcBef>
              <a:spcAft>
                <a:spcPts val="0"/>
              </a:spcAft>
              <a:buNone/>
            </a:pPr>
            <a:r>
              <a:rPr lang="en" sz="1100">
                <a:solidFill>
                  <a:srgbClr val="3A3838"/>
                </a:solidFill>
                <a:latin typeface="Roboto"/>
                <a:ea typeface="Roboto"/>
                <a:cs typeface="Roboto"/>
                <a:sym typeface="Roboto"/>
              </a:rPr>
              <a:t>Create standardized templates in AWS CloudFormation or Terraform, ensuring consistent security configurations across all deployments.</a:t>
            </a:r>
            <a:endParaRPr sz="1100">
              <a:solidFill>
                <a:srgbClr val="3A3838"/>
              </a:solidFill>
              <a:latin typeface="Roboto"/>
              <a:ea typeface="Roboto"/>
              <a:cs typeface="Roboto"/>
              <a:sym typeface="Roboto"/>
            </a:endParaRPr>
          </a:p>
          <a:p>
            <a:pPr indent="-298450" lvl="0" marL="457200" marR="0" rtl="0" algn="l">
              <a:lnSpc>
                <a:spcPct val="130000"/>
              </a:lnSpc>
              <a:spcBef>
                <a:spcPts val="0"/>
              </a:spcBef>
              <a:spcAft>
                <a:spcPts val="0"/>
              </a:spcAft>
              <a:buClr>
                <a:srgbClr val="3A3838"/>
              </a:buClr>
              <a:buSzPts val="1100"/>
              <a:buFont typeface="Roboto"/>
              <a:buChar char="●"/>
            </a:pPr>
            <a:r>
              <a:rPr b="1" lang="en" sz="1100">
                <a:solidFill>
                  <a:srgbClr val="3A3838"/>
                </a:solidFill>
                <a:latin typeface="Roboto"/>
                <a:ea typeface="Roboto"/>
                <a:cs typeface="Roboto"/>
                <a:sym typeface="Roboto"/>
              </a:rPr>
              <a:t>Automate Configuration Management</a:t>
            </a:r>
            <a:endParaRPr b="1" sz="1100">
              <a:solidFill>
                <a:srgbClr val="3A3838"/>
              </a:solidFill>
              <a:latin typeface="Roboto"/>
              <a:ea typeface="Roboto"/>
              <a:cs typeface="Roboto"/>
              <a:sym typeface="Roboto"/>
            </a:endParaRPr>
          </a:p>
          <a:p>
            <a:pPr indent="0" lvl="0" marL="0" marR="0" rtl="0" algn="l">
              <a:lnSpc>
                <a:spcPct val="130000"/>
              </a:lnSpc>
              <a:spcBef>
                <a:spcPts val="0"/>
              </a:spcBef>
              <a:spcAft>
                <a:spcPts val="0"/>
              </a:spcAft>
              <a:buNone/>
            </a:pPr>
            <a:r>
              <a:rPr lang="en" sz="1100">
                <a:solidFill>
                  <a:srgbClr val="3A3838"/>
                </a:solidFill>
                <a:latin typeface="Roboto"/>
                <a:ea typeface="Roboto"/>
                <a:cs typeface="Roboto"/>
                <a:sym typeface="Roboto"/>
              </a:rPr>
              <a:t>Tools like AWS Config continuously monitor configurations to detect changes or non-compliance, ensuring infrastructure security remains intact.</a:t>
            </a:r>
            <a:endParaRPr sz="1100">
              <a:solidFill>
                <a:srgbClr val="3A3838"/>
              </a:solidFill>
              <a:latin typeface="Roboto"/>
              <a:ea typeface="Roboto"/>
              <a:cs typeface="Roboto"/>
              <a:sym typeface="Roboto"/>
            </a:endParaRPr>
          </a:p>
          <a:p>
            <a:pPr indent="0" lvl="0" marL="0" marR="0" rtl="0" algn="l">
              <a:lnSpc>
                <a:spcPct val="130000"/>
              </a:lnSpc>
              <a:spcBef>
                <a:spcPts val="0"/>
              </a:spcBef>
              <a:spcAft>
                <a:spcPts val="0"/>
              </a:spcAft>
              <a:buNone/>
            </a:pPr>
            <a:r>
              <a:t/>
            </a:r>
            <a:endParaRPr b="1" sz="1100">
              <a:solidFill>
                <a:srgbClr val="3A3838"/>
              </a:solidFill>
              <a:latin typeface="Roboto"/>
              <a:ea typeface="Roboto"/>
              <a:cs typeface="Roboto"/>
              <a:sym typeface="Roboto"/>
            </a:endParaRPr>
          </a:p>
          <a:p>
            <a:pPr indent="0" lvl="0" marL="0" marR="0" rtl="0" algn="l">
              <a:lnSpc>
                <a:spcPct val="130000"/>
              </a:lnSpc>
              <a:spcBef>
                <a:spcPts val="0"/>
              </a:spcBef>
              <a:spcAft>
                <a:spcPts val="0"/>
              </a:spcAft>
              <a:buNone/>
            </a:pPr>
            <a:r>
              <a:t/>
            </a:r>
            <a:endParaRPr b="1" sz="900">
              <a:solidFill>
                <a:srgbClr val="3A3838"/>
              </a:solidFill>
              <a:latin typeface="Roboto"/>
              <a:ea typeface="Roboto"/>
              <a:cs typeface="Roboto"/>
              <a:sym typeface="Roboto"/>
            </a:endParaRPr>
          </a:p>
          <a:p>
            <a:pPr indent="0" lvl="0" marL="0" marR="0" rtl="0" algn="l">
              <a:lnSpc>
                <a:spcPct val="130000"/>
              </a:lnSpc>
              <a:spcBef>
                <a:spcPts val="0"/>
              </a:spcBef>
              <a:spcAft>
                <a:spcPts val="0"/>
              </a:spcAft>
              <a:buNone/>
            </a:pPr>
            <a:r>
              <a:t/>
            </a:r>
            <a:endParaRPr sz="900">
              <a:solidFill>
                <a:srgbClr val="3A3838"/>
              </a:solidFill>
              <a:latin typeface="Roboto"/>
              <a:ea typeface="Roboto"/>
              <a:cs typeface="Roboto"/>
              <a:sym typeface="Roboto"/>
            </a:endParaRPr>
          </a:p>
        </p:txBody>
      </p:sp>
      <p:grpSp>
        <p:nvGrpSpPr>
          <p:cNvPr id="322" name="Google Shape;322;p43"/>
          <p:cNvGrpSpPr/>
          <p:nvPr/>
        </p:nvGrpSpPr>
        <p:grpSpPr>
          <a:xfrm rot="4439184">
            <a:off x="7728471" y="-701543"/>
            <a:ext cx="2066757" cy="2172187"/>
            <a:chOff x="-845286" y="-1196058"/>
            <a:chExt cx="2755665" cy="2896237"/>
          </a:xfrm>
        </p:grpSpPr>
        <p:sp>
          <p:nvSpPr>
            <p:cNvPr id="323" name="Google Shape;323;p43"/>
            <p:cNvSpPr/>
            <p:nvPr/>
          </p:nvSpPr>
          <p:spPr>
            <a:xfrm rot="2473360">
              <a:off x="-270416" y="-649434"/>
              <a:ext cx="1250997" cy="2212398"/>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24" name="Google Shape;324;p43"/>
            <p:cNvSpPr/>
            <p:nvPr/>
          </p:nvSpPr>
          <p:spPr>
            <a:xfrm flipH="1" rot="-6594984">
              <a:off x="31803" y="-1336264"/>
              <a:ext cx="1251756" cy="2211593"/>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325" name="Google Shape;325;p43"/>
          <p:cNvSpPr/>
          <p:nvPr/>
        </p:nvSpPr>
        <p:spPr>
          <a:xfrm rot="6183837">
            <a:off x="7826886" y="3434880"/>
            <a:ext cx="1854139" cy="2703508"/>
          </a:xfrm>
          <a:custGeom>
            <a:rect b="b" l="l" r="r" t="t"/>
            <a:pathLst>
              <a:path extrusionOk="0" h="4835022" w="3991493">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26" name="Google Shape;326;p43"/>
          <p:cNvSpPr/>
          <p:nvPr/>
        </p:nvSpPr>
        <p:spPr>
          <a:xfrm>
            <a:off x="7687502" y="104468"/>
            <a:ext cx="581532" cy="540804"/>
          </a:xfrm>
          <a:custGeom>
            <a:rect b="b" l="l" r="r" t="t"/>
            <a:pathLst>
              <a:path extrusionOk="0" h="1343613" w="1444799">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4"/>
          <p:cNvSpPr txBox="1"/>
          <p:nvPr/>
        </p:nvSpPr>
        <p:spPr>
          <a:xfrm>
            <a:off x="372975" y="822800"/>
            <a:ext cx="7954500" cy="10851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3300">
                <a:solidFill>
                  <a:schemeClr val="dk1"/>
                </a:solidFill>
                <a:latin typeface="Fira Sans Medium"/>
                <a:ea typeface="Fira Sans Medium"/>
                <a:cs typeface="Fira Sans Medium"/>
                <a:sym typeface="Fira Sans Medium"/>
              </a:rPr>
              <a:t>Access Management and Identity Policies</a:t>
            </a:r>
            <a:endParaRPr sz="3300">
              <a:solidFill>
                <a:schemeClr val="dk1"/>
              </a:solidFill>
              <a:latin typeface="Fira Sans Medium"/>
              <a:ea typeface="Fira Sans Medium"/>
              <a:cs typeface="Fira Sans Medium"/>
              <a:sym typeface="Fira Sans Medium"/>
            </a:endParaRPr>
          </a:p>
          <a:p>
            <a:pPr indent="0" lvl="0" marL="0" marR="0" rtl="0" algn="l">
              <a:spcBef>
                <a:spcPts val="0"/>
              </a:spcBef>
              <a:spcAft>
                <a:spcPts val="0"/>
              </a:spcAft>
              <a:buNone/>
            </a:pPr>
            <a:r>
              <a:t/>
            </a:r>
            <a:endParaRPr sz="3300">
              <a:solidFill>
                <a:schemeClr val="dk1"/>
              </a:solidFill>
              <a:latin typeface="Fira Sans Medium"/>
              <a:ea typeface="Fira Sans Medium"/>
              <a:cs typeface="Fira Sans Medium"/>
              <a:sym typeface="Fira Sans Medium"/>
            </a:endParaRPr>
          </a:p>
        </p:txBody>
      </p:sp>
      <p:sp>
        <p:nvSpPr>
          <p:cNvPr id="332" name="Google Shape;332;p44"/>
          <p:cNvSpPr txBox="1"/>
          <p:nvPr/>
        </p:nvSpPr>
        <p:spPr>
          <a:xfrm>
            <a:off x="372975" y="1677450"/>
            <a:ext cx="7655700" cy="1928700"/>
          </a:xfrm>
          <a:prstGeom prst="rect">
            <a:avLst/>
          </a:prstGeom>
          <a:noFill/>
          <a:ln>
            <a:noFill/>
          </a:ln>
        </p:spPr>
        <p:txBody>
          <a:bodyPr anchorCtr="0" anchor="t" bIns="34275" lIns="68575" spcFirstLastPara="1" rIns="68575" wrap="square" tIns="34275">
            <a:spAutoFit/>
          </a:bodyPr>
          <a:lstStyle/>
          <a:p>
            <a:pPr indent="-298450" lvl="0" marL="457200" marR="0" rtl="0" algn="l">
              <a:lnSpc>
                <a:spcPct val="130000"/>
              </a:lnSpc>
              <a:spcBef>
                <a:spcPts val="0"/>
              </a:spcBef>
              <a:spcAft>
                <a:spcPts val="0"/>
              </a:spcAft>
              <a:buClr>
                <a:srgbClr val="3A3838"/>
              </a:buClr>
              <a:buSzPts val="1100"/>
              <a:buFont typeface="Roboto"/>
              <a:buChar char="●"/>
            </a:pPr>
            <a:r>
              <a:rPr b="1" lang="en" sz="1100">
                <a:solidFill>
                  <a:srgbClr val="3A3838"/>
                </a:solidFill>
                <a:latin typeface="Roboto"/>
                <a:ea typeface="Roboto"/>
                <a:cs typeface="Roboto"/>
                <a:sym typeface="Roboto"/>
              </a:rPr>
              <a:t>Enforce Least Privilege Access</a:t>
            </a:r>
            <a:endParaRPr b="1" sz="1100">
              <a:solidFill>
                <a:srgbClr val="3A3838"/>
              </a:solidFill>
              <a:latin typeface="Roboto"/>
              <a:ea typeface="Roboto"/>
              <a:cs typeface="Roboto"/>
              <a:sym typeface="Roboto"/>
            </a:endParaRPr>
          </a:p>
          <a:p>
            <a:pPr indent="0" lvl="0" marL="0" marR="0" rtl="0" algn="l">
              <a:lnSpc>
                <a:spcPct val="130000"/>
              </a:lnSpc>
              <a:spcBef>
                <a:spcPts val="0"/>
              </a:spcBef>
              <a:spcAft>
                <a:spcPts val="0"/>
              </a:spcAft>
              <a:buNone/>
            </a:pPr>
            <a:r>
              <a:rPr lang="en" sz="1100">
                <a:solidFill>
                  <a:srgbClr val="3A3838"/>
                </a:solidFill>
                <a:latin typeface="Roboto"/>
                <a:ea typeface="Roboto"/>
                <a:cs typeface="Roboto"/>
                <a:sym typeface="Roboto"/>
              </a:rPr>
              <a:t>Limit permissions to the minimum required. AWS Identity and Access Management (IAM) allows you to define fine-grained permissions, ensuring that team members have only the access they need.</a:t>
            </a:r>
            <a:endParaRPr sz="1100">
              <a:solidFill>
                <a:srgbClr val="3A3838"/>
              </a:solidFill>
              <a:latin typeface="Roboto"/>
              <a:ea typeface="Roboto"/>
              <a:cs typeface="Roboto"/>
              <a:sym typeface="Roboto"/>
            </a:endParaRPr>
          </a:p>
          <a:p>
            <a:pPr indent="-298450" lvl="0" marL="457200" marR="0" rtl="0" algn="l">
              <a:lnSpc>
                <a:spcPct val="130000"/>
              </a:lnSpc>
              <a:spcBef>
                <a:spcPts val="0"/>
              </a:spcBef>
              <a:spcAft>
                <a:spcPts val="0"/>
              </a:spcAft>
              <a:buClr>
                <a:srgbClr val="3A3838"/>
              </a:buClr>
              <a:buSzPts val="1100"/>
              <a:buFont typeface="Roboto"/>
              <a:buChar char="●"/>
            </a:pPr>
            <a:r>
              <a:rPr b="1" lang="en" sz="1100">
                <a:solidFill>
                  <a:srgbClr val="3A3838"/>
                </a:solidFill>
                <a:latin typeface="Roboto"/>
                <a:ea typeface="Roboto"/>
                <a:cs typeface="Roboto"/>
                <a:sym typeface="Roboto"/>
              </a:rPr>
              <a:t>Multi-Factor Authentication (MFA)</a:t>
            </a:r>
            <a:endParaRPr b="1" sz="1100">
              <a:solidFill>
                <a:srgbClr val="3A3838"/>
              </a:solidFill>
              <a:latin typeface="Roboto"/>
              <a:ea typeface="Roboto"/>
              <a:cs typeface="Roboto"/>
              <a:sym typeface="Roboto"/>
            </a:endParaRPr>
          </a:p>
          <a:p>
            <a:pPr indent="0" lvl="0" marL="0" marR="0" rtl="0" algn="l">
              <a:lnSpc>
                <a:spcPct val="130000"/>
              </a:lnSpc>
              <a:spcBef>
                <a:spcPts val="0"/>
              </a:spcBef>
              <a:spcAft>
                <a:spcPts val="0"/>
              </a:spcAft>
              <a:buNone/>
            </a:pPr>
            <a:r>
              <a:rPr lang="en" sz="1100">
                <a:solidFill>
                  <a:srgbClr val="3A3838"/>
                </a:solidFill>
                <a:latin typeface="Roboto"/>
                <a:ea typeface="Roboto"/>
                <a:cs typeface="Roboto"/>
                <a:sym typeface="Roboto"/>
              </a:rPr>
              <a:t>Enable MFA for all IAM users, adding an extra layer of security to prevent unauthorized access.</a:t>
            </a:r>
            <a:endParaRPr sz="1100">
              <a:solidFill>
                <a:srgbClr val="3A3838"/>
              </a:solidFill>
              <a:latin typeface="Roboto"/>
              <a:ea typeface="Roboto"/>
              <a:cs typeface="Roboto"/>
              <a:sym typeface="Roboto"/>
            </a:endParaRPr>
          </a:p>
          <a:p>
            <a:pPr indent="0" lvl="0" marL="0" marR="0" rtl="0" algn="l">
              <a:lnSpc>
                <a:spcPct val="130000"/>
              </a:lnSpc>
              <a:spcBef>
                <a:spcPts val="0"/>
              </a:spcBef>
              <a:spcAft>
                <a:spcPts val="0"/>
              </a:spcAft>
              <a:buNone/>
            </a:pPr>
            <a:r>
              <a:t/>
            </a:r>
            <a:endParaRPr sz="1100">
              <a:solidFill>
                <a:srgbClr val="3A3838"/>
              </a:solidFill>
              <a:latin typeface="Roboto"/>
              <a:ea typeface="Roboto"/>
              <a:cs typeface="Roboto"/>
              <a:sym typeface="Roboto"/>
            </a:endParaRPr>
          </a:p>
          <a:p>
            <a:pPr indent="0" lvl="0" marL="0" marR="0" rtl="0" algn="l">
              <a:lnSpc>
                <a:spcPct val="130000"/>
              </a:lnSpc>
              <a:spcBef>
                <a:spcPts val="0"/>
              </a:spcBef>
              <a:spcAft>
                <a:spcPts val="0"/>
              </a:spcAft>
              <a:buNone/>
            </a:pPr>
            <a:r>
              <a:t/>
            </a:r>
            <a:endParaRPr b="1" sz="1100">
              <a:solidFill>
                <a:srgbClr val="3A3838"/>
              </a:solidFill>
              <a:latin typeface="Roboto"/>
              <a:ea typeface="Roboto"/>
              <a:cs typeface="Roboto"/>
              <a:sym typeface="Roboto"/>
            </a:endParaRPr>
          </a:p>
          <a:p>
            <a:pPr indent="0" lvl="0" marL="0" marR="0" rtl="0" algn="l">
              <a:lnSpc>
                <a:spcPct val="130000"/>
              </a:lnSpc>
              <a:spcBef>
                <a:spcPts val="0"/>
              </a:spcBef>
              <a:spcAft>
                <a:spcPts val="0"/>
              </a:spcAft>
              <a:buNone/>
            </a:pPr>
            <a:r>
              <a:t/>
            </a:r>
            <a:endParaRPr b="1" sz="900">
              <a:solidFill>
                <a:srgbClr val="3A3838"/>
              </a:solidFill>
              <a:latin typeface="Roboto"/>
              <a:ea typeface="Roboto"/>
              <a:cs typeface="Roboto"/>
              <a:sym typeface="Roboto"/>
            </a:endParaRPr>
          </a:p>
          <a:p>
            <a:pPr indent="0" lvl="0" marL="0" marR="0" rtl="0" algn="l">
              <a:lnSpc>
                <a:spcPct val="130000"/>
              </a:lnSpc>
              <a:spcBef>
                <a:spcPts val="0"/>
              </a:spcBef>
              <a:spcAft>
                <a:spcPts val="0"/>
              </a:spcAft>
              <a:buNone/>
            </a:pPr>
            <a:r>
              <a:t/>
            </a:r>
            <a:endParaRPr sz="900">
              <a:solidFill>
                <a:srgbClr val="3A3838"/>
              </a:solidFill>
              <a:latin typeface="Roboto"/>
              <a:ea typeface="Roboto"/>
              <a:cs typeface="Roboto"/>
              <a:sym typeface="Roboto"/>
            </a:endParaRPr>
          </a:p>
        </p:txBody>
      </p:sp>
      <p:grpSp>
        <p:nvGrpSpPr>
          <p:cNvPr id="333" name="Google Shape;333;p44"/>
          <p:cNvGrpSpPr/>
          <p:nvPr/>
        </p:nvGrpSpPr>
        <p:grpSpPr>
          <a:xfrm rot="4439184">
            <a:off x="7728471" y="-701543"/>
            <a:ext cx="2066757" cy="2172187"/>
            <a:chOff x="-845286" y="-1196058"/>
            <a:chExt cx="2755665" cy="2896237"/>
          </a:xfrm>
        </p:grpSpPr>
        <p:sp>
          <p:nvSpPr>
            <p:cNvPr id="334" name="Google Shape;334;p44"/>
            <p:cNvSpPr/>
            <p:nvPr/>
          </p:nvSpPr>
          <p:spPr>
            <a:xfrm rot="2473360">
              <a:off x="-270416" y="-649434"/>
              <a:ext cx="1250997" cy="2212398"/>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35" name="Google Shape;335;p44"/>
            <p:cNvSpPr/>
            <p:nvPr/>
          </p:nvSpPr>
          <p:spPr>
            <a:xfrm flipH="1" rot="-6594984">
              <a:off x="31803" y="-1336264"/>
              <a:ext cx="1251756" cy="2211593"/>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336" name="Google Shape;336;p44"/>
          <p:cNvSpPr/>
          <p:nvPr/>
        </p:nvSpPr>
        <p:spPr>
          <a:xfrm rot="6183837">
            <a:off x="7826886" y="3434880"/>
            <a:ext cx="1854139" cy="2703508"/>
          </a:xfrm>
          <a:custGeom>
            <a:rect b="b" l="l" r="r" t="t"/>
            <a:pathLst>
              <a:path extrusionOk="0" h="4835022" w="3991493">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37" name="Google Shape;337;p44"/>
          <p:cNvSpPr/>
          <p:nvPr/>
        </p:nvSpPr>
        <p:spPr>
          <a:xfrm>
            <a:off x="7687502" y="104468"/>
            <a:ext cx="581532" cy="540804"/>
          </a:xfrm>
          <a:custGeom>
            <a:rect b="b" l="l" r="r" t="t"/>
            <a:pathLst>
              <a:path extrusionOk="0" h="1343613" w="1444799">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nvSpPr>
        <p:spPr>
          <a:xfrm>
            <a:off x="449570" y="2169182"/>
            <a:ext cx="3588600" cy="21750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rPr lang="en" sz="1200">
                <a:latin typeface="Roboto"/>
                <a:ea typeface="Roboto"/>
                <a:cs typeface="Roboto"/>
                <a:sym typeface="Roboto"/>
              </a:rPr>
              <a:t>I am Omar Montero, a versatile IT professional with extensive experience across roles such as Security Analyst, Infrastructure Engineer, System Administrator, DevOps Engineer, Site Reliability Engineer, and Platform Engineer. My expertise lies in designing scalable cloud-native architectures, containerization with Kubernetes and Docker, and implementing Infrastructure as Code with tools like AWS CDK and Terraform.</a:t>
            </a:r>
            <a:endParaRPr sz="1200">
              <a:latin typeface="Roboto"/>
              <a:ea typeface="Roboto"/>
              <a:cs typeface="Roboto"/>
              <a:sym typeface="Roboto"/>
            </a:endParaRPr>
          </a:p>
        </p:txBody>
      </p:sp>
      <p:sp>
        <p:nvSpPr>
          <p:cNvPr id="144" name="Google Shape;144;p27"/>
          <p:cNvSpPr txBox="1"/>
          <p:nvPr/>
        </p:nvSpPr>
        <p:spPr>
          <a:xfrm>
            <a:off x="439569" y="1545935"/>
            <a:ext cx="2545409" cy="577081"/>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3300">
                <a:solidFill>
                  <a:schemeClr val="dk1"/>
                </a:solidFill>
                <a:latin typeface="Fira Sans Medium"/>
                <a:ea typeface="Fira Sans Medium"/>
                <a:cs typeface="Fira Sans Medium"/>
                <a:sym typeface="Fira Sans Medium"/>
              </a:rPr>
              <a:t>Who I am</a:t>
            </a:r>
            <a:endParaRPr sz="2700">
              <a:solidFill>
                <a:schemeClr val="dk1"/>
              </a:solidFill>
              <a:latin typeface="Fira Sans Medium"/>
              <a:ea typeface="Fira Sans Medium"/>
              <a:cs typeface="Fira Sans Medium"/>
              <a:sym typeface="Fira Sans Medium"/>
            </a:endParaRPr>
          </a:p>
        </p:txBody>
      </p:sp>
      <p:sp>
        <p:nvSpPr>
          <p:cNvPr id="145" name="Google Shape;145;p27"/>
          <p:cNvSpPr/>
          <p:nvPr/>
        </p:nvSpPr>
        <p:spPr>
          <a:xfrm rot="2476041">
            <a:off x="-202482" y="-486216"/>
            <a:ext cx="938952" cy="1657933"/>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6" name="Google Shape;146;p27"/>
          <p:cNvSpPr/>
          <p:nvPr/>
        </p:nvSpPr>
        <p:spPr>
          <a:xfrm flipH="1" rot="-6597732">
            <a:off x="23701" y="-1002033"/>
            <a:ext cx="938952" cy="1657933"/>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pic>
        <p:nvPicPr>
          <p:cNvPr id="147" name="Google Shape;147;p27"/>
          <p:cNvPicPr preferRelativeResize="0"/>
          <p:nvPr/>
        </p:nvPicPr>
        <p:blipFill rotWithShape="1">
          <a:blip r:embed="rId3">
            <a:alphaModFix/>
          </a:blip>
          <a:srcRect b="0" l="0" r="0" t="0"/>
          <a:stretch/>
        </p:blipFill>
        <p:spPr>
          <a:xfrm>
            <a:off x="6376397" y="396073"/>
            <a:ext cx="1391775" cy="4040651"/>
          </a:xfrm>
          <a:prstGeom prst="rect">
            <a:avLst/>
          </a:prstGeom>
          <a:noFill/>
          <a:ln>
            <a:noFill/>
          </a:ln>
        </p:spPr>
      </p:pic>
      <p:sp>
        <p:nvSpPr>
          <p:cNvPr id="148" name="Google Shape;148;p27"/>
          <p:cNvSpPr/>
          <p:nvPr/>
        </p:nvSpPr>
        <p:spPr>
          <a:xfrm rot="2700000">
            <a:off x="7478983" y="3645874"/>
            <a:ext cx="266014" cy="1120481"/>
          </a:xfrm>
          <a:prstGeom prst="roundRect">
            <a:avLst>
              <a:gd fmla="val 13772" name="adj"/>
            </a:avLst>
          </a:prstGeom>
          <a:solidFill>
            <a:srgbClr val="FF99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49" name="Google Shape;149;p27"/>
          <p:cNvSpPr/>
          <p:nvPr/>
        </p:nvSpPr>
        <p:spPr>
          <a:xfrm rot="2700000">
            <a:off x="6238248" y="50763"/>
            <a:ext cx="266014" cy="1120481"/>
          </a:xfrm>
          <a:prstGeom prst="roundRect">
            <a:avLst>
              <a:gd fmla="val 13772" name="adj"/>
            </a:avLst>
          </a:prstGeom>
          <a:solidFill>
            <a:srgbClr val="FF9900"/>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50" name="Google Shape;150;p27"/>
          <p:cNvSpPr/>
          <p:nvPr/>
        </p:nvSpPr>
        <p:spPr>
          <a:xfrm rot="5400000">
            <a:off x="5067745" y="2643029"/>
            <a:ext cx="894300" cy="2693100"/>
          </a:xfrm>
          <a:prstGeom prst="roundRect">
            <a:avLst>
              <a:gd fmla="val 19231" name="adj"/>
            </a:avLst>
          </a:pr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51" name="Google Shape;151;p27"/>
          <p:cNvSpPr txBox="1"/>
          <p:nvPr/>
        </p:nvSpPr>
        <p:spPr>
          <a:xfrm>
            <a:off x="4391700" y="3608150"/>
            <a:ext cx="2246400" cy="438600"/>
          </a:xfrm>
          <a:prstGeom prst="rect">
            <a:avLst/>
          </a:prstGeom>
          <a:noFill/>
          <a:ln>
            <a:noFill/>
          </a:ln>
        </p:spPr>
        <p:txBody>
          <a:bodyPr anchorCtr="0" anchor="t" bIns="34275" lIns="68575" spcFirstLastPara="1" rIns="68575" wrap="square" tIns="34275">
            <a:spAutoFit/>
          </a:bodyPr>
          <a:lstStyle/>
          <a:p>
            <a:pPr indent="0" lvl="0" marL="0" marR="0" rtl="0" algn="ctr">
              <a:lnSpc>
                <a:spcPct val="120000"/>
              </a:lnSpc>
              <a:spcBef>
                <a:spcPts val="0"/>
              </a:spcBef>
              <a:spcAft>
                <a:spcPts val="0"/>
              </a:spcAft>
              <a:buNone/>
            </a:pPr>
            <a:r>
              <a:rPr lang="en" sz="2400">
                <a:solidFill>
                  <a:schemeClr val="lt1"/>
                </a:solidFill>
                <a:latin typeface="Fira Sans Medium"/>
                <a:ea typeface="Fira Sans Medium"/>
                <a:cs typeface="Fira Sans Medium"/>
                <a:sym typeface="Fira Sans Medium"/>
              </a:rPr>
              <a:t>Omar Montero</a:t>
            </a:r>
            <a:endParaRPr sz="2400">
              <a:solidFill>
                <a:schemeClr val="lt1"/>
              </a:solidFill>
              <a:latin typeface="Fira Sans Medium"/>
              <a:ea typeface="Fira Sans Medium"/>
              <a:cs typeface="Fira Sans Medium"/>
              <a:sym typeface="Fira Sans Medium"/>
            </a:endParaRPr>
          </a:p>
        </p:txBody>
      </p:sp>
      <p:sp>
        <p:nvSpPr>
          <p:cNvPr id="152" name="Google Shape;152;p27"/>
          <p:cNvSpPr txBox="1"/>
          <p:nvPr/>
        </p:nvSpPr>
        <p:spPr>
          <a:xfrm>
            <a:off x="4660174" y="3985325"/>
            <a:ext cx="1525500" cy="441600"/>
          </a:xfrm>
          <a:prstGeom prst="rect">
            <a:avLst/>
          </a:prstGeom>
          <a:noFill/>
          <a:ln>
            <a:noFill/>
          </a:ln>
        </p:spPr>
        <p:txBody>
          <a:bodyPr anchorCtr="0" anchor="t" bIns="34275" lIns="68575" spcFirstLastPara="1" rIns="68575" wrap="square" tIns="34275">
            <a:spAutoFit/>
          </a:bodyPr>
          <a:lstStyle/>
          <a:p>
            <a:pPr indent="0" lvl="0" marL="0" marR="0" rtl="0" algn="ctr">
              <a:lnSpc>
                <a:spcPct val="120000"/>
              </a:lnSpc>
              <a:spcBef>
                <a:spcPts val="0"/>
              </a:spcBef>
              <a:spcAft>
                <a:spcPts val="0"/>
              </a:spcAft>
              <a:buNone/>
            </a:pPr>
            <a:r>
              <a:rPr lang="en" sz="1100">
                <a:solidFill>
                  <a:schemeClr val="lt1"/>
                </a:solidFill>
                <a:latin typeface="Roboto"/>
                <a:ea typeface="Roboto"/>
                <a:cs typeface="Roboto"/>
                <a:sym typeface="Roboto"/>
              </a:rPr>
              <a:t>Platform Engineer  Insulet Corporation</a:t>
            </a:r>
            <a:endParaRPr sz="1100">
              <a:solidFill>
                <a:schemeClr val="lt1"/>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5"/>
          <p:cNvSpPr txBox="1"/>
          <p:nvPr/>
        </p:nvSpPr>
        <p:spPr>
          <a:xfrm>
            <a:off x="372975" y="822800"/>
            <a:ext cx="7954500" cy="1593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3300">
                <a:solidFill>
                  <a:schemeClr val="dk1"/>
                </a:solidFill>
                <a:latin typeface="Fira Sans Medium"/>
                <a:ea typeface="Fira Sans Medium"/>
                <a:cs typeface="Fira Sans Medium"/>
                <a:sym typeface="Fira Sans Medium"/>
              </a:rPr>
              <a:t>Security Monitoring and Incident Response</a:t>
            </a:r>
            <a:endParaRPr sz="3300">
              <a:solidFill>
                <a:schemeClr val="dk1"/>
              </a:solidFill>
              <a:latin typeface="Fira Sans Medium"/>
              <a:ea typeface="Fira Sans Medium"/>
              <a:cs typeface="Fira Sans Medium"/>
              <a:sym typeface="Fira Sans Medium"/>
            </a:endParaRPr>
          </a:p>
          <a:p>
            <a:pPr indent="0" lvl="0" marL="0" marR="0" rtl="0" algn="l">
              <a:spcBef>
                <a:spcPts val="0"/>
              </a:spcBef>
              <a:spcAft>
                <a:spcPts val="0"/>
              </a:spcAft>
              <a:buNone/>
            </a:pPr>
            <a:r>
              <a:t/>
            </a:r>
            <a:endParaRPr sz="3300">
              <a:solidFill>
                <a:schemeClr val="dk1"/>
              </a:solidFill>
              <a:latin typeface="Fira Sans Medium"/>
              <a:ea typeface="Fira Sans Medium"/>
              <a:cs typeface="Fira Sans Medium"/>
              <a:sym typeface="Fira Sans Medium"/>
            </a:endParaRPr>
          </a:p>
        </p:txBody>
      </p:sp>
      <p:sp>
        <p:nvSpPr>
          <p:cNvPr id="343" name="Google Shape;343;p45"/>
          <p:cNvSpPr txBox="1"/>
          <p:nvPr/>
        </p:nvSpPr>
        <p:spPr>
          <a:xfrm>
            <a:off x="372975" y="2041325"/>
            <a:ext cx="7655700" cy="2368800"/>
          </a:xfrm>
          <a:prstGeom prst="rect">
            <a:avLst/>
          </a:prstGeom>
          <a:noFill/>
          <a:ln>
            <a:noFill/>
          </a:ln>
        </p:spPr>
        <p:txBody>
          <a:bodyPr anchorCtr="0" anchor="t" bIns="34275" lIns="68575" spcFirstLastPara="1" rIns="68575" wrap="square" tIns="34275">
            <a:spAutoFit/>
          </a:bodyPr>
          <a:lstStyle/>
          <a:p>
            <a:pPr indent="-298450" lvl="0" marL="457200" marR="0" rtl="0" algn="l">
              <a:lnSpc>
                <a:spcPct val="130000"/>
              </a:lnSpc>
              <a:spcBef>
                <a:spcPts val="0"/>
              </a:spcBef>
              <a:spcAft>
                <a:spcPts val="0"/>
              </a:spcAft>
              <a:buClr>
                <a:srgbClr val="3A3838"/>
              </a:buClr>
              <a:buSzPts val="1100"/>
              <a:buFont typeface="Roboto"/>
              <a:buChar char="●"/>
            </a:pPr>
            <a:r>
              <a:rPr b="1" lang="en" sz="1100">
                <a:solidFill>
                  <a:srgbClr val="3A3838"/>
                </a:solidFill>
                <a:latin typeface="Roboto"/>
                <a:ea typeface="Roboto"/>
                <a:cs typeface="Roboto"/>
                <a:sym typeface="Roboto"/>
              </a:rPr>
              <a:t>Log Management</a:t>
            </a:r>
            <a:endParaRPr b="1" sz="1100">
              <a:solidFill>
                <a:srgbClr val="3A3838"/>
              </a:solidFill>
              <a:latin typeface="Roboto"/>
              <a:ea typeface="Roboto"/>
              <a:cs typeface="Roboto"/>
              <a:sym typeface="Roboto"/>
            </a:endParaRPr>
          </a:p>
          <a:p>
            <a:pPr indent="0" lvl="0" marL="0" marR="0" rtl="0" algn="l">
              <a:lnSpc>
                <a:spcPct val="130000"/>
              </a:lnSpc>
              <a:spcBef>
                <a:spcPts val="0"/>
              </a:spcBef>
              <a:spcAft>
                <a:spcPts val="0"/>
              </a:spcAft>
              <a:buNone/>
            </a:pPr>
            <a:r>
              <a:rPr lang="en" sz="1100">
                <a:solidFill>
                  <a:srgbClr val="3A3838"/>
                </a:solidFill>
                <a:latin typeface="Roboto"/>
                <a:ea typeface="Roboto"/>
                <a:cs typeface="Roboto"/>
                <a:sym typeface="Roboto"/>
              </a:rPr>
              <a:t>Utilize AWS CloudTrail for tracking all API calls and AWS CloudWatch for monitoring applications. These services allow for real-time monitoring and alerting on suspicious activities.</a:t>
            </a:r>
            <a:endParaRPr sz="1100">
              <a:solidFill>
                <a:srgbClr val="3A3838"/>
              </a:solidFill>
              <a:latin typeface="Roboto"/>
              <a:ea typeface="Roboto"/>
              <a:cs typeface="Roboto"/>
              <a:sym typeface="Roboto"/>
            </a:endParaRPr>
          </a:p>
          <a:p>
            <a:pPr indent="-298450" lvl="0" marL="457200" marR="0" rtl="0" algn="l">
              <a:lnSpc>
                <a:spcPct val="130000"/>
              </a:lnSpc>
              <a:spcBef>
                <a:spcPts val="0"/>
              </a:spcBef>
              <a:spcAft>
                <a:spcPts val="0"/>
              </a:spcAft>
              <a:buClr>
                <a:srgbClr val="3A3838"/>
              </a:buClr>
              <a:buSzPts val="1100"/>
              <a:buFont typeface="Roboto"/>
              <a:buChar char="●"/>
            </a:pPr>
            <a:r>
              <a:rPr b="1" lang="en" sz="1100">
                <a:solidFill>
                  <a:srgbClr val="3A3838"/>
                </a:solidFill>
                <a:latin typeface="Roboto"/>
                <a:ea typeface="Roboto"/>
                <a:cs typeface="Roboto"/>
                <a:sym typeface="Roboto"/>
              </a:rPr>
              <a:t>Automated Incident Response</a:t>
            </a:r>
            <a:endParaRPr b="1" sz="1100">
              <a:solidFill>
                <a:srgbClr val="3A3838"/>
              </a:solidFill>
              <a:latin typeface="Roboto"/>
              <a:ea typeface="Roboto"/>
              <a:cs typeface="Roboto"/>
              <a:sym typeface="Roboto"/>
            </a:endParaRPr>
          </a:p>
          <a:p>
            <a:pPr indent="0" lvl="0" marL="0" marR="0" rtl="0" algn="l">
              <a:lnSpc>
                <a:spcPct val="130000"/>
              </a:lnSpc>
              <a:spcBef>
                <a:spcPts val="0"/>
              </a:spcBef>
              <a:spcAft>
                <a:spcPts val="0"/>
              </a:spcAft>
              <a:buNone/>
            </a:pPr>
            <a:r>
              <a:rPr lang="en" sz="1100">
                <a:solidFill>
                  <a:srgbClr val="3A3838"/>
                </a:solidFill>
                <a:latin typeface="Roboto"/>
                <a:ea typeface="Roboto"/>
                <a:cs typeface="Roboto"/>
                <a:sym typeface="Roboto"/>
              </a:rPr>
              <a:t>Configure AWS Lambda functions to automate incident response processes, such as isolating compromised instances or blocking IP addresses when a threat is detected.</a:t>
            </a:r>
            <a:endParaRPr sz="1100">
              <a:solidFill>
                <a:srgbClr val="3A3838"/>
              </a:solidFill>
              <a:latin typeface="Roboto"/>
              <a:ea typeface="Roboto"/>
              <a:cs typeface="Roboto"/>
              <a:sym typeface="Roboto"/>
            </a:endParaRPr>
          </a:p>
          <a:p>
            <a:pPr indent="0" lvl="0" marL="0" marR="0" rtl="0" algn="l">
              <a:lnSpc>
                <a:spcPct val="130000"/>
              </a:lnSpc>
              <a:spcBef>
                <a:spcPts val="0"/>
              </a:spcBef>
              <a:spcAft>
                <a:spcPts val="0"/>
              </a:spcAft>
              <a:buNone/>
            </a:pPr>
            <a:r>
              <a:t/>
            </a:r>
            <a:endParaRPr b="1" sz="1100">
              <a:solidFill>
                <a:srgbClr val="3A3838"/>
              </a:solidFill>
              <a:latin typeface="Roboto"/>
              <a:ea typeface="Roboto"/>
              <a:cs typeface="Roboto"/>
              <a:sym typeface="Roboto"/>
            </a:endParaRPr>
          </a:p>
          <a:p>
            <a:pPr indent="0" lvl="0" marL="0" marR="0" rtl="0" algn="l">
              <a:lnSpc>
                <a:spcPct val="130000"/>
              </a:lnSpc>
              <a:spcBef>
                <a:spcPts val="0"/>
              </a:spcBef>
              <a:spcAft>
                <a:spcPts val="0"/>
              </a:spcAft>
              <a:buNone/>
            </a:pPr>
            <a:r>
              <a:t/>
            </a:r>
            <a:endParaRPr sz="1100">
              <a:solidFill>
                <a:srgbClr val="3A3838"/>
              </a:solidFill>
              <a:latin typeface="Roboto"/>
              <a:ea typeface="Roboto"/>
              <a:cs typeface="Roboto"/>
              <a:sym typeface="Roboto"/>
            </a:endParaRPr>
          </a:p>
          <a:p>
            <a:pPr indent="0" lvl="0" marL="0" marR="0" rtl="0" algn="l">
              <a:lnSpc>
                <a:spcPct val="130000"/>
              </a:lnSpc>
              <a:spcBef>
                <a:spcPts val="0"/>
              </a:spcBef>
              <a:spcAft>
                <a:spcPts val="0"/>
              </a:spcAft>
              <a:buNone/>
            </a:pPr>
            <a:r>
              <a:t/>
            </a:r>
            <a:endParaRPr b="1" sz="1100">
              <a:solidFill>
                <a:srgbClr val="3A3838"/>
              </a:solidFill>
              <a:latin typeface="Roboto"/>
              <a:ea typeface="Roboto"/>
              <a:cs typeface="Roboto"/>
              <a:sym typeface="Roboto"/>
            </a:endParaRPr>
          </a:p>
          <a:p>
            <a:pPr indent="0" lvl="0" marL="0" marR="0" rtl="0" algn="l">
              <a:lnSpc>
                <a:spcPct val="130000"/>
              </a:lnSpc>
              <a:spcBef>
                <a:spcPts val="0"/>
              </a:spcBef>
              <a:spcAft>
                <a:spcPts val="0"/>
              </a:spcAft>
              <a:buNone/>
            </a:pPr>
            <a:r>
              <a:t/>
            </a:r>
            <a:endParaRPr b="1" sz="900">
              <a:solidFill>
                <a:srgbClr val="3A3838"/>
              </a:solidFill>
              <a:latin typeface="Roboto"/>
              <a:ea typeface="Roboto"/>
              <a:cs typeface="Roboto"/>
              <a:sym typeface="Roboto"/>
            </a:endParaRPr>
          </a:p>
          <a:p>
            <a:pPr indent="0" lvl="0" marL="0" marR="0" rtl="0" algn="l">
              <a:lnSpc>
                <a:spcPct val="130000"/>
              </a:lnSpc>
              <a:spcBef>
                <a:spcPts val="0"/>
              </a:spcBef>
              <a:spcAft>
                <a:spcPts val="0"/>
              </a:spcAft>
              <a:buNone/>
            </a:pPr>
            <a:r>
              <a:t/>
            </a:r>
            <a:endParaRPr sz="900">
              <a:solidFill>
                <a:srgbClr val="3A3838"/>
              </a:solidFill>
              <a:latin typeface="Roboto"/>
              <a:ea typeface="Roboto"/>
              <a:cs typeface="Roboto"/>
              <a:sym typeface="Roboto"/>
            </a:endParaRPr>
          </a:p>
        </p:txBody>
      </p:sp>
      <p:grpSp>
        <p:nvGrpSpPr>
          <p:cNvPr id="344" name="Google Shape;344;p45"/>
          <p:cNvGrpSpPr/>
          <p:nvPr/>
        </p:nvGrpSpPr>
        <p:grpSpPr>
          <a:xfrm rot="4439184">
            <a:off x="7728471" y="-701543"/>
            <a:ext cx="2066757" cy="2172187"/>
            <a:chOff x="-845286" y="-1196058"/>
            <a:chExt cx="2755665" cy="2896237"/>
          </a:xfrm>
        </p:grpSpPr>
        <p:sp>
          <p:nvSpPr>
            <p:cNvPr id="345" name="Google Shape;345;p45"/>
            <p:cNvSpPr/>
            <p:nvPr/>
          </p:nvSpPr>
          <p:spPr>
            <a:xfrm rot="2473360">
              <a:off x="-270416" y="-649434"/>
              <a:ext cx="1250997" cy="2212398"/>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46" name="Google Shape;346;p45"/>
            <p:cNvSpPr/>
            <p:nvPr/>
          </p:nvSpPr>
          <p:spPr>
            <a:xfrm flipH="1" rot="-6594984">
              <a:off x="31803" y="-1336264"/>
              <a:ext cx="1251756" cy="2211593"/>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347" name="Google Shape;347;p45"/>
          <p:cNvSpPr/>
          <p:nvPr/>
        </p:nvSpPr>
        <p:spPr>
          <a:xfrm rot="6183837">
            <a:off x="7826886" y="3434880"/>
            <a:ext cx="1854139" cy="2703508"/>
          </a:xfrm>
          <a:custGeom>
            <a:rect b="b" l="l" r="r" t="t"/>
            <a:pathLst>
              <a:path extrusionOk="0" h="4835022" w="3991493">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48" name="Google Shape;348;p45"/>
          <p:cNvSpPr/>
          <p:nvPr/>
        </p:nvSpPr>
        <p:spPr>
          <a:xfrm>
            <a:off x="7687502" y="104468"/>
            <a:ext cx="581532" cy="540804"/>
          </a:xfrm>
          <a:custGeom>
            <a:rect b="b" l="l" r="r" t="t"/>
            <a:pathLst>
              <a:path extrusionOk="0" h="1343613" w="1444799">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6"/>
          <p:cNvSpPr txBox="1"/>
          <p:nvPr/>
        </p:nvSpPr>
        <p:spPr>
          <a:xfrm>
            <a:off x="438448" y="215625"/>
            <a:ext cx="7252200" cy="10851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3300">
                <a:solidFill>
                  <a:schemeClr val="dk1"/>
                </a:solidFill>
                <a:latin typeface="Fira Sans Medium"/>
                <a:ea typeface="Fira Sans Medium"/>
                <a:cs typeface="Fira Sans Medium"/>
                <a:sym typeface="Fira Sans Medium"/>
              </a:rPr>
              <a:t>Implementing DevSecOps Tools in AWS</a:t>
            </a:r>
            <a:endParaRPr sz="2700">
              <a:solidFill>
                <a:schemeClr val="dk1"/>
              </a:solidFill>
              <a:latin typeface="Fira Sans Medium"/>
              <a:ea typeface="Fira Sans Medium"/>
              <a:cs typeface="Fira Sans Medium"/>
              <a:sym typeface="Fira Sans Medium"/>
            </a:endParaRPr>
          </a:p>
        </p:txBody>
      </p:sp>
      <p:grpSp>
        <p:nvGrpSpPr>
          <p:cNvPr id="354" name="Google Shape;354;p46"/>
          <p:cNvGrpSpPr/>
          <p:nvPr/>
        </p:nvGrpSpPr>
        <p:grpSpPr>
          <a:xfrm>
            <a:off x="8219840" y="-691932"/>
            <a:ext cx="1582340" cy="1729312"/>
            <a:chOff x="10578244" y="-1141719"/>
            <a:chExt cx="2952128" cy="3226328"/>
          </a:xfrm>
        </p:grpSpPr>
        <p:sp>
          <p:nvSpPr>
            <p:cNvPr id="355" name="Google Shape;355;p46"/>
            <p:cNvSpPr/>
            <p:nvPr/>
          </p:nvSpPr>
          <p:spPr>
            <a:xfrm flipH="1" rot="-2162217">
              <a:off x="11555808" y="-605004"/>
              <a:ext cx="1251501" cy="2211363"/>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56" name="Google Shape;356;p46"/>
            <p:cNvSpPr/>
            <p:nvPr/>
          </p:nvSpPr>
          <p:spPr>
            <a:xfrm flipH="1" rot="-2162092">
              <a:off x="11254564" y="-940488"/>
              <a:ext cx="1599488" cy="2823867"/>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noFill/>
            <a:ln cap="rnd" cmpd="sng" w="69850">
              <a:solidFill>
                <a:srgbClr val="FF9900"/>
              </a:solidFill>
              <a:prstDash val="dot"/>
              <a:round/>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357" name="Google Shape;357;p46"/>
          <p:cNvSpPr txBox="1"/>
          <p:nvPr/>
        </p:nvSpPr>
        <p:spPr>
          <a:xfrm>
            <a:off x="386975" y="1362525"/>
            <a:ext cx="7655700" cy="4790100"/>
          </a:xfrm>
          <a:prstGeom prst="rect">
            <a:avLst/>
          </a:prstGeom>
          <a:noFill/>
          <a:ln>
            <a:noFill/>
          </a:ln>
        </p:spPr>
        <p:txBody>
          <a:bodyPr anchorCtr="0" anchor="t" bIns="34275" lIns="68575" spcFirstLastPara="1" rIns="68575" wrap="square" tIns="34275">
            <a:spAutoFit/>
          </a:bodyPr>
          <a:lstStyle/>
          <a:p>
            <a:pPr indent="-298450" lvl="0" marL="457200" marR="0" rtl="0" algn="l">
              <a:lnSpc>
                <a:spcPct val="130000"/>
              </a:lnSpc>
              <a:spcBef>
                <a:spcPts val="0"/>
              </a:spcBef>
              <a:spcAft>
                <a:spcPts val="0"/>
              </a:spcAft>
              <a:buClr>
                <a:srgbClr val="3A3838"/>
              </a:buClr>
              <a:buSzPts val="1100"/>
              <a:buFont typeface="Roboto"/>
              <a:buChar char="●"/>
            </a:pPr>
            <a:r>
              <a:rPr lang="en" sz="1100">
                <a:solidFill>
                  <a:srgbClr val="3A3838"/>
                </a:solidFill>
                <a:latin typeface="Roboto"/>
                <a:ea typeface="Roboto"/>
                <a:cs typeface="Roboto"/>
                <a:sym typeface="Roboto"/>
              </a:rPr>
              <a:t>AWS Identity and Access Management (IAM)</a:t>
            </a:r>
            <a:endParaRPr sz="1100">
              <a:solidFill>
                <a:srgbClr val="3A3838"/>
              </a:solidFill>
              <a:latin typeface="Roboto"/>
              <a:ea typeface="Roboto"/>
              <a:cs typeface="Roboto"/>
              <a:sym typeface="Roboto"/>
            </a:endParaRPr>
          </a:p>
          <a:p>
            <a:pPr indent="-298450" lvl="0" marL="457200" marR="0" rtl="0" algn="l">
              <a:lnSpc>
                <a:spcPct val="130000"/>
              </a:lnSpc>
              <a:spcBef>
                <a:spcPts val="0"/>
              </a:spcBef>
              <a:spcAft>
                <a:spcPts val="0"/>
              </a:spcAft>
              <a:buClr>
                <a:srgbClr val="3A3838"/>
              </a:buClr>
              <a:buSzPts val="1100"/>
              <a:buFont typeface="Roboto"/>
              <a:buChar char="●"/>
            </a:pPr>
            <a:r>
              <a:rPr lang="en" sz="1100">
                <a:solidFill>
                  <a:srgbClr val="3A3838"/>
                </a:solidFill>
                <a:latin typeface="Roboto"/>
                <a:ea typeface="Roboto"/>
                <a:cs typeface="Roboto"/>
                <a:sym typeface="Roboto"/>
              </a:rPr>
              <a:t>AWS Security Hub</a:t>
            </a:r>
            <a:endParaRPr sz="1100">
              <a:solidFill>
                <a:srgbClr val="3A3838"/>
              </a:solidFill>
              <a:latin typeface="Roboto"/>
              <a:ea typeface="Roboto"/>
              <a:cs typeface="Roboto"/>
              <a:sym typeface="Roboto"/>
            </a:endParaRPr>
          </a:p>
          <a:p>
            <a:pPr indent="-298450" lvl="0" marL="457200" marR="0" rtl="0" algn="l">
              <a:lnSpc>
                <a:spcPct val="130000"/>
              </a:lnSpc>
              <a:spcBef>
                <a:spcPts val="0"/>
              </a:spcBef>
              <a:spcAft>
                <a:spcPts val="0"/>
              </a:spcAft>
              <a:buClr>
                <a:srgbClr val="3A3838"/>
              </a:buClr>
              <a:buSzPts val="1100"/>
              <a:buFont typeface="Roboto"/>
              <a:buChar char="●"/>
            </a:pPr>
            <a:r>
              <a:rPr lang="en" sz="1100">
                <a:solidFill>
                  <a:srgbClr val="3A3838"/>
                </a:solidFill>
                <a:latin typeface="Roboto"/>
                <a:ea typeface="Roboto"/>
                <a:cs typeface="Roboto"/>
                <a:sym typeface="Roboto"/>
              </a:rPr>
              <a:t>AWS Shield</a:t>
            </a:r>
            <a:endParaRPr sz="1100">
              <a:solidFill>
                <a:srgbClr val="3A3838"/>
              </a:solidFill>
              <a:latin typeface="Roboto"/>
              <a:ea typeface="Roboto"/>
              <a:cs typeface="Roboto"/>
              <a:sym typeface="Roboto"/>
            </a:endParaRPr>
          </a:p>
          <a:p>
            <a:pPr indent="-298450" lvl="0" marL="457200" marR="0" rtl="0" algn="l">
              <a:lnSpc>
                <a:spcPct val="130000"/>
              </a:lnSpc>
              <a:spcBef>
                <a:spcPts val="0"/>
              </a:spcBef>
              <a:spcAft>
                <a:spcPts val="0"/>
              </a:spcAft>
              <a:buClr>
                <a:srgbClr val="3A3838"/>
              </a:buClr>
              <a:buSzPts val="1100"/>
              <a:buFont typeface="Roboto"/>
              <a:buChar char="●"/>
            </a:pPr>
            <a:r>
              <a:rPr lang="en" sz="1100">
                <a:solidFill>
                  <a:srgbClr val="3A3838"/>
                </a:solidFill>
                <a:latin typeface="Roboto"/>
                <a:ea typeface="Roboto"/>
                <a:cs typeface="Roboto"/>
                <a:sym typeface="Roboto"/>
              </a:rPr>
              <a:t>Amazon GuardDuty</a:t>
            </a:r>
            <a:endParaRPr sz="1100">
              <a:solidFill>
                <a:srgbClr val="3A3838"/>
              </a:solidFill>
              <a:latin typeface="Roboto"/>
              <a:ea typeface="Roboto"/>
              <a:cs typeface="Roboto"/>
              <a:sym typeface="Roboto"/>
            </a:endParaRPr>
          </a:p>
          <a:p>
            <a:pPr indent="-298450" lvl="0" marL="457200" marR="0" rtl="0" algn="l">
              <a:lnSpc>
                <a:spcPct val="130000"/>
              </a:lnSpc>
              <a:spcBef>
                <a:spcPts val="0"/>
              </a:spcBef>
              <a:spcAft>
                <a:spcPts val="0"/>
              </a:spcAft>
              <a:buClr>
                <a:srgbClr val="3A3838"/>
              </a:buClr>
              <a:buSzPts val="1100"/>
              <a:buFont typeface="Roboto"/>
              <a:buChar char="●"/>
            </a:pPr>
            <a:r>
              <a:rPr lang="en" sz="1100">
                <a:solidFill>
                  <a:srgbClr val="3A3838"/>
                </a:solidFill>
                <a:latin typeface="Roboto"/>
                <a:ea typeface="Roboto"/>
                <a:cs typeface="Roboto"/>
                <a:sym typeface="Roboto"/>
              </a:rPr>
              <a:t>Amazon Inspector</a:t>
            </a:r>
            <a:endParaRPr sz="1100">
              <a:solidFill>
                <a:srgbClr val="3A3838"/>
              </a:solidFill>
              <a:latin typeface="Roboto"/>
              <a:ea typeface="Roboto"/>
              <a:cs typeface="Roboto"/>
              <a:sym typeface="Roboto"/>
            </a:endParaRPr>
          </a:p>
          <a:p>
            <a:pPr indent="-298450" lvl="0" marL="457200" marR="0" rtl="0" algn="l">
              <a:lnSpc>
                <a:spcPct val="130000"/>
              </a:lnSpc>
              <a:spcBef>
                <a:spcPts val="0"/>
              </a:spcBef>
              <a:spcAft>
                <a:spcPts val="0"/>
              </a:spcAft>
              <a:buClr>
                <a:srgbClr val="3A3838"/>
              </a:buClr>
              <a:buSzPts val="1100"/>
              <a:buFont typeface="Roboto"/>
              <a:buChar char="●"/>
            </a:pPr>
            <a:r>
              <a:rPr lang="en" sz="1100">
                <a:solidFill>
                  <a:srgbClr val="3A3838"/>
                </a:solidFill>
                <a:latin typeface="Roboto"/>
                <a:ea typeface="Roboto"/>
                <a:cs typeface="Roboto"/>
                <a:sym typeface="Roboto"/>
              </a:rPr>
              <a:t>Amazon Macie</a:t>
            </a:r>
            <a:endParaRPr sz="1100">
              <a:solidFill>
                <a:srgbClr val="3A3838"/>
              </a:solidFill>
              <a:latin typeface="Roboto"/>
              <a:ea typeface="Roboto"/>
              <a:cs typeface="Roboto"/>
              <a:sym typeface="Roboto"/>
            </a:endParaRPr>
          </a:p>
          <a:p>
            <a:pPr indent="-298450" lvl="0" marL="457200" marR="0" rtl="0" algn="l">
              <a:lnSpc>
                <a:spcPct val="130000"/>
              </a:lnSpc>
              <a:spcBef>
                <a:spcPts val="0"/>
              </a:spcBef>
              <a:spcAft>
                <a:spcPts val="0"/>
              </a:spcAft>
              <a:buClr>
                <a:srgbClr val="3A3838"/>
              </a:buClr>
              <a:buSzPts val="1100"/>
              <a:buFont typeface="Roboto"/>
              <a:buChar char="●"/>
            </a:pPr>
            <a:r>
              <a:rPr lang="en" sz="1100">
                <a:solidFill>
                  <a:srgbClr val="3A3838"/>
                </a:solidFill>
                <a:latin typeface="Roboto"/>
                <a:ea typeface="Roboto"/>
                <a:cs typeface="Roboto"/>
                <a:sym typeface="Roboto"/>
              </a:rPr>
              <a:t>AWS Web Application Firewall (WAF)</a:t>
            </a:r>
            <a:endParaRPr sz="1100">
              <a:solidFill>
                <a:srgbClr val="3A3838"/>
              </a:solidFill>
              <a:latin typeface="Roboto"/>
              <a:ea typeface="Roboto"/>
              <a:cs typeface="Roboto"/>
              <a:sym typeface="Roboto"/>
            </a:endParaRPr>
          </a:p>
          <a:p>
            <a:pPr indent="-298450" lvl="0" marL="457200" marR="0" rtl="0" algn="l">
              <a:lnSpc>
                <a:spcPct val="130000"/>
              </a:lnSpc>
              <a:spcBef>
                <a:spcPts val="0"/>
              </a:spcBef>
              <a:spcAft>
                <a:spcPts val="0"/>
              </a:spcAft>
              <a:buClr>
                <a:srgbClr val="3A3838"/>
              </a:buClr>
              <a:buSzPts val="1100"/>
              <a:buFont typeface="Roboto"/>
              <a:buChar char="●"/>
            </a:pPr>
            <a:r>
              <a:rPr lang="en" sz="1100">
                <a:solidFill>
                  <a:srgbClr val="3A3838"/>
                </a:solidFill>
                <a:latin typeface="Roboto"/>
                <a:ea typeface="Roboto"/>
                <a:cs typeface="Roboto"/>
                <a:sym typeface="Roboto"/>
              </a:rPr>
              <a:t>AWS Key Management Service (KMS)</a:t>
            </a:r>
            <a:endParaRPr sz="1100">
              <a:solidFill>
                <a:srgbClr val="3A3838"/>
              </a:solidFill>
              <a:latin typeface="Roboto"/>
              <a:ea typeface="Roboto"/>
              <a:cs typeface="Roboto"/>
              <a:sym typeface="Roboto"/>
            </a:endParaRPr>
          </a:p>
          <a:p>
            <a:pPr indent="-298450" lvl="0" marL="457200" marR="0" rtl="0" algn="l">
              <a:lnSpc>
                <a:spcPct val="130000"/>
              </a:lnSpc>
              <a:spcBef>
                <a:spcPts val="0"/>
              </a:spcBef>
              <a:spcAft>
                <a:spcPts val="0"/>
              </a:spcAft>
              <a:buClr>
                <a:srgbClr val="3A3838"/>
              </a:buClr>
              <a:buSzPts val="1100"/>
              <a:buFont typeface="Roboto"/>
              <a:buChar char="●"/>
            </a:pPr>
            <a:r>
              <a:rPr lang="en" sz="1100">
                <a:solidFill>
                  <a:srgbClr val="3A3838"/>
                </a:solidFill>
                <a:latin typeface="Roboto"/>
                <a:ea typeface="Roboto"/>
                <a:cs typeface="Roboto"/>
                <a:sym typeface="Roboto"/>
              </a:rPr>
              <a:t>AWS Certificate Manager (ACM)</a:t>
            </a:r>
            <a:endParaRPr sz="1100">
              <a:solidFill>
                <a:srgbClr val="3A3838"/>
              </a:solidFill>
              <a:latin typeface="Roboto"/>
              <a:ea typeface="Roboto"/>
              <a:cs typeface="Roboto"/>
              <a:sym typeface="Roboto"/>
            </a:endParaRPr>
          </a:p>
          <a:p>
            <a:pPr indent="-298450" lvl="0" marL="457200" marR="0" rtl="0" algn="l">
              <a:lnSpc>
                <a:spcPct val="130000"/>
              </a:lnSpc>
              <a:spcBef>
                <a:spcPts val="0"/>
              </a:spcBef>
              <a:spcAft>
                <a:spcPts val="0"/>
              </a:spcAft>
              <a:buClr>
                <a:srgbClr val="3A3838"/>
              </a:buClr>
              <a:buSzPts val="1100"/>
              <a:buFont typeface="Roboto"/>
              <a:buChar char="●"/>
            </a:pPr>
            <a:r>
              <a:rPr lang="en" sz="1100">
                <a:solidFill>
                  <a:srgbClr val="3A3838"/>
                </a:solidFill>
                <a:latin typeface="Roboto"/>
                <a:ea typeface="Roboto"/>
                <a:cs typeface="Roboto"/>
                <a:sym typeface="Roboto"/>
              </a:rPr>
              <a:t>AWS CloudHSM</a:t>
            </a:r>
            <a:endParaRPr sz="1100">
              <a:solidFill>
                <a:srgbClr val="3A3838"/>
              </a:solidFill>
              <a:latin typeface="Roboto"/>
              <a:ea typeface="Roboto"/>
              <a:cs typeface="Roboto"/>
              <a:sym typeface="Roboto"/>
            </a:endParaRPr>
          </a:p>
          <a:p>
            <a:pPr indent="-298450" lvl="0" marL="457200" marR="0" rtl="0" algn="l">
              <a:lnSpc>
                <a:spcPct val="130000"/>
              </a:lnSpc>
              <a:spcBef>
                <a:spcPts val="0"/>
              </a:spcBef>
              <a:spcAft>
                <a:spcPts val="0"/>
              </a:spcAft>
              <a:buClr>
                <a:srgbClr val="3A3838"/>
              </a:buClr>
              <a:buSzPts val="1100"/>
              <a:buFont typeface="Roboto"/>
              <a:buChar char="●"/>
            </a:pPr>
            <a:r>
              <a:rPr lang="en" sz="1100">
                <a:solidFill>
                  <a:srgbClr val="3A3838"/>
                </a:solidFill>
                <a:latin typeface="Roboto"/>
                <a:ea typeface="Roboto"/>
                <a:cs typeface="Roboto"/>
                <a:sym typeface="Roboto"/>
              </a:rPr>
              <a:t>AWS Config</a:t>
            </a:r>
            <a:endParaRPr sz="1100">
              <a:solidFill>
                <a:srgbClr val="3A3838"/>
              </a:solidFill>
              <a:latin typeface="Roboto"/>
              <a:ea typeface="Roboto"/>
              <a:cs typeface="Roboto"/>
              <a:sym typeface="Roboto"/>
            </a:endParaRPr>
          </a:p>
          <a:p>
            <a:pPr indent="-298450" lvl="0" marL="457200" marR="0" rtl="0" algn="l">
              <a:lnSpc>
                <a:spcPct val="130000"/>
              </a:lnSpc>
              <a:spcBef>
                <a:spcPts val="0"/>
              </a:spcBef>
              <a:spcAft>
                <a:spcPts val="0"/>
              </a:spcAft>
              <a:buClr>
                <a:srgbClr val="3A3838"/>
              </a:buClr>
              <a:buSzPts val="1100"/>
              <a:buFont typeface="Roboto"/>
              <a:buChar char="●"/>
            </a:pPr>
            <a:r>
              <a:rPr lang="en" sz="1100">
                <a:solidFill>
                  <a:srgbClr val="3A3838"/>
                </a:solidFill>
                <a:latin typeface="Roboto"/>
                <a:ea typeface="Roboto"/>
                <a:cs typeface="Roboto"/>
                <a:sym typeface="Roboto"/>
              </a:rPr>
              <a:t>AWS CloudTrail</a:t>
            </a:r>
            <a:endParaRPr sz="1100">
              <a:solidFill>
                <a:srgbClr val="3A3838"/>
              </a:solidFill>
              <a:latin typeface="Roboto"/>
              <a:ea typeface="Roboto"/>
              <a:cs typeface="Roboto"/>
              <a:sym typeface="Roboto"/>
            </a:endParaRPr>
          </a:p>
          <a:p>
            <a:pPr indent="-298450" lvl="0" marL="457200" marR="0" rtl="0" algn="l">
              <a:lnSpc>
                <a:spcPct val="130000"/>
              </a:lnSpc>
              <a:spcBef>
                <a:spcPts val="0"/>
              </a:spcBef>
              <a:spcAft>
                <a:spcPts val="0"/>
              </a:spcAft>
              <a:buClr>
                <a:srgbClr val="3A3838"/>
              </a:buClr>
              <a:buSzPts val="1100"/>
              <a:buFont typeface="Roboto"/>
              <a:buChar char="●"/>
            </a:pPr>
            <a:r>
              <a:rPr lang="en" sz="1100">
                <a:solidFill>
                  <a:srgbClr val="3A3838"/>
                </a:solidFill>
                <a:latin typeface="Roboto"/>
                <a:ea typeface="Roboto"/>
                <a:cs typeface="Roboto"/>
                <a:sym typeface="Roboto"/>
              </a:rPr>
              <a:t>Amazon Virtual Private Cloud (VPC)</a:t>
            </a:r>
            <a:endParaRPr sz="1100">
              <a:solidFill>
                <a:srgbClr val="3A3838"/>
              </a:solidFill>
              <a:latin typeface="Roboto"/>
              <a:ea typeface="Roboto"/>
              <a:cs typeface="Roboto"/>
              <a:sym typeface="Roboto"/>
            </a:endParaRPr>
          </a:p>
          <a:p>
            <a:pPr indent="-298450" lvl="0" marL="457200" marR="0" rtl="0" algn="l">
              <a:lnSpc>
                <a:spcPct val="130000"/>
              </a:lnSpc>
              <a:spcBef>
                <a:spcPts val="0"/>
              </a:spcBef>
              <a:spcAft>
                <a:spcPts val="0"/>
              </a:spcAft>
              <a:buClr>
                <a:srgbClr val="3A3838"/>
              </a:buClr>
              <a:buSzPts val="1100"/>
              <a:buFont typeface="Roboto"/>
              <a:buChar char="●"/>
            </a:pPr>
            <a:r>
              <a:rPr lang="en" sz="1100">
                <a:solidFill>
                  <a:srgbClr val="3A3838"/>
                </a:solidFill>
                <a:latin typeface="Roboto"/>
                <a:ea typeface="Roboto"/>
                <a:cs typeface="Roboto"/>
                <a:sym typeface="Roboto"/>
              </a:rPr>
              <a:t>AWS Firewall Manager</a:t>
            </a:r>
            <a:endParaRPr sz="1100">
              <a:solidFill>
                <a:srgbClr val="3A3838"/>
              </a:solidFill>
              <a:latin typeface="Roboto"/>
              <a:ea typeface="Roboto"/>
              <a:cs typeface="Roboto"/>
              <a:sym typeface="Roboto"/>
            </a:endParaRPr>
          </a:p>
          <a:p>
            <a:pPr indent="-298450" lvl="0" marL="457200" marR="0" rtl="0" algn="l">
              <a:lnSpc>
                <a:spcPct val="130000"/>
              </a:lnSpc>
              <a:spcBef>
                <a:spcPts val="0"/>
              </a:spcBef>
              <a:spcAft>
                <a:spcPts val="0"/>
              </a:spcAft>
              <a:buClr>
                <a:srgbClr val="3A3838"/>
              </a:buClr>
              <a:buSzPts val="1100"/>
              <a:buFont typeface="Roboto"/>
              <a:buChar char="●"/>
            </a:pPr>
            <a:r>
              <a:rPr lang="en" sz="1100">
                <a:solidFill>
                  <a:srgbClr val="3A3838"/>
                </a:solidFill>
                <a:latin typeface="Roboto"/>
                <a:ea typeface="Roboto"/>
                <a:cs typeface="Roboto"/>
                <a:sym typeface="Roboto"/>
              </a:rPr>
              <a:t>IAM Access Analyzer</a:t>
            </a:r>
            <a:endParaRPr sz="1100">
              <a:solidFill>
                <a:srgbClr val="3A3838"/>
              </a:solidFill>
              <a:latin typeface="Roboto"/>
              <a:ea typeface="Roboto"/>
              <a:cs typeface="Roboto"/>
              <a:sym typeface="Roboto"/>
            </a:endParaRPr>
          </a:p>
          <a:p>
            <a:pPr indent="-298450" lvl="0" marL="457200" marR="0" rtl="0" algn="l">
              <a:lnSpc>
                <a:spcPct val="130000"/>
              </a:lnSpc>
              <a:spcBef>
                <a:spcPts val="0"/>
              </a:spcBef>
              <a:spcAft>
                <a:spcPts val="0"/>
              </a:spcAft>
              <a:buClr>
                <a:srgbClr val="3A3838"/>
              </a:buClr>
              <a:buSzPts val="1100"/>
              <a:buFont typeface="Roboto"/>
              <a:buChar char="●"/>
            </a:pPr>
            <a:r>
              <a:rPr lang="en" sz="1100">
                <a:solidFill>
                  <a:srgbClr val="3A3838"/>
                </a:solidFill>
                <a:latin typeface="Roboto"/>
                <a:ea typeface="Roboto"/>
                <a:cs typeface="Roboto"/>
                <a:sym typeface="Roboto"/>
              </a:rPr>
              <a:t>AWS Secrets Manager</a:t>
            </a:r>
            <a:endParaRPr sz="1100">
              <a:solidFill>
                <a:srgbClr val="3A3838"/>
              </a:solidFill>
              <a:latin typeface="Roboto"/>
              <a:ea typeface="Roboto"/>
              <a:cs typeface="Roboto"/>
              <a:sym typeface="Roboto"/>
            </a:endParaRPr>
          </a:p>
          <a:p>
            <a:pPr indent="-298450" lvl="0" marL="457200" marR="0" rtl="0" algn="l">
              <a:lnSpc>
                <a:spcPct val="130000"/>
              </a:lnSpc>
              <a:spcBef>
                <a:spcPts val="0"/>
              </a:spcBef>
              <a:spcAft>
                <a:spcPts val="0"/>
              </a:spcAft>
              <a:buClr>
                <a:srgbClr val="3A3838"/>
              </a:buClr>
              <a:buSzPts val="1100"/>
              <a:buFont typeface="Roboto"/>
              <a:buChar char="●"/>
            </a:pPr>
            <a:r>
              <a:rPr lang="en" sz="1100">
                <a:solidFill>
                  <a:srgbClr val="3A3838"/>
                </a:solidFill>
                <a:latin typeface="Roboto"/>
                <a:ea typeface="Roboto"/>
                <a:cs typeface="Roboto"/>
                <a:sym typeface="Roboto"/>
              </a:rPr>
              <a:t>Amazon SNS</a:t>
            </a:r>
            <a:endParaRPr sz="1100">
              <a:solidFill>
                <a:srgbClr val="3A3838"/>
              </a:solidFill>
              <a:latin typeface="Roboto"/>
              <a:ea typeface="Roboto"/>
              <a:cs typeface="Roboto"/>
              <a:sym typeface="Roboto"/>
            </a:endParaRPr>
          </a:p>
          <a:p>
            <a:pPr indent="0" lvl="0" marL="0" marR="0" rtl="0" algn="l">
              <a:lnSpc>
                <a:spcPct val="130000"/>
              </a:lnSpc>
              <a:spcBef>
                <a:spcPts val="0"/>
              </a:spcBef>
              <a:spcAft>
                <a:spcPts val="0"/>
              </a:spcAft>
              <a:buNone/>
            </a:pPr>
            <a:r>
              <a:t/>
            </a:r>
            <a:endParaRPr b="1" sz="1100">
              <a:solidFill>
                <a:srgbClr val="3A3838"/>
              </a:solidFill>
              <a:latin typeface="Roboto"/>
              <a:ea typeface="Roboto"/>
              <a:cs typeface="Roboto"/>
              <a:sym typeface="Roboto"/>
            </a:endParaRPr>
          </a:p>
          <a:p>
            <a:pPr indent="0" lvl="0" marL="0" marR="0" rtl="0" algn="l">
              <a:lnSpc>
                <a:spcPct val="130000"/>
              </a:lnSpc>
              <a:spcBef>
                <a:spcPts val="0"/>
              </a:spcBef>
              <a:spcAft>
                <a:spcPts val="0"/>
              </a:spcAft>
              <a:buNone/>
            </a:pPr>
            <a:r>
              <a:t/>
            </a:r>
            <a:endParaRPr sz="1100">
              <a:solidFill>
                <a:srgbClr val="3A3838"/>
              </a:solidFill>
              <a:latin typeface="Roboto"/>
              <a:ea typeface="Roboto"/>
              <a:cs typeface="Roboto"/>
              <a:sym typeface="Roboto"/>
            </a:endParaRPr>
          </a:p>
          <a:p>
            <a:pPr indent="0" lvl="0" marL="0" marR="0" rtl="0" algn="l">
              <a:lnSpc>
                <a:spcPct val="130000"/>
              </a:lnSpc>
              <a:spcBef>
                <a:spcPts val="0"/>
              </a:spcBef>
              <a:spcAft>
                <a:spcPts val="0"/>
              </a:spcAft>
              <a:buNone/>
            </a:pPr>
            <a:r>
              <a:t/>
            </a:r>
            <a:endParaRPr b="1" sz="1100">
              <a:solidFill>
                <a:srgbClr val="3A3838"/>
              </a:solidFill>
              <a:latin typeface="Roboto"/>
              <a:ea typeface="Roboto"/>
              <a:cs typeface="Roboto"/>
              <a:sym typeface="Roboto"/>
            </a:endParaRPr>
          </a:p>
          <a:p>
            <a:pPr indent="0" lvl="0" marL="0" marR="0" rtl="0" algn="l">
              <a:lnSpc>
                <a:spcPct val="130000"/>
              </a:lnSpc>
              <a:spcBef>
                <a:spcPts val="0"/>
              </a:spcBef>
              <a:spcAft>
                <a:spcPts val="0"/>
              </a:spcAft>
              <a:buNone/>
            </a:pPr>
            <a:r>
              <a:t/>
            </a:r>
            <a:endParaRPr b="1" sz="900">
              <a:solidFill>
                <a:srgbClr val="3A3838"/>
              </a:solidFill>
              <a:latin typeface="Roboto"/>
              <a:ea typeface="Roboto"/>
              <a:cs typeface="Roboto"/>
              <a:sym typeface="Roboto"/>
            </a:endParaRPr>
          </a:p>
          <a:p>
            <a:pPr indent="0" lvl="0" marL="0" marR="0" rtl="0" algn="l">
              <a:lnSpc>
                <a:spcPct val="130000"/>
              </a:lnSpc>
              <a:spcBef>
                <a:spcPts val="0"/>
              </a:spcBef>
              <a:spcAft>
                <a:spcPts val="0"/>
              </a:spcAft>
              <a:buNone/>
            </a:pPr>
            <a:r>
              <a:t/>
            </a:r>
            <a:endParaRPr sz="900">
              <a:solidFill>
                <a:srgbClr val="3A3838"/>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7"/>
          <p:cNvSpPr/>
          <p:nvPr/>
        </p:nvSpPr>
        <p:spPr>
          <a:xfrm>
            <a:off x="-200025" y="-2447245"/>
            <a:ext cx="9543900" cy="4265700"/>
          </a:xfrm>
          <a:prstGeom prst="ellipse">
            <a:avLst/>
          </a:pr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nvGrpSpPr>
          <p:cNvPr id="363" name="Google Shape;363;p47"/>
          <p:cNvGrpSpPr/>
          <p:nvPr/>
        </p:nvGrpSpPr>
        <p:grpSpPr>
          <a:xfrm>
            <a:off x="704774" y="773596"/>
            <a:ext cx="7732669" cy="1368502"/>
            <a:chOff x="3311855" y="3736152"/>
            <a:chExt cx="4122990" cy="928050"/>
          </a:xfrm>
        </p:grpSpPr>
        <p:sp>
          <p:nvSpPr>
            <p:cNvPr id="364" name="Google Shape;364;p47"/>
            <p:cNvSpPr/>
            <p:nvPr/>
          </p:nvSpPr>
          <p:spPr>
            <a:xfrm>
              <a:off x="3311855" y="3817376"/>
              <a:ext cx="3757030" cy="846826"/>
            </a:xfrm>
            <a:custGeom>
              <a:rect b="b" l="l" r="r" t="t"/>
              <a:pathLst>
                <a:path extrusionOk="0" h="1039050" w="4609853">
                  <a:moveTo>
                    <a:pt x="4569032" y="413392"/>
                  </a:moveTo>
                  <a:cubicBezTo>
                    <a:pt x="4015524" y="821376"/>
                    <a:pt x="3213233" y="1039051"/>
                    <a:pt x="2522490" y="1039051"/>
                  </a:cubicBezTo>
                  <a:cubicBezTo>
                    <a:pt x="1553940" y="1039051"/>
                    <a:pt x="682003" y="680825"/>
                    <a:pt x="22339" y="85017"/>
                  </a:cubicBezTo>
                  <a:cubicBezTo>
                    <a:pt x="-29486" y="38164"/>
                    <a:pt x="16958" y="-25682"/>
                    <a:pt x="79146" y="10798"/>
                  </a:cubicBezTo>
                  <a:cubicBezTo>
                    <a:pt x="791045" y="425003"/>
                    <a:pt x="1671279" y="674186"/>
                    <a:pt x="2580535" y="674186"/>
                  </a:cubicBezTo>
                  <a:cubicBezTo>
                    <a:pt x="3193755" y="674186"/>
                    <a:pt x="3868334" y="547313"/>
                    <a:pt x="4488602" y="284033"/>
                  </a:cubicBezTo>
                  <a:cubicBezTo>
                    <a:pt x="4582300" y="244228"/>
                    <a:pt x="4660662" y="345393"/>
                    <a:pt x="4569032" y="413392"/>
                  </a:cubicBezTo>
                </a:path>
              </a:pathLst>
            </a:custGeom>
            <a:solidFill>
              <a:srgbClr val="FF99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65" name="Google Shape;365;p47"/>
            <p:cNvSpPr/>
            <p:nvPr/>
          </p:nvSpPr>
          <p:spPr>
            <a:xfrm>
              <a:off x="6662590" y="3736152"/>
              <a:ext cx="772256" cy="760602"/>
            </a:xfrm>
            <a:custGeom>
              <a:rect b="b" l="l" r="r" t="t"/>
              <a:pathLst>
                <a:path extrusionOk="0" h="933254" w="947553">
                  <a:moveTo>
                    <a:pt x="691963" y="249669"/>
                  </a:moveTo>
                  <a:cubicBezTo>
                    <a:pt x="621477" y="159286"/>
                    <a:pt x="224275" y="206968"/>
                    <a:pt x="45996" y="228114"/>
                  </a:cubicBezTo>
                  <a:cubicBezTo>
                    <a:pt x="-8325" y="234743"/>
                    <a:pt x="-16612" y="187480"/>
                    <a:pt x="32309" y="153476"/>
                  </a:cubicBezTo>
                  <a:cubicBezTo>
                    <a:pt x="348663" y="-69171"/>
                    <a:pt x="867765" y="-4906"/>
                    <a:pt x="928297" y="69723"/>
                  </a:cubicBezTo>
                  <a:cubicBezTo>
                    <a:pt x="988828" y="144770"/>
                    <a:pt x="912543" y="665111"/>
                    <a:pt x="615258" y="913476"/>
                  </a:cubicBezTo>
                  <a:cubicBezTo>
                    <a:pt x="569652" y="951614"/>
                    <a:pt x="526123" y="931297"/>
                    <a:pt x="546430" y="880719"/>
                  </a:cubicBezTo>
                  <a:cubicBezTo>
                    <a:pt x="613191" y="714041"/>
                    <a:pt x="762866" y="340471"/>
                    <a:pt x="691963" y="249669"/>
                  </a:cubicBezTo>
                </a:path>
              </a:pathLst>
            </a:custGeom>
            <a:solidFill>
              <a:srgbClr val="FF99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366" name="Google Shape;366;p47"/>
          <p:cNvSpPr txBox="1"/>
          <p:nvPr/>
        </p:nvSpPr>
        <p:spPr>
          <a:xfrm>
            <a:off x="3074743" y="2732527"/>
            <a:ext cx="3439500" cy="515700"/>
          </a:xfrm>
          <a:prstGeom prst="rect">
            <a:avLst/>
          </a:prstGeom>
          <a:noFill/>
          <a:ln>
            <a:noFill/>
          </a:ln>
        </p:spPr>
        <p:txBody>
          <a:bodyPr anchorCtr="0" anchor="t" bIns="34275" lIns="68575" spcFirstLastPara="1" rIns="68575" wrap="square" tIns="34275">
            <a:spAutoFit/>
          </a:bodyPr>
          <a:lstStyle/>
          <a:p>
            <a:pPr indent="0" lvl="0" marL="0" marR="0" rtl="0" algn="ctr">
              <a:lnSpc>
                <a:spcPct val="130000"/>
              </a:lnSpc>
              <a:spcBef>
                <a:spcPts val="0"/>
              </a:spcBef>
              <a:spcAft>
                <a:spcPts val="0"/>
              </a:spcAft>
              <a:buNone/>
            </a:pPr>
            <a:r>
              <a:rPr lang="en" sz="2900">
                <a:solidFill>
                  <a:schemeClr val="dk1"/>
                </a:solidFill>
                <a:latin typeface="Fira Sans Medium"/>
                <a:ea typeface="Fira Sans Medium"/>
                <a:cs typeface="Fira Sans Medium"/>
                <a:sym typeface="Fira Sans Medium"/>
              </a:rPr>
              <a:t>DEMO</a:t>
            </a:r>
            <a:endParaRPr sz="3200">
              <a:solidFill>
                <a:schemeClr val="dk1"/>
              </a:solidFill>
              <a:latin typeface="Fira Sans Medium"/>
              <a:ea typeface="Fira Sans Medium"/>
              <a:cs typeface="Fira Sans Medium"/>
              <a:sym typeface="Fira Sans Medium"/>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8"/>
          <p:cNvSpPr/>
          <p:nvPr/>
        </p:nvSpPr>
        <p:spPr>
          <a:xfrm rot="5400000">
            <a:off x="7409121" y="2411953"/>
            <a:ext cx="2487517" cy="3626266"/>
          </a:xfrm>
          <a:custGeom>
            <a:rect b="b" l="l" r="r" t="t"/>
            <a:pathLst>
              <a:path extrusionOk="0" h="4835022" w="3991493">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372" name="Google Shape;372;p48"/>
          <p:cNvSpPr txBox="1"/>
          <p:nvPr/>
        </p:nvSpPr>
        <p:spPr>
          <a:xfrm>
            <a:off x="3226808" y="2075460"/>
            <a:ext cx="2704106" cy="992579"/>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lang="en" sz="6000">
                <a:solidFill>
                  <a:schemeClr val="dk1"/>
                </a:solidFill>
                <a:latin typeface="Fira Sans Medium"/>
                <a:ea typeface="Fira Sans Medium"/>
                <a:cs typeface="Fira Sans Medium"/>
                <a:sym typeface="Fira Sans Medium"/>
              </a:rPr>
              <a:t>thanks!</a:t>
            </a:r>
            <a:endParaRPr sz="5000">
              <a:solidFill>
                <a:schemeClr val="dk1"/>
              </a:solidFill>
              <a:latin typeface="Fira Sans Medium"/>
              <a:ea typeface="Fira Sans Medium"/>
              <a:cs typeface="Fira Sans Medium"/>
              <a:sym typeface="Fira Sans Medium"/>
            </a:endParaRPr>
          </a:p>
        </p:txBody>
      </p:sp>
      <p:sp>
        <p:nvSpPr>
          <p:cNvPr id="373" name="Google Shape;373;p48"/>
          <p:cNvSpPr/>
          <p:nvPr/>
        </p:nvSpPr>
        <p:spPr>
          <a:xfrm>
            <a:off x="8060401" y="3721231"/>
            <a:ext cx="1083599" cy="1007710"/>
          </a:xfrm>
          <a:custGeom>
            <a:rect b="b" l="l" r="r" t="t"/>
            <a:pathLst>
              <a:path extrusionOk="0" h="1343613" w="1444799">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374" name="Google Shape;374;p48"/>
          <p:cNvGrpSpPr/>
          <p:nvPr/>
        </p:nvGrpSpPr>
        <p:grpSpPr>
          <a:xfrm>
            <a:off x="-3127705" y="-2296799"/>
            <a:ext cx="6438080" cy="6236249"/>
            <a:chOff x="-3350613" y="-3018856"/>
            <a:chExt cx="8584107" cy="8314998"/>
          </a:xfrm>
        </p:grpSpPr>
        <p:sp>
          <p:nvSpPr>
            <p:cNvPr id="375" name="Google Shape;375;p48"/>
            <p:cNvSpPr/>
            <p:nvPr/>
          </p:nvSpPr>
          <p:spPr>
            <a:xfrm rot="2476041">
              <a:off x="-634236" y="-2254131"/>
              <a:ext cx="4024137" cy="7105531"/>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6" name="Google Shape;376;p48"/>
            <p:cNvSpPr/>
            <p:nvPr/>
          </p:nvSpPr>
          <p:spPr>
            <a:xfrm rot="3140551">
              <a:off x="-1320786" y="-2808187"/>
              <a:ext cx="4024137" cy="7105531"/>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77" name="Google Shape;377;p48"/>
            <p:cNvSpPr/>
            <p:nvPr/>
          </p:nvSpPr>
          <p:spPr>
            <a:xfrm rot="8901965">
              <a:off x="3130551" y="555042"/>
              <a:ext cx="1370251" cy="1274286"/>
            </a:xfrm>
            <a:custGeom>
              <a:rect b="b" l="l" r="r" t="t"/>
              <a:pathLst>
                <a:path extrusionOk="0" h="1343613" w="1444799">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grpSp>
        <p:nvGrpSpPr>
          <p:cNvPr id="378" name="Google Shape;378;p48"/>
          <p:cNvGrpSpPr/>
          <p:nvPr/>
        </p:nvGrpSpPr>
        <p:grpSpPr>
          <a:xfrm>
            <a:off x="3484084" y="2903033"/>
            <a:ext cx="1621160" cy="302450"/>
            <a:chOff x="3184693" y="3692320"/>
            <a:chExt cx="4122991" cy="928045"/>
          </a:xfrm>
        </p:grpSpPr>
        <p:sp>
          <p:nvSpPr>
            <p:cNvPr id="379" name="Google Shape;379;p48"/>
            <p:cNvSpPr/>
            <p:nvPr/>
          </p:nvSpPr>
          <p:spPr>
            <a:xfrm>
              <a:off x="3184693" y="3773539"/>
              <a:ext cx="3757030" cy="846826"/>
            </a:xfrm>
            <a:custGeom>
              <a:rect b="b" l="l" r="r" t="t"/>
              <a:pathLst>
                <a:path extrusionOk="0" h="1039050" w="4609853">
                  <a:moveTo>
                    <a:pt x="4569032" y="413392"/>
                  </a:moveTo>
                  <a:cubicBezTo>
                    <a:pt x="4015524" y="821376"/>
                    <a:pt x="3213233" y="1039051"/>
                    <a:pt x="2522490" y="1039051"/>
                  </a:cubicBezTo>
                  <a:cubicBezTo>
                    <a:pt x="1553940" y="1039051"/>
                    <a:pt x="682003" y="680825"/>
                    <a:pt x="22339" y="85017"/>
                  </a:cubicBezTo>
                  <a:cubicBezTo>
                    <a:pt x="-29486" y="38164"/>
                    <a:pt x="16958" y="-25682"/>
                    <a:pt x="79146" y="10798"/>
                  </a:cubicBezTo>
                  <a:cubicBezTo>
                    <a:pt x="791045" y="425003"/>
                    <a:pt x="1671279" y="674186"/>
                    <a:pt x="2580535" y="674186"/>
                  </a:cubicBezTo>
                  <a:cubicBezTo>
                    <a:pt x="3193755" y="674186"/>
                    <a:pt x="3868334" y="547313"/>
                    <a:pt x="4488602" y="284033"/>
                  </a:cubicBezTo>
                  <a:cubicBezTo>
                    <a:pt x="4582300" y="244228"/>
                    <a:pt x="4660662" y="345393"/>
                    <a:pt x="4569032" y="413392"/>
                  </a:cubicBezTo>
                </a:path>
              </a:pathLst>
            </a:custGeom>
            <a:solidFill>
              <a:srgbClr val="FF99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380" name="Google Shape;380;p48"/>
            <p:cNvSpPr/>
            <p:nvPr/>
          </p:nvSpPr>
          <p:spPr>
            <a:xfrm>
              <a:off x="6535428" y="3692320"/>
              <a:ext cx="772256" cy="760602"/>
            </a:xfrm>
            <a:custGeom>
              <a:rect b="b" l="l" r="r" t="t"/>
              <a:pathLst>
                <a:path extrusionOk="0" h="933254" w="947553">
                  <a:moveTo>
                    <a:pt x="691963" y="249669"/>
                  </a:moveTo>
                  <a:cubicBezTo>
                    <a:pt x="621477" y="159286"/>
                    <a:pt x="224275" y="206968"/>
                    <a:pt x="45996" y="228114"/>
                  </a:cubicBezTo>
                  <a:cubicBezTo>
                    <a:pt x="-8325" y="234743"/>
                    <a:pt x="-16612" y="187480"/>
                    <a:pt x="32309" y="153476"/>
                  </a:cubicBezTo>
                  <a:cubicBezTo>
                    <a:pt x="348663" y="-69171"/>
                    <a:pt x="867765" y="-4906"/>
                    <a:pt x="928297" y="69723"/>
                  </a:cubicBezTo>
                  <a:cubicBezTo>
                    <a:pt x="988828" y="144770"/>
                    <a:pt x="912543" y="665111"/>
                    <a:pt x="615258" y="913476"/>
                  </a:cubicBezTo>
                  <a:cubicBezTo>
                    <a:pt x="569652" y="951614"/>
                    <a:pt x="526123" y="931297"/>
                    <a:pt x="546430" y="880719"/>
                  </a:cubicBezTo>
                  <a:cubicBezTo>
                    <a:pt x="613191" y="714041"/>
                    <a:pt x="762866" y="340471"/>
                    <a:pt x="691963" y="249669"/>
                  </a:cubicBezTo>
                </a:path>
              </a:pathLst>
            </a:custGeom>
            <a:solidFill>
              <a:srgbClr val="FF99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nvSpPr>
        <p:spPr>
          <a:xfrm>
            <a:off x="314825" y="978176"/>
            <a:ext cx="6451800" cy="1125300"/>
          </a:xfrm>
          <a:prstGeom prst="rect">
            <a:avLst/>
          </a:prstGeom>
          <a:noFill/>
          <a:ln>
            <a:noFill/>
          </a:ln>
        </p:spPr>
        <p:txBody>
          <a:bodyPr anchorCtr="0" anchor="t" bIns="34275" lIns="68575" spcFirstLastPara="1" rIns="68575" wrap="square" tIns="34275">
            <a:spAutoFit/>
          </a:bodyPr>
          <a:lstStyle/>
          <a:p>
            <a:pPr indent="0" lvl="0" marL="0" marR="0" rtl="0" algn="l">
              <a:lnSpc>
                <a:spcPct val="130000"/>
              </a:lnSpc>
              <a:spcBef>
                <a:spcPts val="0"/>
              </a:spcBef>
              <a:spcAft>
                <a:spcPts val="0"/>
              </a:spcAft>
              <a:buNone/>
            </a:pPr>
            <a:r>
              <a:rPr lang="en">
                <a:solidFill>
                  <a:srgbClr val="3A3838"/>
                </a:solidFill>
                <a:latin typeface="Roboto"/>
                <a:ea typeface="Roboto"/>
                <a:cs typeface="Roboto"/>
                <a:sym typeface="Roboto"/>
              </a:rPr>
              <a:t>DevSecOps is a cultural transformation that involves embedding security into every phase of the DevOps lifecycle, from initial design to deployment and maintenance. In AWS, DevSecOps combines automation tools, continuous monitoring, and security controls tailored to cloud infrastructure.</a:t>
            </a:r>
            <a:endParaRPr>
              <a:solidFill>
                <a:srgbClr val="3A3838"/>
              </a:solidFill>
              <a:latin typeface="Roboto"/>
              <a:ea typeface="Roboto"/>
              <a:cs typeface="Roboto"/>
              <a:sym typeface="Roboto"/>
            </a:endParaRPr>
          </a:p>
        </p:txBody>
      </p:sp>
      <p:sp>
        <p:nvSpPr>
          <p:cNvPr id="158" name="Google Shape;158;p28"/>
          <p:cNvSpPr/>
          <p:nvPr/>
        </p:nvSpPr>
        <p:spPr>
          <a:xfrm rot="3044999">
            <a:off x="5810112" y="-818645"/>
            <a:ext cx="4084826" cy="5918472"/>
          </a:xfrm>
          <a:custGeom>
            <a:rect b="b" l="l" r="r" t="t"/>
            <a:pathLst>
              <a:path extrusionOk="0" h="4835022" w="3991493">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59" name="Google Shape;159;p28"/>
          <p:cNvSpPr/>
          <p:nvPr/>
        </p:nvSpPr>
        <p:spPr>
          <a:xfrm>
            <a:off x="6766659" y="4959429"/>
            <a:ext cx="2748143" cy="370703"/>
          </a:xfrm>
          <a:prstGeom prst="rect">
            <a:avLst/>
          </a:pr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60" name="Google Shape;160;p28"/>
          <p:cNvSpPr/>
          <p:nvPr/>
        </p:nvSpPr>
        <p:spPr>
          <a:xfrm>
            <a:off x="6937924" y="4726137"/>
            <a:ext cx="2576877" cy="370703"/>
          </a:xfrm>
          <a:prstGeom prst="rect">
            <a:avLst/>
          </a:pr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61" name="Google Shape;161;p28"/>
          <p:cNvSpPr/>
          <p:nvPr/>
        </p:nvSpPr>
        <p:spPr>
          <a:xfrm>
            <a:off x="7632501" y="3434909"/>
            <a:ext cx="1815816" cy="1407876"/>
          </a:xfrm>
          <a:prstGeom prst="rect">
            <a:avLst/>
          </a:pr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62" name="Google Shape;162;p28"/>
          <p:cNvSpPr txBox="1"/>
          <p:nvPr/>
        </p:nvSpPr>
        <p:spPr>
          <a:xfrm>
            <a:off x="438459" y="206975"/>
            <a:ext cx="5376900" cy="577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3300">
                <a:solidFill>
                  <a:schemeClr val="dk1"/>
                </a:solidFill>
                <a:latin typeface="Fira Sans Medium"/>
                <a:ea typeface="Fira Sans Medium"/>
                <a:cs typeface="Fira Sans Medium"/>
                <a:sym typeface="Fira Sans Medium"/>
              </a:rPr>
              <a:t>What is DevSecOps?</a:t>
            </a:r>
            <a:endParaRPr sz="2700">
              <a:solidFill>
                <a:schemeClr val="dk1"/>
              </a:solidFill>
              <a:latin typeface="Fira Sans Medium"/>
              <a:ea typeface="Fira Sans Medium"/>
              <a:cs typeface="Fira Sans Medium"/>
              <a:sym typeface="Fira Sans Medium"/>
            </a:endParaRPr>
          </a:p>
        </p:txBody>
      </p:sp>
      <p:pic>
        <p:nvPicPr>
          <p:cNvPr id="163" name="Google Shape;163;p28"/>
          <p:cNvPicPr preferRelativeResize="0"/>
          <p:nvPr/>
        </p:nvPicPr>
        <p:blipFill rotWithShape="1">
          <a:blip r:embed="rId3">
            <a:alphaModFix/>
          </a:blip>
          <a:srcRect b="0" l="0" r="0" t="0"/>
          <a:stretch/>
        </p:blipFill>
        <p:spPr>
          <a:xfrm>
            <a:off x="6339592" y="-242134"/>
            <a:ext cx="1727160" cy="5749619"/>
          </a:xfrm>
          <a:prstGeom prst="rect">
            <a:avLst/>
          </a:prstGeom>
          <a:noFill/>
          <a:ln>
            <a:noFill/>
          </a:ln>
        </p:spPr>
      </p:pic>
      <p:pic>
        <p:nvPicPr>
          <p:cNvPr id="164" name="Google Shape;164;p28" title="Screenshot 2025-04-01 at 1.18.33 p.m..png"/>
          <p:cNvPicPr preferRelativeResize="0"/>
          <p:nvPr/>
        </p:nvPicPr>
        <p:blipFill>
          <a:blip r:embed="rId4">
            <a:alphaModFix/>
          </a:blip>
          <a:stretch>
            <a:fillRect/>
          </a:stretch>
        </p:blipFill>
        <p:spPr>
          <a:xfrm>
            <a:off x="1966424" y="2457150"/>
            <a:ext cx="3438750" cy="22689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9"/>
          <p:cNvSpPr txBox="1"/>
          <p:nvPr/>
        </p:nvSpPr>
        <p:spPr>
          <a:xfrm>
            <a:off x="372975" y="822800"/>
            <a:ext cx="7954500" cy="15930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3300">
                <a:solidFill>
                  <a:schemeClr val="dk1"/>
                </a:solidFill>
                <a:latin typeface="Fira Sans Medium"/>
                <a:ea typeface="Fira Sans Medium"/>
                <a:cs typeface="Fira Sans Medium"/>
                <a:sym typeface="Fira Sans Medium"/>
              </a:rPr>
              <a:t>Benefits of Implementing DevSecOps in AWS Applications</a:t>
            </a:r>
            <a:endParaRPr sz="3300">
              <a:solidFill>
                <a:schemeClr val="dk1"/>
              </a:solidFill>
              <a:latin typeface="Fira Sans Medium"/>
              <a:ea typeface="Fira Sans Medium"/>
              <a:cs typeface="Fira Sans Medium"/>
              <a:sym typeface="Fira Sans Medium"/>
            </a:endParaRPr>
          </a:p>
          <a:p>
            <a:pPr indent="0" lvl="0" marL="0" marR="0" rtl="0" algn="l">
              <a:spcBef>
                <a:spcPts val="0"/>
              </a:spcBef>
              <a:spcAft>
                <a:spcPts val="0"/>
              </a:spcAft>
              <a:buNone/>
            </a:pPr>
            <a:r>
              <a:t/>
            </a:r>
            <a:endParaRPr sz="3300">
              <a:solidFill>
                <a:schemeClr val="dk1"/>
              </a:solidFill>
              <a:latin typeface="Fira Sans Medium"/>
              <a:ea typeface="Fira Sans Medium"/>
              <a:cs typeface="Fira Sans Medium"/>
              <a:sym typeface="Fira Sans Medium"/>
            </a:endParaRPr>
          </a:p>
        </p:txBody>
      </p:sp>
      <p:sp>
        <p:nvSpPr>
          <p:cNvPr id="170" name="Google Shape;170;p29"/>
          <p:cNvSpPr txBox="1"/>
          <p:nvPr/>
        </p:nvSpPr>
        <p:spPr>
          <a:xfrm>
            <a:off x="440875" y="2163900"/>
            <a:ext cx="4548000" cy="1048200"/>
          </a:xfrm>
          <a:prstGeom prst="rect">
            <a:avLst/>
          </a:prstGeom>
          <a:noFill/>
          <a:ln>
            <a:noFill/>
          </a:ln>
        </p:spPr>
        <p:txBody>
          <a:bodyPr anchorCtr="0" anchor="t" bIns="34275" lIns="68575" spcFirstLastPara="1" rIns="68575" wrap="square" tIns="34275">
            <a:spAutoFit/>
          </a:bodyPr>
          <a:lstStyle/>
          <a:p>
            <a:pPr indent="-317500" lvl="0" marL="457200" marR="0" rtl="0" algn="l">
              <a:lnSpc>
                <a:spcPct val="130000"/>
              </a:lnSpc>
              <a:spcBef>
                <a:spcPts val="0"/>
              </a:spcBef>
              <a:spcAft>
                <a:spcPts val="0"/>
              </a:spcAft>
              <a:buClr>
                <a:srgbClr val="3A3838"/>
              </a:buClr>
              <a:buSzPts val="1400"/>
              <a:buFont typeface="Roboto"/>
              <a:buChar char="❏"/>
            </a:pPr>
            <a:r>
              <a:rPr lang="en">
                <a:solidFill>
                  <a:srgbClr val="3A3838"/>
                </a:solidFill>
                <a:latin typeface="Roboto"/>
                <a:ea typeface="Roboto"/>
                <a:cs typeface="Roboto"/>
                <a:sym typeface="Roboto"/>
              </a:rPr>
              <a:t>Early Detection of Vulnerabilities</a:t>
            </a:r>
            <a:endParaRPr>
              <a:solidFill>
                <a:srgbClr val="3A3838"/>
              </a:solidFill>
              <a:latin typeface="Roboto"/>
              <a:ea typeface="Roboto"/>
              <a:cs typeface="Roboto"/>
              <a:sym typeface="Roboto"/>
            </a:endParaRPr>
          </a:p>
          <a:p>
            <a:pPr indent="-317500" lvl="0" marL="457200" marR="0" rtl="0" algn="l">
              <a:lnSpc>
                <a:spcPct val="130000"/>
              </a:lnSpc>
              <a:spcBef>
                <a:spcPts val="0"/>
              </a:spcBef>
              <a:spcAft>
                <a:spcPts val="0"/>
              </a:spcAft>
              <a:buClr>
                <a:srgbClr val="3A3838"/>
              </a:buClr>
              <a:buSzPts val="1400"/>
              <a:buFont typeface="Roboto"/>
              <a:buChar char="❏"/>
            </a:pPr>
            <a:r>
              <a:rPr lang="en">
                <a:solidFill>
                  <a:srgbClr val="3A3838"/>
                </a:solidFill>
                <a:latin typeface="Roboto"/>
                <a:ea typeface="Roboto"/>
                <a:cs typeface="Roboto"/>
                <a:sym typeface="Roboto"/>
              </a:rPr>
              <a:t>Enhanced Compliance and Governance</a:t>
            </a:r>
            <a:endParaRPr>
              <a:solidFill>
                <a:srgbClr val="3A3838"/>
              </a:solidFill>
              <a:latin typeface="Roboto"/>
              <a:ea typeface="Roboto"/>
              <a:cs typeface="Roboto"/>
              <a:sym typeface="Roboto"/>
            </a:endParaRPr>
          </a:p>
          <a:p>
            <a:pPr indent="-317500" lvl="0" marL="457200" marR="0" rtl="0" algn="l">
              <a:lnSpc>
                <a:spcPct val="130000"/>
              </a:lnSpc>
              <a:spcBef>
                <a:spcPts val="0"/>
              </a:spcBef>
              <a:spcAft>
                <a:spcPts val="0"/>
              </a:spcAft>
              <a:buClr>
                <a:srgbClr val="3A3838"/>
              </a:buClr>
              <a:buSzPts val="1400"/>
              <a:buFont typeface="Roboto"/>
              <a:buChar char="❏"/>
            </a:pPr>
            <a:r>
              <a:rPr lang="en">
                <a:solidFill>
                  <a:srgbClr val="3A3838"/>
                </a:solidFill>
                <a:latin typeface="Roboto"/>
                <a:ea typeface="Roboto"/>
                <a:cs typeface="Roboto"/>
                <a:sym typeface="Roboto"/>
              </a:rPr>
              <a:t>Improved Collaboration Across Teams</a:t>
            </a:r>
            <a:endParaRPr>
              <a:solidFill>
                <a:srgbClr val="3A3838"/>
              </a:solidFill>
              <a:latin typeface="Roboto"/>
              <a:ea typeface="Roboto"/>
              <a:cs typeface="Roboto"/>
              <a:sym typeface="Roboto"/>
            </a:endParaRPr>
          </a:p>
          <a:p>
            <a:pPr indent="0" lvl="0" marL="0" marR="0" rtl="0" algn="l">
              <a:lnSpc>
                <a:spcPct val="130000"/>
              </a:lnSpc>
              <a:spcBef>
                <a:spcPts val="0"/>
              </a:spcBef>
              <a:spcAft>
                <a:spcPts val="0"/>
              </a:spcAft>
              <a:buNone/>
            </a:pPr>
            <a:r>
              <a:t/>
            </a:r>
            <a:endParaRPr sz="900">
              <a:solidFill>
                <a:srgbClr val="3A3838"/>
              </a:solidFill>
              <a:latin typeface="Roboto"/>
              <a:ea typeface="Roboto"/>
              <a:cs typeface="Roboto"/>
              <a:sym typeface="Roboto"/>
            </a:endParaRPr>
          </a:p>
        </p:txBody>
      </p:sp>
      <p:grpSp>
        <p:nvGrpSpPr>
          <p:cNvPr id="171" name="Google Shape;171;p29"/>
          <p:cNvGrpSpPr/>
          <p:nvPr/>
        </p:nvGrpSpPr>
        <p:grpSpPr>
          <a:xfrm rot="4439184">
            <a:off x="7728471" y="-701543"/>
            <a:ext cx="2066757" cy="2172187"/>
            <a:chOff x="-845286" y="-1196058"/>
            <a:chExt cx="2755665" cy="2896237"/>
          </a:xfrm>
        </p:grpSpPr>
        <p:sp>
          <p:nvSpPr>
            <p:cNvPr id="172" name="Google Shape;172;p29"/>
            <p:cNvSpPr/>
            <p:nvPr/>
          </p:nvSpPr>
          <p:spPr>
            <a:xfrm rot="2473360">
              <a:off x="-270416" y="-649434"/>
              <a:ext cx="1250997" cy="2212398"/>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3" name="Google Shape;173;p29"/>
            <p:cNvSpPr/>
            <p:nvPr/>
          </p:nvSpPr>
          <p:spPr>
            <a:xfrm flipH="1" rot="-6594984">
              <a:off x="31803" y="-1336264"/>
              <a:ext cx="1251756" cy="2211593"/>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174" name="Google Shape;174;p29"/>
          <p:cNvSpPr/>
          <p:nvPr/>
        </p:nvSpPr>
        <p:spPr>
          <a:xfrm rot="6183837">
            <a:off x="7826886" y="3434880"/>
            <a:ext cx="1854139" cy="2703508"/>
          </a:xfrm>
          <a:custGeom>
            <a:rect b="b" l="l" r="r" t="t"/>
            <a:pathLst>
              <a:path extrusionOk="0" h="4835022" w="3991493">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75" name="Google Shape;175;p29"/>
          <p:cNvSpPr/>
          <p:nvPr/>
        </p:nvSpPr>
        <p:spPr>
          <a:xfrm>
            <a:off x="7687502" y="104468"/>
            <a:ext cx="581532" cy="540804"/>
          </a:xfrm>
          <a:custGeom>
            <a:rect b="b" l="l" r="r" t="t"/>
            <a:pathLst>
              <a:path extrusionOk="0" h="1343613" w="1444799">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pic>
        <p:nvPicPr>
          <p:cNvPr id="176" name="Google Shape;176;p29" title="Screenshot 2025-04-03 at 10.53.39 a.m..png"/>
          <p:cNvPicPr preferRelativeResize="0"/>
          <p:nvPr/>
        </p:nvPicPr>
        <p:blipFill>
          <a:blip r:embed="rId3">
            <a:alphaModFix/>
          </a:blip>
          <a:stretch>
            <a:fillRect/>
          </a:stretch>
        </p:blipFill>
        <p:spPr>
          <a:xfrm>
            <a:off x="5635500" y="1677450"/>
            <a:ext cx="2167246" cy="24228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0"/>
          <p:cNvSpPr txBox="1"/>
          <p:nvPr/>
        </p:nvSpPr>
        <p:spPr>
          <a:xfrm>
            <a:off x="372975" y="822800"/>
            <a:ext cx="7954500" cy="10851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3300">
                <a:solidFill>
                  <a:schemeClr val="dk1"/>
                </a:solidFill>
                <a:latin typeface="Fira Sans Medium"/>
                <a:ea typeface="Fira Sans Medium"/>
                <a:cs typeface="Fira Sans Medium"/>
                <a:sym typeface="Fira Sans Medium"/>
              </a:rPr>
              <a:t>Key Principles of DevSecOps in AWS</a:t>
            </a:r>
            <a:endParaRPr sz="3300">
              <a:solidFill>
                <a:schemeClr val="dk1"/>
              </a:solidFill>
              <a:latin typeface="Fira Sans Medium"/>
              <a:ea typeface="Fira Sans Medium"/>
              <a:cs typeface="Fira Sans Medium"/>
              <a:sym typeface="Fira Sans Medium"/>
            </a:endParaRPr>
          </a:p>
          <a:p>
            <a:pPr indent="0" lvl="0" marL="0" marR="0" rtl="0" algn="l">
              <a:spcBef>
                <a:spcPts val="0"/>
              </a:spcBef>
              <a:spcAft>
                <a:spcPts val="0"/>
              </a:spcAft>
              <a:buNone/>
            </a:pPr>
            <a:r>
              <a:t/>
            </a:r>
            <a:endParaRPr sz="3300">
              <a:solidFill>
                <a:schemeClr val="dk1"/>
              </a:solidFill>
              <a:latin typeface="Fira Sans Medium"/>
              <a:ea typeface="Fira Sans Medium"/>
              <a:cs typeface="Fira Sans Medium"/>
              <a:sym typeface="Fira Sans Medium"/>
            </a:endParaRPr>
          </a:p>
        </p:txBody>
      </p:sp>
      <p:sp>
        <p:nvSpPr>
          <p:cNvPr id="182" name="Google Shape;182;p30"/>
          <p:cNvSpPr txBox="1"/>
          <p:nvPr/>
        </p:nvSpPr>
        <p:spPr>
          <a:xfrm>
            <a:off x="440875" y="2163900"/>
            <a:ext cx="6279600" cy="1328400"/>
          </a:xfrm>
          <a:prstGeom prst="rect">
            <a:avLst/>
          </a:prstGeom>
          <a:noFill/>
          <a:ln>
            <a:noFill/>
          </a:ln>
        </p:spPr>
        <p:txBody>
          <a:bodyPr anchorCtr="0" anchor="t" bIns="34275" lIns="68575" spcFirstLastPara="1" rIns="68575" wrap="square" tIns="34275">
            <a:spAutoFit/>
          </a:bodyPr>
          <a:lstStyle/>
          <a:p>
            <a:pPr indent="-317500" lvl="0" marL="457200" marR="0" rtl="0" algn="l">
              <a:lnSpc>
                <a:spcPct val="130000"/>
              </a:lnSpc>
              <a:spcBef>
                <a:spcPts val="0"/>
              </a:spcBef>
              <a:spcAft>
                <a:spcPts val="0"/>
              </a:spcAft>
              <a:buClr>
                <a:srgbClr val="3A3838"/>
              </a:buClr>
              <a:buSzPts val="1400"/>
              <a:buFont typeface="Roboto"/>
              <a:buChar char="❏"/>
            </a:pPr>
            <a:r>
              <a:rPr lang="en">
                <a:solidFill>
                  <a:srgbClr val="3A3838"/>
                </a:solidFill>
                <a:latin typeface="Roboto"/>
                <a:ea typeface="Roboto"/>
                <a:cs typeface="Roboto"/>
                <a:sym typeface="Roboto"/>
              </a:rPr>
              <a:t>Shift Left Security</a:t>
            </a:r>
            <a:endParaRPr>
              <a:solidFill>
                <a:srgbClr val="3A3838"/>
              </a:solidFill>
              <a:latin typeface="Roboto"/>
              <a:ea typeface="Roboto"/>
              <a:cs typeface="Roboto"/>
              <a:sym typeface="Roboto"/>
            </a:endParaRPr>
          </a:p>
          <a:p>
            <a:pPr indent="-317500" lvl="0" marL="457200" marR="0" rtl="0" algn="l">
              <a:lnSpc>
                <a:spcPct val="130000"/>
              </a:lnSpc>
              <a:spcBef>
                <a:spcPts val="0"/>
              </a:spcBef>
              <a:spcAft>
                <a:spcPts val="0"/>
              </a:spcAft>
              <a:buClr>
                <a:srgbClr val="3A3838"/>
              </a:buClr>
              <a:buSzPts val="1400"/>
              <a:buFont typeface="Roboto"/>
              <a:buChar char="❏"/>
            </a:pPr>
            <a:r>
              <a:rPr lang="en">
                <a:solidFill>
                  <a:srgbClr val="3A3838"/>
                </a:solidFill>
                <a:latin typeface="Roboto"/>
                <a:ea typeface="Roboto"/>
                <a:cs typeface="Roboto"/>
                <a:sym typeface="Roboto"/>
              </a:rPr>
              <a:t>Security as code</a:t>
            </a:r>
            <a:endParaRPr>
              <a:solidFill>
                <a:srgbClr val="3A3838"/>
              </a:solidFill>
              <a:latin typeface="Roboto"/>
              <a:ea typeface="Roboto"/>
              <a:cs typeface="Roboto"/>
              <a:sym typeface="Roboto"/>
            </a:endParaRPr>
          </a:p>
          <a:p>
            <a:pPr indent="-317500" lvl="0" marL="457200" marR="0" rtl="0" algn="l">
              <a:lnSpc>
                <a:spcPct val="130000"/>
              </a:lnSpc>
              <a:spcBef>
                <a:spcPts val="0"/>
              </a:spcBef>
              <a:spcAft>
                <a:spcPts val="0"/>
              </a:spcAft>
              <a:buClr>
                <a:srgbClr val="3A3838"/>
              </a:buClr>
              <a:buSzPts val="1400"/>
              <a:buFont typeface="Roboto"/>
              <a:buChar char="❏"/>
            </a:pPr>
            <a:r>
              <a:rPr lang="en">
                <a:solidFill>
                  <a:srgbClr val="3A3838"/>
                </a:solidFill>
                <a:latin typeface="Roboto"/>
                <a:ea typeface="Roboto"/>
                <a:cs typeface="Roboto"/>
                <a:sym typeface="Roboto"/>
              </a:rPr>
              <a:t>Automation and Continuous Monitoring</a:t>
            </a:r>
            <a:endParaRPr>
              <a:solidFill>
                <a:srgbClr val="3A3838"/>
              </a:solidFill>
              <a:latin typeface="Roboto"/>
              <a:ea typeface="Roboto"/>
              <a:cs typeface="Roboto"/>
              <a:sym typeface="Roboto"/>
            </a:endParaRPr>
          </a:p>
          <a:p>
            <a:pPr indent="-317500" lvl="0" marL="457200" marR="0" rtl="0" algn="l">
              <a:lnSpc>
                <a:spcPct val="130000"/>
              </a:lnSpc>
              <a:spcBef>
                <a:spcPts val="0"/>
              </a:spcBef>
              <a:spcAft>
                <a:spcPts val="0"/>
              </a:spcAft>
              <a:buClr>
                <a:srgbClr val="3A3838"/>
              </a:buClr>
              <a:buSzPts val="1400"/>
              <a:buFont typeface="Roboto"/>
              <a:buChar char="❏"/>
            </a:pPr>
            <a:r>
              <a:rPr lang="en">
                <a:solidFill>
                  <a:srgbClr val="3A3838"/>
                </a:solidFill>
                <a:latin typeface="Roboto"/>
                <a:ea typeface="Roboto"/>
                <a:cs typeface="Roboto"/>
                <a:sym typeface="Roboto"/>
              </a:rPr>
              <a:t>Immutable Infrastructure and Infrastructure as Code (IaC)</a:t>
            </a:r>
            <a:endParaRPr>
              <a:solidFill>
                <a:srgbClr val="3A3838"/>
              </a:solidFill>
              <a:latin typeface="Roboto"/>
              <a:ea typeface="Roboto"/>
              <a:cs typeface="Roboto"/>
              <a:sym typeface="Roboto"/>
            </a:endParaRPr>
          </a:p>
          <a:p>
            <a:pPr indent="0" lvl="0" marL="0" marR="0" rtl="0" algn="l">
              <a:lnSpc>
                <a:spcPct val="130000"/>
              </a:lnSpc>
              <a:spcBef>
                <a:spcPts val="0"/>
              </a:spcBef>
              <a:spcAft>
                <a:spcPts val="0"/>
              </a:spcAft>
              <a:buNone/>
            </a:pPr>
            <a:r>
              <a:t/>
            </a:r>
            <a:endParaRPr sz="900">
              <a:solidFill>
                <a:srgbClr val="3A3838"/>
              </a:solidFill>
              <a:latin typeface="Roboto"/>
              <a:ea typeface="Roboto"/>
              <a:cs typeface="Roboto"/>
              <a:sym typeface="Roboto"/>
            </a:endParaRPr>
          </a:p>
        </p:txBody>
      </p:sp>
      <p:grpSp>
        <p:nvGrpSpPr>
          <p:cNvPr id="183" name="Google Shape;183;p30"/>
          <p:cNvGrpSpPr/>
          <p:nvPr/>
        </p:nvGrpSpPr>
        <p:grpSpPr>
          <a:xfrm rot="4439184">
            <a:off x="7728471" y="-701543"/>
            <a:ext cx="2066757" cy="2172187"/>
            <a:chOff x="-845286" y="-1196058"/>
            <a:chExt cx="2755665" cy="2896237"/>
          </a:xfrm>
        </p:grpSpPr>
        <p:sp>
          <p:nvSpPr>
            <p:cNvPr id="184" name="Google Shape;184;p30"/>
            <p:cNvSpPr/>
            <p:nvPr/>
          </p:nvSpPr>
          <p:spPr>
            <a:xfrm rot="2473360">
              <a:off x="-270416" y="-649434"/>
              <a:ext cx="1250997" cy="2212398"/>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5" name="Google Shape;185;p30"/>
            <p:cNvSpPr/>
            <p:nvPr/>
          </p:nvSpPr>
          <p:spPr>
            <a:xfrm flipH="1" rot="-6594984">
              <a:off x="31803" y="-1336264"/>
              <a:ext cx="1251756" cy="2211593"/>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186" name="Google Shape;186;p30"/>
          <p:cNvSpPr/>
          <p:nvPr/>
        </p:nvSpPr>
        <p:spPr>
          <a:xfrm rot="6183837">
            <a:off x="7826886" y="3434880"/>
            <a:ext cx="1854139" cy="2703508"/>
          </a:xfrm>
          <a:custGeom>
            <a:rect b="b" l="l" r="r" t="t"/>
            <a:pathLst>
              <a:path extrusionOk="0" h="4835022" w="3991493">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87" name="Google Shape;187;p30"/>
          <p:cNvSpPr/>
          <p:nvPr/>
        </p:nvSpPr>
        <p:spPr>
          <a:xfrm>
            <a:off x="7687502" y="104468"/>
            <a:ext cx="581532" cy="540804"/>
          </a:xfrm>
          <a:custGeom>
            <a:rect b="b" l="l" r="r" t="t"/>
            <a:pathLst>
              <a:path extrusionOk="0" h="1343613" w="1444799">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1"/>
          <p:cNvSpPr txBox="1"/>
          <p:nvPr/>
        </p:nvSpPr>
        <p:spPr>
          <a:xfrm>
            <a:off x="363800" y="1211076"/>
            <a:ext cx="6451800" cy="1905600"/>
          </a:xfrm>
          <a:prstGeom prst="rect">
            <a:avLst/>
          </a:prstGeom>
          <a:noFill/>
          <a:ln>
            <a:noFill/>
          </a:ln>
        </p:spPr>
        <p:txBody>
          <a:bodyPr anchorCtr="0" anchor="t" bIns="34275" lIns="68575" spcFirstLastPara="1" rIns="68575" wrap="square" tIns="34275">
            <a:sp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595959"/>
                </a:solidFill>
                <a:latin typeface="Roboto Black"/>
                <a:ea typeface="Roboto Black"/>
                <a:cs typeface="Roboto Black"/>
                <a:sym typeface="Roboto Black"/>
              </a:rPr>
              <a:t>1️⃣ </a:t>
            </a:r>
            <a:r>
              <a:rPr lang="en" sz="1100">
                <a:solidFill>
                  <a:schemeClr val="dk1"/>
                </a:solidFill>
                <a:latin typeface="Roboto Black"/>
                <a:ea typeface="Roboto Black"/>
                <a:cs typeface="Roboto Black"/>
                <a:sym typeface="Roboto Black"/>
              </a:rPr>
              <a:t>Integrate Security into the Development Workflow</a:t>
            </a:r>
            <a:endParaRPr sz="1100">
              <a:solidFill>
                <a:schemeClr val="dk1"/>
              </a:solidFill>
              <a:latin typeface="Roboto Black"/>
              <a:ea typeface="Roboto Black"/>
              <a:cs typeface="Roboto Black"/>
              <a:sym typeface="Roboto Black"/>
            </a:endParaRPr>
          </a:p>
          <a:p>
            <a:pPr indent="-298450" lvl="0" marL="457200" rtl="0" algn="l">
              <a:lnSpc>
                <a:spcPct val="150000"/>
              </a:lnSpc>
              <a:spcBef>
                <a:spcPts val="1200"/>
              </a:spcBef>
              <a:spcAft>
                <a:spcPts val="0"/>
              </a:spcAft>
              <a:buClr>
                <a:schemeClr val="dk1"/>
              </a:buClr>
              <a:buSzPts val="1100"/>
              <a:buFont typeface="Roboto"/>
              <a:buChar char="●"/>
            </a:pPr>
            <a:r>
              <a:rPr lang="en" sz="1100">
                <a:solidFill>
                  <a:schemeClr val="dk1"/>
                </a:solidFill>
                <a:highlight>
                  <a:srgbClr val="FFFFFF"/>
                </a:highlight>
                <a:latin typeface="Roboto"/>
                <a:ea typeface="Roboto"/>
                <a:cs typeface="Roboto"/>
                <a:sym typeface="Roboto"/>
              </a:rPr>
              <a:t>Use linters and static code analysis plugins (e.g., SonarQube, Semgrep) to detect security flaws as code is written.</a:t>
            </a:r>
            <a:endParaRPr sz="1100">
              <a:solidFill>
                <a:schemeClr val="dk1"/>
              </a:solidFill>
              <a:highlight>
                <a:srgbClr val="FFFFFF"/>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Roboto Black"/>
                <a:ea typeface="Roboto Black"/>
                <a:cs typeface="Roboto Black"/>
                <a:sym typeface="Roboto Black"/>
              </a:rPr>
              <a:t>2️⃣ Secure Coding Practices and Developer Training</a:t>
            </a:r>
            <a:endParaRPr sz="1100">
              <a:solidFill>
                <a:schemeClr val="dk1"/>
              </a:solidFill>
              <a:latin typeface="Roboto Black"/>
              <a:ea typeface="Roboto Black"/>
              <a:cs typeface="Roboto Black"/>
              <a:sym typeface="Roboto Black"/>
            </a:endParaRPr>
          </a:p>
          <a:p>
            <a:pPr indent="-298450" lvl="0" marL="457200" rtl="0" algn="l">
              <a:lnSpc>
                <a:spcPct val="150000"/>
              </a:lnSpc>
              <a:spcBef>
                <a:spcPts val="1200"/>
              </a:spcBef>
              <a:spcAft>
                <a:spcPts val="0"/>
              </a:spcAft>
              <a:buClr>
                <a:schemeClr val="dk1"/>
              </a:buClr>
              <a:buSzPts val="1100"/>
              <a:buFont typeface="Roboto"/>
              <a:buChar char="●"/>
            </a:pPr>
            <a:r>
              <a:rPr lang="en" sz="1100">
                <a:solidFill>
                  <a:schemeClr val="dk1"/>
                </a:solidFill>
                <a:highlight>
                  <a:srgbClr val="FFFFFF"/>
                </a:highlight>
                <a:latin typeface="Roboto"/>
                <a:ea typeface="Roboto"/>
                <a:cs typeface="Roboto"/>
                <a:sym typeface="Roboto"/>
              </a:rPr>
              <a:t>Encourage adherence to secure coding guidelines such as OWASP Top 10 and CWE (Common Weakness Enumeration).</a:t>
            </a:r>
            <a:endParaRPr sz="1100">
              <a:solidFill>
                <a:schemeClr val="dk1"/>
              </a:solidFill>
              <a:highlight>
                <a:srgbClr val="FFFFFF"/>
              </a:highlight>
              <a:latin typeface="Roboto"/>
              <a:ea typeface="Roboto"/>
              <a:cs typeface="Roboto"/>
              <a:sym typeface="Roboto"/>
            </a:endParaRPr>
          </a:p>
          <a:p>
            <a:pPr indent="0" lvl="0" marL="0" marR="0" rtl="0" algn="l">
              <a:lnSpc>
                <a:spcPct val="130000"/>
              </a:lnSpc>
              <a:spcBef>
                <a:spcPts val="0"/>
              </a:spcBef>
              <a:spcAft>
                <a:spcPts val="0"/>
              </a:spcAft>
              <a:buNone/>
            </a:pPr>
            <a:r>
              <a:t/>
            </a:r>
            <a:endParaRPr sz="800">
              <a:solidFill>
                <a:srgbClr val="3A3838"/>
              </a:solidFill>
              <a:latin typeface="Roboto"/>
              <a:ea typeface="Roboto"/>
              <a:cs typeface="Roboto"/>
              <a:sym typeface="Roboto"/>
            </a:endParaRPr>
          </a:p>
        </p:txBody>
      </p:sp>
      <p:sp>
        <p:nvSpPr>
          <p:cNvPr id="193" name="Google Shape;193;p31"/>
          <p:cNvSpPr/>
          <p:nvPr/>
        </p:nvSpPr>
        <p:spPr>
          <a:xfrm rot="3044999">
            <a:off x="5810112" y="-818645"/>
            <a:ext cx="4084826" cy="5918472"/>
          </a:xfrm>
          <a:custGeom>
            <a:rect b="b" l="l" r="r" t="t"/>
            <a:pathLst>
              <a:path extrusionOk="0" h="4835022" w="3991493">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94" name="Google Shape;194;p31"/>
          <p:cNvSpPr/>
          <p:nvPr/>
        </p:nvSpPr>
        <p:spPr>
          <a:xfrm>
            <a:off x="6766659" y="4959429"/>
            <a:ext cx="2748000" cy="370800"/>
          </a:xfrm>
          <a:prstGeom prst="rect">
            <a:avLst/>
          </a:pr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95" name="Google Shape;195;p31"/>
          <p:cNvSpPr/>
          <p:nvPr/>
        </p:nvSpPr>
        <p:spPr>
          <a:xfrm>
            <a:off x="6937924" y="4726137"/>
            <a:ext cx="2577000" cy="370800"/>
          </a:xfrm>
          <a:prstGeom prst="rect">
            <a:avLst/>
          </a:pr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96" name="Google Shape;196;p31"/>
          <p:cNvSpPr/>
          <p:nvPr/>
        </p:nvSpPr>
        <p:spPr>
          <a:xfrm>
            <a:off x="7632501" y="3434909"/>
            <a:ext cx="1815900" cy="1407900"/>
          </a:xfrm>
          <a:prstGeom prst="rect">
            <a:avLst/>
          </a:pr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97" name="Google Shape;197;p31"/>
          <p:cNvSpPr txBox="1"/>
          <p:nvPr/>
        </p:nvSpPr>
        <p:spPr>
          <a:xfrm>
            <a:off x="284473" y="125975"/>
            <a:ext cx="6451800" cy="10851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3300">
                <a:solidFill>
                  <a:schemeClr val="dk1"/>
                </a:solidFill>
                <a:latin typeface="Fira Sans Medium"/>
                <a:ea typeface="Fira Sans Medium"/>
                <a:cs typeface="Fira Sans Medium"/>
                <a:sym typeface="Fira Sans Medium"/>
              </a:rPr>
              <a:t>Practical Strategies for Shifting Security Left</a:t>
            </a:r>
            <a:endParaRPr sz="2700">
              <a:solidFill>
                <a:schemeClr val="dk1"/>
              </a:solidFill>
              <a:latin typeface="Fira Sans Medium"/>
              <a:ea typeface="Fira Sans Medium"/>
              <a:cs typeface="Fira Sans Medium"/>
              <a:sym typeface="Fira Sans Medium"/>
            </a:endParaRPr>
          </a:p>
        </p:txBody>
      </p:sp>
      <p:pic>
        <p:nvPicPr>
          <p:cNvPr id="198" name="Google Shape;198;p31"/>
          <p:cNvPicPr preferRelativeResize="0"/>
          <p:nvPr/>
        </p:nvPicPr>
        <p:blipFill rotWithShape="1">
          <a:blip r:embed="rId3">
            <a:alphaModFix/>
          </a:blip>
          <a:srcRect b="0" l="0" r="0" t="0"/>
          <a:stretch/>
        </p:blipFill>
        <p:spPr>
          <a:xfrm>
            <a:off x="6339592" y="-242134"/>
            <a:ext cx="1727160" cy="574961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2"/>
          <p:cNvSpPr txBox="1"/>
          <p:nvPr/>
        </p:nvSpPr>
        <p:spPr>
          <a:xfrm>
            <a:off x="447987" y="206975"/>
            <a:ext cx="8262000" cy="10851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3300">
                <a:solidFill>
                  <a:schemeClr val="dk1"/>
                </a:solidFill>
                <a:latin typeface="Fira Sans Medium"/>
                <a:ea typeface="Fira Sans Medium"/>
                <a:cs typeface="Fira Sans Medium"/>
                <a:sym typeface="Fira Sans Medium"/>
              </a:rPr>
              <a:t>Integrate Security into the Development Workflow</a:t>
            </a:r>
            <a:endParaRPr sz="2700">
              <a:solidFill>
                <a:schemeClr val="dk1"/>
              </a:solidFill>
              <a:latin typeface="Fira Sans Medium"/>
              <a:ea typeface="Fira Sans Medium"/>
              <a:cs typeface="Fira Sans Medium"/>
              <a:sym typeface="Fira Sans Medium"/>
            </a:endParaRPr>
          </a:p>
        </p:txBody>
      </p:sp>
      <p:grpSp>
        <p:nvGrpSpPr>
          <p:cNvPr id="204" name="Google Shape;204;p32"/>
          <p:cNvGrpSpPr/>
          <p:nvPr/>
        </p:nvGrpSpPr>
        <p:grpSpPr>
          <a:xfrm rot="-9453103">
            <a:off x="7514807" y="4076809"/>
            <a:ext cx="2066843" cy="2172277"/>
            <a:chOff x="-845286" y="-1196058"/>
            <a:chExt cx="2755665" cy="2896237"/>
          </a:xfrm>
        </p:grpSpPr>
        <p:sp>
          <p:nvSpPr>
            <p:cNvPr id="205" name="Google Shape;205;p32"/>
            <p:cNvSpPr/>
            <p:nvPr/>
          </p:nvSpPr>
          <p:spPr>
            <a:xfrm rot="2473360">
              <a:off x="-270416" y="-649434"/>
              <a:ext cx="1250997" cy="2212398"/>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6" name="Google Shape;206;p32"/>
            <p:cNvSpPr/>
            <p:nvPr/>
          </p:nvSpPr>
          <p:spPr>
            <a:xfrm flipH="1" rot="-6594984">
              <a:off x="31803" y="-1336264"/>
              <a:ext cx="1251756" cy="2211593"/>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207" name="Google Shape;207;p32"/>
          <p:cNvSpPr/>
          <p:nvPr/>
        </p:nvSpPr>
        <p:spPr>
          <a:xfrm rot="7706238">
            <a:off x="8753064" y="4285375"/>
            <a:ext cx="581027" cy="540335"/>
          </a:xfrm>
          <a:custGeom>
            <a:rect b="b" l="l" r="r" t="t"/>
            <a:pathLst>
              <a:path extrusionOk="0" h="1343613" w="1444799">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pic>
        <p:nvPicPr>
          <p:cNvPr id="208" name="Google Shape;208;p32" title="Screenshot 2025-04-03 at 3.16.39 p.m..png"/>
          <p:cNvPicPr preferRelativeResize="0"/>
          <p:nvPr/>
        </p:nvPicPr>
        <p:blipFill>
          <a:blip r:embed="rId3">
            <a:alphaModFix/>
          </a:blip>
          <a:stretch>
            <a:fillRect/>
          </a:stretch>
        </p:blipFill>
        <p:spPr>
          <a:xfrm>
            <a:off x="760550" y="1292074"/>
            <a:ext cx="6753674" cy="35582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3"/>
          <p:cNvSpPr txBox="1"/>
          <p:nvPr/>
        </p:nvSpPr>
        <p:spPr>
          <a:xfrm>
            <a:off x="447987" y="206975"/>
            <a:ext cx="8262000" cy="10851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3300">
                <a:solidFill>
                  <a:schemeClr val="dk1"/>
                </a:solidFill>
                <a:latin typeface="Fira Sans Medium"/>
                <a:ea typeface="Fira Sans Medium"/>
                <a:cs typeface="Fira Sans Medium"/>
                <a:sym typeface="Fira Sans Medium"/>
              </a:rPr>
              <a:t>Integrate Security into the Development Workflow</a:t>
            </a:r>
            <a:endParaRPr sz="2700">
              <a:solidFill>
                <a:schemeClr val="dk1"/>
              </a:solidFill>
              <a:latin typeface="Fira Sans Medium"/>
              <a:ea typeface="Fira Sans Medium"/>
              <a:cs typeface="Fira Sans Medium"/>
              <a:sym typeface="Fira Sans Medium"/>
            </a:endParaRPr>
          </a:p>
        </p:txBody>
      </p:sp>
      <p:grpSp>
        <p:nvGrpSpPr>
          <p:cNvPr id="214" name="Google Shape;214;p33"/>
          <p:cNvGrpSpPr/>
          <p:nvPr/>
        </p:nvGrpSpPr>
        <p:grpSpPr>
          <a:xfrm rot="-9453103">
            <a:off x="7514807" y="4076809"/>
            <a:ext cx="2066843" cy="2172277"/>
            <a:chOff x="-845286" y="-1196058"/>
            <a:chExt cx="2755665" cy="2896237"/>
          </a:xfrm>
        </p:grpSpPr>
        <p:sp>
          <p:nvSpPr>
            <p:cNvPr id="215" name="Google Shape;215;p33"/>
            <p:cNvSpPr/>
            <p:nvPr/>
          </p:nvSpPr>
          <p:spPr>
            <a:xfrm rot="2473360">
              <a:off x="-270416" y="-649434"/>
              <a:ext cx="1250997" cy="2212398"/>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6" name="Google Shape;216;p33"/>
            <p:cNvSpPr/>
            <p:nvPr/>
          </p:nvSpPr>
          <p:spPr>
            <a:xfrm flipH="1" rot="-6594984">
              <a:off x="31803" y="-1336264"/>
              <a:ext cx="1251756" cy="2211593"/>
            </a:xfrm>
            <a:custGeom>
              <a:rect b="b" l="l" r="r" t="t"/>
              <a:pathLst>
                <a:path extrusionOk="0" h="1501074" w="1137091">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217" name="Google Shape;217;p33"/>
          <p:cNvSpPr/>
          <p:nvPr/>
        </p:nvSpPr>
        <p:spPr>
          <a:xfrm rot="7706238">
            <a:off x="8753064" y="4285375"/>
            <a:ext cx="581027" cy="540335"/>
          </a:xfrm>
          <a:custGeom>
            <a:rect b="b" l="l" r="r" t="t"/>
            <a:pathLst>
              <a:path extrusionOk="0" h="1343613" w="1444799">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pic>
        <p:nvPicPr>
          <p:cNvPr id="218" name="Google Shape;218;p33" title="Screenshot 2025-04-03 at 3.17.38 p.m..png"/>
          <p:cNvPicPr preferRelativeResize="0"/>
          <p:nvPr/>
        </p:nvPicPr>
        <p:blipFill>
          <a:blip r:embed="rId3">
            <a:alphaModFix/>
          </a:blip>
          <a:stretch>
            <a:fillRect/>
          </a:stretch>
        </p:blipFill>
        <p:spPr>
          <a:xfrm>
            <a:off x="1697550" y="1228025"/>
            <a:ext cx="5218876" cy="391547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4"/>
          <p:cNvSpPr txBox="1"/>
          <p:nvPr/>
        </p:nvSpPr>
        <p:spPr>
          <a:xfrm>
            <a:off x="363800" y="1211076"/>
            <a:ext cx="6451800" cy="2826900"/>
          </a:xfrm>
          <a:prstGeom prst="rect">
            <a:avLst/>
          </a:prstGeom>
          <a:noFill/>
          <a:ln>
            <a:noFill/>
          </a:ln>
        </p:spPr>
        <p:txBody>
          <a:bodyPr anchorCtr="0" anchor="t" bIns="34275" lIns="68575" spcFirstLastPara="1" rIns="68575" wrap="square" tIns="34275">
            <a:spAutoFit/>
          </a:bodyPr>
          <a:lstStyle/>
          <a:p>
            <a:pPr indent="0" lvl="0" marL="0" rtl="0" algn="l">
              <a:lnSpc>
                <a:spcPct val="150000"/>
              </a:lnSpc>
              <a:spcBef>
                <a:spcPts val="0"/>
              </a:spcBef>
              <a:spcAft>
                <a:spcPts val="0"/>
              </a:spcAft>
              <a:buNone/>
            </a:pPr>
            <a:r>
              <a:t/>
            </a:r>
            <a:endParaRPr sz="1100">
              <a:solidFill>
                <a:schemeClr val="dk1"/>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100"/>
              <a:buNone/>
            </a:pPr>
            <a:r>
              <a:rPr lang="en" sz="1100">
                <a:solidFill>
                  <a:schemeClr val="dk1"/>
                </a:solidFill>
                <a:latin typeface="Roboto Black"/>
                <a:ea typeface="Roboto Black"/>
                <a:cs typeface="Roboto Black"/>
                <a:sym typeface="Roboto Black"/>
              </a:rPr>
              <a:t>3️⃣ Automate Security Testing in CI/CD Pipelines</a:t>
            </a:r>
            <a:endParaRPr sz="1100">
              <a:solidFill>
                <a:schemeClr val="dk1"/>
              </a:solidFill>
              <a:latin typeface="Roboto Black"/>
              <a:ea typeface="Roboto Black"/>
              <a:cs typeface="Roboto Black"/>
              <a:sym typeface="Roboto Black"/>
            </a:endParaRPr>
          </a:p>
          <a:p>
            <a:pPr indent="-298450" lvl="0" marL="457200" rtl="0" algn="l">
              <a:lnSpc>
                <a:spcPct val="150000"/>
              </a:lnSpc>
              <a:spcBef>
                <a:spcPts val="1200"/>
              </a:spcBef>
              <a:spcAft>
                <a:spcPts val="0"/>
              </a:spcAft>
              <a:buClr>
                <a:schemeClr val="dk1"/>
              </a:buClr>
              <a:buSzPts val="1100"/>
              <a:buFont typeface="Roboto"/>
              <a:buChar char="●"/>
            </a:pPr>
            <a:r>
              <a:rPr lang="en" sz="1100">
                <a:solidFill>
                  <a:schemeClr val="dk1"/>
                </a:solidFill>
                <a:highlight>
                  <a:srgbClr val="FFFFFF"/>
                </a:highlight>
                <a:latin typeface="Roboto"/>
                <a:ea typeface="Roboto"/>
                <a:cs typeface="Roboto"/>
                <a:sym typeface="Roboto"/>
              </a:rPr>
              <a:t>Static Application Security Testing (SAST): Analyze source code for vulnerabilities (e.g., GitHub CodeQL, Snyk Code).</a:t>
            </a:r>
            <a:endParaRPr sz="1100">
              <a:solidFill>
                <a:schemeClr val="dk1"/>
              </a:solidFill>
              <a:highlight>
                <a:srgbClr val="FFFFFF"/>
              </a:highlight>
              <a:latin typeface="Roboto"/>
              <a:ea typeface="Roboto"/>
              <a:cs typeface="Roboto"/>
              <a:sym typeface="Roboto"/>
            </a:endParaRPr>
          </a:p>
          <a:p>
            <a:pPr indent="-298450" lvl="0" marL="457200" rtl="0" algn="l">
              <a:lnSpc>
                <a:spcPct val="150000"/>
              </a:lnSpc>
              <a:spcBef>
                <a:spcPts val="0"/>
              </a:spcBef>
              <a:spcAft>
                <a:spcPts val="0"/>
              </a:spcAft>
              <a:buClr>
                <a:schemeClr val="dk1"/>
              </a:buClr>
              <a:buSzPts val="1100"/>
              <a:buFont typeface="Roboto"/>
              <a:buChar char="●"/>
            </a:pPr>
            <a:r>
              <a:rPr lang="en" sz="1100">
                <a:solidFill>
                  <a:schemeClr val="dk1"/>
                </a:solidFill>
                <a:highlight>
                  <a:srgbClr val="FFFFFF"/>
                </a:highlight>
                <a:latin typeface="Roboto"/>
                <a:ea typeface="Roboto"/>
                <a:cs typeface="Roboto"/>
                <a:sym typeface="Roboto"/>
              </a:rPr>
              <a:t>Dynamic Application Security Testing (DAST): Test running applications for security flaws (e.g., OWASP ZAP, Burp Suite).</a:t>
            </a:r>
            <a:endParaRPr sz="1100">
              <a:solidFill>
                <a:schemeClr val="dk1"/>
              </a:solidFill>
              <a:highlight>
                <a:srgbClr val="FFFFFF"/>
              </a:highlight>
              <a:latin typeface="Roboto"/>
              <a:ea typeface="Roboto"/>
              <a:cs typeface="Roboto"/>
              <a:sym typeface="Roboto"/>
            </a:endParaRPr>
          </a:p>
          <a:p>
            <a:pPr indent="-298450" lvl="0" marL="457200" rtl="0" algn="l">
              <a:lnSpc>
                <a:spcPct val="150000"/>
              </a:lnSpc>
              <a:spcBef>
                <a:spcPts val="0"/>
              </a:spcBef>
              <a:spcAft>
                <a:spcPts val="0"/>
              </a:spcAft>
              <a:buClr>
                <a:schemeClr val="dk1"/>
              </a:buClr>
              <a:buSzPts val="1100"/>
              <a:buFont typeface="Roboto"/>
              <a:buChar char="●"/>
            </a:pPr>
            <a:r>
              <a:rPr lang="en" sz="1100">
                <a:solidFill>
                  <a:schemeClr val="dk1"/>
                </a:solidFill>
                <a:highlight>
                  <a:srgbClr val="FFFFFF"/>
                </a:highlight>
                <a:latin typeface="Roboto"/>
                <a:ea typeface="Roboto"/>
                <a:cs typeface="Roboto"/>
                <a:sym typeface="Roboto"/>
              </a:rPr>
              <a:t>Software Composition Analysis (SCA): Identify insecure dependencies and license risks (e.g., Trivy, Dependabot, Snyk).</a:t>
            </a:r>
            <a:endParaRPr sz="1100">
              <a:solidFill>
                <a:schemeClr val="dk1"/>
              </a:solidFill>
              <a:highlight>
                <a:srgbClr val="FFFFFF"/>
              </a:highlight>
              <a:latin typeface="Roboto"/>
              <a:ea typeface="Roboto"/>
              <a:cs typeface="Roboto"/>
              <a:sym typeface="Roboto"/>
            </a:endParaRPr>
          </a:p>
          <a:p>
            <a:pPr indent="-298450" lvl="0" marL="457200" rtl="0" algn="l">
              <a:lnSpc>
                <a:spcPct val="150000"/>
              </a:lnSpc>
              <a:spcBef>
                <a:spcPts val="0"/>
              </a:spcBef>
              <a:spcAft>
                <a:spcPts val="0"/>
              </a:spcAft>
              <a:buClr>
                <a:schemeClr val="dk1"/>
              </a:buClr>
              <a:buSzPts val="1100"/>
              <a:buFont typeface="Roboto"/>
              <a:buChar char="●"/>
            </a:pPr>
            <a:r>
              <a:rPr lang="en" sz="1100">
                <a:solidFill>
                  <a:schemeClr val="dk1"/>
                </a:solidFill>
                <a:highlight>
                  <a:srgbClr val="FFFFFF"/>
                </a:highlight>
                <a:latin typeface="Roboto"/>
                <a:ea typeface="Roboto"/>
                <a:cs typeface="Roboto"/>
                <a:sym typeface="Roboto"/>
              </a:rPr>
              <a:t>Infrastructure as Code (IaC) Scanning: Secure Kubernetes, Terraform, and Ansible configurations (e.g., Checkov, tfsec)</a:t>
            </a:r>
            <a:endParaRPr sz="1100">
              <a:solidFill>
                <a:schemeClr val="dk1"/>
              </a:solidFill>
              <a:highlight>
                <a:srgbClr val="FFFFFF"/>
              </a:highlight>
              <a:latin typeface="Roboto"/>
              <a:ea typeface="Roboto"/>
              <a:cs typeface="Roboto"/>
              <a:sym typeface="Roboto"/>
            </a:endParaRPr>
          </a:p>
          <a:p>
            <a:pPr indent="0" lvl="0" marL="0" marR="0" rtl="0" algn="l">
              <a:lnSpc>
                <a:spcPct val="130000"/>
              </a:lnSpc>
              <a:spcBef>
                <a:spcPts val="0"/>
              </a:spcBef>
              <a:spcAft>
                <a:spcPts val="0"/>
              </a:spcAft>
              <a:buNone/>
            </a:pPr>
            <a:r>
              <a:t/>
            </a:r>
            <a:endParaRPr sz="800">
              <a:solidFill>
                <a:srgbClr val="3A3838"/>
              </a:solidFill>
              <a:latin typeface="Roboto"/>
              <a:ea typeface="Roboto"/>
              <a:cs typeface="Roboto"/>
              <a:sym typeface="Roboto"/>
            </a:endParaRPr>
          </a:p>
        </p:txBody>
      </p:sp>
      <p:sp>
        <p:nvSpPr>
          <p:cNvPr id="224" name="Google Shape;224;p34"/>
          <p:cNvSpPr/>
          <p:nvPr/>
        </p:nvSpPr>
        <p:spPr>
          <a:xfrm rot="3044999">
            <a:off x="5810112" y="-818645"/>
            <a:ext cx="4084826" cy="5918472"/>
          </a:xfrm>
          <a:custGeom>
            <a:rect b="b" l="l" r="r" t="t"/>
            <a:pathLst>
              <a:path extrusionOk="0" h="4835022" w="3991493">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25" name="Google Shape;225;p34"/>
          <p:cNvSpPr/>
          <p:nvPr/>
        </p:nvSpPr>
        <p:spPr>
          <a:xfrm>
            <a:off x="6766659" y="4959429"/>
            <a:ext cx="2748000" cy="370800"/>
          </a:xfrm>
          <a:prstGeom prst="rect">
            <a:avLst/>
          </a:pr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26" name="Google Shape;226;p34"/>
          <p:cNvSpPr/>
          <p:nvPr/>
        </p:nvSpPr>
        <p:spPr>
          <a:xfrm>
            <a:off x="6937924" y="4726137"/>
            <a:ext cx="2577000" cy="370800"/>
          </a:xfrm>
          <a:prstGeom prst="rect">
            <a:avLst/>
          </a:pr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27" name="Google Shape;227;p34"/>
          <p:cNvSpPr/>
          <p:nvPr/>
        </p:nvSpPr>
        <p:spPr>
          <a:xfrm>
            <a:off x="7632501" y="3434909"/>
            <a:ext cx="1815900" cy="1407900"/>
          </a:xfrm>
          <a:prstGeom prst="rect">
            <a:avLst/>
          </a:prstGeom>
          <a:solidFill>
            <a:srgbClr val="13192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28" name="Google Shape;228;p34"/>
          <p:cNvSpPr txBox="1"/>
          <p:nvPr/>
        </p:nvSpPr>
        <p:spPr>
          <a:xfrm>
            <a:off x="284473" y="125975"/>
            <a:ext cx="6451800" cy="10851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3300">
                <a:solidFill>
                  <a:schemeClr val="dk1"/>
                </a:solidFill>
                <a:latin typeface="Fira Sans Medium"/>
                <a:ea typeface="Fira Sans Medium"/>
                <a:cs typeface="Fira Sans Medium"/>
                <a:sym typeface="Fira Sans Medium"/>
              </a:rPr>
              <a:t>Practical Strategies for Shifting Security Left</a:t>
            </a:r>
            <a:endParaRPr sz="2700">
              <a:solidFill>
                <a:schemeClr val="dk1"/>
              </a:solidFill>
              <a:latin typeface="Fira Sans Medium"/>
              <a:ea typeface="Fira Sans Medium"/>
              <a:cs typeface="Fira Sans Medium"/>
              <a:sym typeface="Fira Sans Medium"/>
            </a:endParaRPr>
          </a:p>
        </p:txBody>
      </p:sp>
      <p:pic>
        <p:nvPicPr>
          <p:cNvPr id="229" name="Google Shape;229;p34"/>
          <p:cNvPicPr preferRelativeResize="0"/>
          <p:nvPr/>
        </p:nvPicPr>
        <p:blipFill rotWithShape="1">
          <a:blip r:embed="rId3">
            <a:alphaModFix/>
          </a:blip>
          <a:srcRect b="0" l="0" r="0" t="0"/>
          <a:stretch/>
        </p:blipFill>
        <p:spPr>
          <a:xfrm>
            <a:off x="6339592" y="-242134"/>
            <a:ext cx="1727160" cy="574961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