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8a8a102f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8a8a102f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8a8a102f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8a8a102f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8a8a102f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8a8a102f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8a8a102f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8a8a102f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8a8a102f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8a8a102f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8a8a102f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8a8a102f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8a8a102f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8a8a102f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8a8a102f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8a8a102f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8a8a102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8a8a102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8a8a102f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8a8a102f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Pharmaceutical</a:t>
            </a:r>
            <a:r>
              <a:rPr lang="en"/>
              <a:t> Classification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Omar Obidat and Jesse Parron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99" name="Google Shape;199;p22"/>
          <p:cNvSpPr txBox="1"/>
          <p:nvPr>
            <p:ph idx="1" type="body"/>
          </p:nvPr>
        </p:nvSpPr>
        <p:spPr>
          <a:xfrm>
            <a:off x="989200" y="1307850"/>
            <a:ext cx="75012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analyzing and discussing the Decision Trees and K-Nearest Neighbors models, we can conclude that K-Nearest Neighbors outperformed Decision Trees.</a:t>
            </a:r>
            <a:endParaRPr/>
          </a:p>
          <a:p>
            <a:pPr indent="0" lvl="0" marL="0" rtl="0" algn="l">
              <a:spcBef>
                <a:spcPts val="1200"/>
              </a:spcBef>
              <a:spcAft>
                <a:spcPts val="0"/>
              </a:spcAft>
              <a:buNone/>
            </a:pPr>
            <a:r>
              <a:rPr lang="en"/>
              <a:t>Both models performed exceptionally well, and can be utilized in analysing this form of data. K-Nearest Neighbors just had a slightly higher accuracy score of 90% in comparison to decision trees at 83.5% after tuning. </a:t>
            </a:r>
            <a:endParaRPr/>
          </a:p>
          <a:p>
            <a:pPr indent="0" lvl="0" marL="0" rtl="0" algn="l">
              <a:spcBef>
                <a:spcPts val="1200"/>
              </a:spcBef>
              <a:spcAft>
                <a:spcPts val="0"/>
              </a:spcAft>
              <a:buNone/>
            </a:pPr>
            <a:r>
              <a:rPr lang="en"/>
              <a:t>To go further in detail, we can see that KNN’s cross validation </a:t>
            </a:r>
            <a:r>
              <a:rPr lang="en"/>
              <a:t>performed</a:t>
            </a:r>
            <a:r>
              <a:rPr lang="en"/>
              <a:t> the best out of all three accuracy scores as seen in the classification report, the weighted average of the F1, Precision, and Recall scores were 90%. While three folds were: 90%, 88%, and 89%, and Decision Trees were: 74%, 85%, 79%.</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977825" y="1375525"/>
            <a:ext cx="7501200" cy="3228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050"/>
              <a:t>In this project we</a:t>
            </a:r>
            <a:r>
              <a:rPr lang="en" sz="3050"/>
              <a:t> utilize Decision Tree modeling and K-Nearest Neighbors to classify the chosen dataset.</a:t>
            </a:r>
            <a:endParaRPr sz="3050"/>
          </a:p>
          <a:p>
            <a:pPr indent="0" lvl="0" marL="0" rtl="0" algn="l">
              <a:spcBef>
                <a:spcPts val="1200"/>
              </a:spcBef>
              <a:spcAft>
                <a:spcPts val="0"/>
              </a:spcAft>
              <a:buNone/>
            </a:pPr>
            <a:r>
              <a:rPr lang="en" sz="3050"/>
              <a:t>The goal of this project is to classify the dataset using the two models and compare the accuracy, confusion matrix, and classification report to see which model performs better in classifying the data. The data should be able to take in a new patient, and thus output the correct pharmaceutical drug the patient should take.  </a:t>
            </a:r>
            <a:endParaRPr sz="3050"/>
          </a:p>
          <a:p>
            <a:pPr indent="0" lvl="0" marL="0" rtl="0" algn="l">
              <a:spcBef>
                <a:spcPts val="1200"/>
              </a:spcBef>
              <a:spcAft>
                <a:spcPts val="0"/>
              </a:spcAft>
              <a:buNone/>
            </a:pPr>
            <a:r>
              <a:rPr lang="en" sz="3050"/>
              <a:t>We then utilize cross validation for both models, and three folds validation to validate if the </a:t>
            </a:r>
            <a:r>
              <a:rPr lang="en" sz="3050"/>
              <a:t>hyperparameters</a:t>
            </a:r>
            <a:r>
              <a:rPr lang="en" sz="3050"/>
              <a:t> can be further tuned to get better accuracy of the data.</a:t>
            </a:r>
            <a:endParaRPr sz="305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Dataset</a:t>
            </a:r>
            <a:endParaRPr/>
          </a:p>
        </p:txBody>
      </p:sp>
      <p:sp>
        <p:nvSpPr>
          <p:cNvPr id="147" name="Google Shape;147;p15"/>
          <p:cNvSpPr txBox="1"/>
          <p:nvPr>
            <p:ph idx="1" type="body"/>
          </p:nvPr>
        </p:nvSpPr>
        <p:spPr>
          <a:xfrm>
            <a:off x="975550" y="1527300"/>
            <a:ext cx="32745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Our data</a:t>
            </a:r>
            <a:r>
              <a:rPr lang="en"/>
              <a:t> </a:t>
            </a:r>
            <a:r>
              <a:rPr lang="en"/>
              <a:t>set came from K</a:t>
            </a:r>
            <a:r>
              <a:rPr lang="en"/>
              <a:t>aggles and it contains the example data for a set of </a:t>
            </a:r>
            <a:r>
              <a:rPr lang="en"/>
              <a:t>patients</a:t>
            </a:r>
            <a:r>
              <a:rPr lang="en"/>
              <a:t>. It includes 200 rows and 6 columns. </a:t>
            </a:r>
            <a:endParaRPr/>
          </a:p>
          <a:p>
            <a:pPr indent="0" lvl="0" marL="0" rtl="0" algn="l">
              <a:spcBef>
                <a:spcPts val="1200"/>
              </a:spcBef>
              <a:spcAft>
                <a:spcPts val="0"/>
              </a:spcAft>
              <a:buNone/>
            </a:pPr>
            <a:r>
              <a:rPr lang="en"/>
              <a:t>The data is split to:</a:t>
            </a:r>
            <a:endParaRPr/>
          </a:p>
          <a:p>
            <a:pPr indent="0" lvl="0" marL="0" rtl="0" algn="l">
              <a:spcBef>
                <a:spcPts val="1200"/>
              </a:spcBef>
              <a:spcAft>
                <a:spcPts val="0"/>
              </a:spcAft>
              <a:buNone/>
            </a:pPr>
            <a:br>
              <a:rPr lang="en"/>
            </a:br>
            <a:r>
              <a:rPr lang="en"/>
              <a:t>Features: patients Age, Sex, Blood </a:t>
            </a:r>
            <a:r>
              <a:rPr lang="en"/>
              <a:t>Pressure</a:t>
            </a:r>
            <a:r>
              <a:rPr lang="en"/>
              <a:t>, Cholesterol, </a:t>
            </a:r>
            <a:r>
              <a:rPr lang="en"/>
              <a:t>Sodium - Potassium levels.</a:t>
            </a:r>
            <a:endParaRPr/>
          </a:p>
          <a:p>
            <a:pPr indent="0" lvl="0" marL="0" rtl="0" algn="l">
              <a:spcBef>
                <a:spcPts val="1200"/>
              </a:spcBef>
              <a:spcAft>
                <a:spcPts val="0"/>
              </a:spcAft>
              <a:buNone/>
            </a:pPr>
            <a:r>
              <a:rPr lang="en"/>
              <a:t>Target:</a:t>
            </a:r>
            <a:r>
              <a:rPr lang="en"/>
              <a:t> The most suitable drug to take. </a:t>
            </a:r>
            <a:endParaRPr/>
          </a:p>
          <a:p>
            <a:pPr indent="0" lvl="0" marL="0" rtl="0" algn="l">
              <a:spcBef>
                <a:spcPts val="1200"/>
              </a:spcBef>
              <a:spcAft>
                <a:spcPts val="0"/>
              </a:spcAft>
              <a:buNone/>
            </a:pPr>
            <a:r>
              <a:rPr lang="en"/>
              <a:t>Source: https://www.kaggle.com/datasets/pablomgomez21/drugs-a-b-c-x-y-for-decision-trees</a:t>
            </a:r>
            <a:endParaRPr/>
          </a:p>
          <a:p>
            <a:pPr indent="0" lvl="0" marL="0" rtl="0" algn="l">
              <a:spcBef>
                <a:spcPts val="1200"/>
              </a:spcBef>
              <a:spcAft>
                <a:spcPts val="1200"/>
              </a:spcAft>
              <a:buNone/>
            </a:pPr>
            <a:r>
              <a:t/>
            </a:r>
            <a:endParaRPr/>
          </a:p>
        </p:txBody>
      </p:sp>
      <p:sp>
        <p:nvSpPr>
          <p:cNvPr id="148" name="Google Shape;148;p15"/>
          <p:cNvSpPr txBox="1"/>
          <p:nvPr>
            <p:ph idx="1" type="body"/>
          </p:nvPr>
        </p:nvSpPr>
        <p:spPr>
          <a:xfrm>
            <a:off x="4565000" y="1527300"/>
            <a:ext cx="32745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Semantics</a:t>
            </a:r>
            <a:r>
              <a:rPr lang="en"/>
              <a:t> of the columns:</a:t>
            </a:r>
            <a:endParaRPr/>
          </a:p>
          <a:p>
            <a:pPr indent="0" lvl="0" marL="0" rtl="0" algn="l">
              <a:spcBef>
                <a:spcPts val="1200"/>
              </a:spcBef>
              <a:spcAft>
                <a:spcPts val="0"/>
              </a:spcAft>
              <a:buNone/>
            </a:pPr>
            <a:r>
              <a:rPr lang="en"/>
              <a:t>1. </a:t>
            </a:r>
            <a:r>
              <a:rPr lang="en"/>
              <a:t>Age (Numeric value)</a:t>
            </a:r>
            <a:r>
              <a:rPr lang="en"/>
              <a:t>.</a:t>
            </a:r>
            <a:endParaRPr/>
          </a:p>
          <a:p>
            <a:pPr indent="0" lvl="0" marL="0" rtl="0" algn="l">
              <a:spcBef>
                <a:spcPts val="1200"/>
              </a:spcBef>
              <a:spcAft>
                <a:spcPts val="0"/>
              </a:spcAft>
              <a:buNone/>
            </a:pPr>
            <a:r>
              <a:rPr lang="en"/>
              <a:t>2. </a:t>
            </a:r>
            <a:r>
              <a:rPr lang="en"/>
              <a:t>Sex (Male or Female).</a:t>
            </a:r>
            <a:endParaRPr/>
          </a:p>
          <a:p>
            <a:pPr indent="0" lvl="0" marL="0" rtl="0" algn="l">
              <a:spcBef>
                <a:spcPts val="1200"/>
              </a:spcBef>
              <a:spcAft>
                <a:spcPts val="0"/>
              </a:spcAft>
              <a:buNone/>
            </a:pPr>
            <a:r>
              <a:rPr lang="en"/>
              <a:t>3. </a:t>
            </a:r>
            <a:r>
              <a:rPr lang="en"/>
              <a:t>Blood Pressure (HIGH, NORMAL, LOW).</a:t>
            </a:r>
            <a:endParaRPr/>
          </a:p>
          <a:p>
            <a:pPr indent="0" lvl="0" marL="0" rtl="0" algn="l">
              <a:spcBef>
                <a:spcPts val="1200"/>
              </a:spcBef>
              <a:spcAft>
                <a:spcPts val="0"/>
              </a:spcAft>
              <a:buNone/>
            </a:pPr>
            <a:r>
              <a:rPr lang="en"/>
              <a:t>4. </a:t>
            </a:r>
            <a:r>
              <a:rPr lang="en"/>
              <a:t>Cholesterol (HIGH, NORMAL).</a:t>
            </a:r>
            <a:endParaRPr/>
          </a:p>
          <a:p>
            <a:pPr indent="0" lvl="0" marL="0" rtl="0" algn="l">
              <a:spcBef>
                <a:spcPts val="1200"/>
              </a:spcBef>
              <a:spcAft>
                <a:spcPts val="0"/>
              </a:spcAft>
              <a:buNone/>
            </a:pPr>
            <a:r>
              <a:rPr lang="en"/>
              <a:t>5. </a:t>
            </a:r>
            <a:r>
              <a:rPr lang="en"/>
              <a:t>Sodium - Potassium (Percentage value ).</a:t>
            </a:r>
            <a:endParaRPr/>
          </a:p>
          <a:p>
            <a:pPr indent="0" lvl="0" marL="0" rtl="0" algn="l">
              <a:spcBef>
                <a:spcPts val="1200"/>
              </a:spcBef>
              <a:spcAft>
                <a:spcPts val="0"/>
              </a:spcAft>
              <a:buNone/>
            </a:pPr>
            <a:r>
              <a:rPr lang="en"/>
              <a:t>6. Drug (drugA, </a:t>
            </a:r>
            <a:r>
              <a:rPr lang="en"/>
              <a:t>drugB, drugC, drugX, drugY)</a:t>
            </a:r>
            <a:endParaRPr/>
          </a:p>
          <a:p>
            <a:pPr indent="0" lvl="0" marL="0" rtl="0" algn="l">
              <a:spcBef>
                <a:spcPts val="1200"/>
              </a:spcBef>
              <a:spcAft>
                <a:spcPts val="1200"/>
              </a:spcAft>
              <a:buNone/>
            </a:pPr>
            <a:r>
              <a:rPr lang="en"/>
              <a:t>We encoded all the data to numerical values for more accurate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Demo</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Go to Live Demo</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 Decision Tree All Features</a:t>
            </a:r>
            <a:endParaRPr/>
          </a:p>
        </p:txBody>
      </p:sp>
      <p:pic>
        <p:nvPicPr>
          <p:cNvPr id="160" name="Google Shape;160;p17"/>
          <p:cNvPicPr preferRelativeResize="0"/>
          <p:nvPr/>
        </p:nvPicPr>
        <p:blipFill>
          <a:blip r:embed="rId3">
            <a:alphaModFix/>
          </a:blip>
          <a:stretch>
            <a:fillRect/>
          </a:stretch>
        </p:blipFill>
        <p:spPr>
          <a:xfrm>
            <a:off x="267900" y="1460250"/>
            <a:ext cx="4548149" cy="3530850"/>
          </a:xfrm>
          <a:prstGeom prst="rect">
            <a:avLst/>
          </a:prstGeom>
          <a:noFill/>
          <a:ln>
            <a:noFill/>
          </a:ln>
        </p:spPr>
      </p:pic>
      <p:pic>
        <p:nvPicPr>
          <p:cNvPr id="161" name="Google Shape;161;p17"/>
          <p:cNvPicPr preferRelativeResize="0"/>
          <p:nvPr/>
        </p:nvPicPr>
        <p:blipFill rotWithShape="1">
          <a:blip r:embed="rId4">
            <a:alphaModFix/>
          </a:blip>
          <a:srcRect b="0" l="-5240" r="5239" t="0"/>
          <a:stretch/>
        </p:blipFill>
        <p:spPr>
          <a:xfrm>
            <a:off x="5133499" y="1460250"/>
            <a:ext cx="3676640"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Decision Tree All Features of Data After Tuning</a:t>
            </a:r>
            <a:endParaRPr/>
          </a:p>
        </p:txBody>
      </p:sp>
      <p:pic>
        <p:nvPicPr>
          <p:cNvPr id="167" name="Google Shape;167;p18"/>
          <p:cNvPicPr preferRelativeResize="0"/>
          <p:nvPr/>
        </p:nvPicPr>
        <p:blipFill>
          <a:blip r:embed="rId3">
            <a:alphaModFix/>
          </a:blip>
          <a:stretch>
            <a:fillRect/>
          </a:stretch>
        </p:blipFill>
        <p:spPr>
          <a:xfrm>
            <a:off x="224850" y="1375800"/>
            <a:ext cx="4641301" cy="3596200"/>
          </a:xfrm>
          <a:prstGeom prst="rect">
            <a:avLst/>
          </a:prstGeom>
          <a:noFill/>
          <a:ln>
            <a:noFill/>
          </a:ln>
        </p:spPr>
      </p:pic>
      <p:pic>
        <p:nvPicPr>
          <p:cNvPr id="168" name="Google Shape;168;p18"/>
          <p:cNvPicPr preferRelativeResize="0"/>
          <p:nvPr/>
        </p:nvPicPr>
        <p:blipFill>
          <a:blip r:embed="rId4">
            <a:alphaModFix/>
          </a:blip>
          <a:stretch>
            <a:fillRect/>
          </a:stretch>
        </p:blipFill>
        <p:spPr>
          <a:xfrm>
            <a:off x="5203025" y="1375800"/>
            <a:ext cx="3653400" cy="359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r>
              <a:rPr lang="en"/>
              <a:t> - KNN All Features</a:t>
            </a:r>
            <a:endParaRPr/>
          </a:p>
        </p:txBody>
      </p:sp>
      <p:pic>
        <p:nvPicPr>
          <p:cNvPr id="174" name="Google Shape;174;p19"/>
          <p:cNvPicPr preferRelativeResize="0"/>
          <p:nvPr/>
        </p:nvPicPr>
        <p:blipFill>
          <a:blip r:embed="rId3">
            <a:alphaModFix/>
          </a:blip>
          <a:stretch>
            <a:fillRect/>
          </a:stretch>
        </p:blipFill>
        <p:spPr>
          <a:xfrm>
            <a:off x="152400" y="1460250"/>
            <a:ext cx="8839200" cy="2755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87150" y="186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 KNN All Features After Tuning</a:t>
            </a:r>
            <a:endParaRPr/>
          </a:p>
        </p:txBody>
      </p:sp>
      <p:pic>
        <p:nvPicPr>
          <p:cNvPr id="180" name="Google Shape;180;p20"/>
          <p:cNvPicPr preferRelativeResize="0"/>
          <p:nvPr/>
        </p:nvPicPr>
        <p:blipFill>
          <a:blip r:embed="rId3">
            <a:alphaModFix/>
          </a:blip>
          <a:stretch>
            <a:fillRect/>
          </a:stretch>
        </p:blipFill>
        <p:spPr>
          <a:xfrm>
            <a:off x="597400" y="1297500"/>
            <a:ext cx="4661999" cy="3239550"/>
          </a:xfrm>
          <a:prstGeom prst="rect">
            <a:avLst/>
          </a:prstGeom>
          <a:noFill/>
          <a:ln>
            <a:noFill/>
          </a:ln>
        </p:spPr>
      </p:pic>
      <p:sp>
        <p:nvSpPr>
          <p:cNvPr id="181" name="Google Shape;181;p20"/>
          <p:cNvSpPr txBox="1"/>
          <p:nvPr/>
        </p:nvSpPr>
        <p:spPr>
          <a:xfrm>
            <a:off x="5445700" y="1287425"/>
            <a:ext cx="312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Three Fold Validation Score:</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82" name="Google Shape;182;p20"/>
          <p:cNvPicPr preferRelativeResize="0"/>
          <p:nvPr/>
        </p:nvPicPr>
        <p:blipFill>
          <a:blip r:embed="rId4">
            <a:alphaModFix/>
          </a:blip>
          <a:stretch>
            <a:fillRect/>
          </a:stretch>
        </p:blipFill>
        <p:spPr>
          <a:xfrm>
            <a:off x="5380750" y="1713900"/>
            <a:ext cx="2724150" cy="714375"/>
          </a:xfrm>
          <a:prstGeom prst="rect">
            <a:avLst/>
          </a:prstGeom>
          <a:noFill/>
          <a:ln>
            <a:noFill/>
          </a:ln>
        </p:spPr>
      </p:pic>
      <p:sp>
        <p:nvSpPr>
          <p:cNvPr id="183" name="Google Shape;183;p20"/>
          <p:cNvSpPr txBox="1"/>
          <p:nvPr/>
        </p:nvSpPr>
        <p:spPr>
          <a:xfrm>
            <a:off x="5515300" y="3202000"/>
            <a:ext cx="35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Cross Validation Score:</a:t>
            </a:r>
            <a:endParaRPr>
              <a:solidFill>
                <a:schemeClr val="lt1"/>
              </a:solidFill>
              <a:latin typeface="Lato"/>
              <a:ea typeface="Lato"/>
              <a:cs typeface="Lato"/>
              <a:sym typeface="Lato"/>
            </a:endParaRPr>
          </a:p>
        </p:txBody>
      </p:sp>
      <p:pic>
        <p:nvPicPr>
          <p:cNvPr id="184" name="Google Shape;184;p20"/>
          <p:cNvPicPr preferRelativeResize="0"/>
          <p:nvPr/>
        </p:nvPicPr>
        <p:blipFill>
          <a:blip r:embed="rId5">
            <a:alphaModFix/>
          </a:blip>
          <a:stretch>
            <a:fillRect/>
          </a:stretch>
        </p:blipFill>
        <p:spPr>
          <a:xfrm>
            <a:off x="5380750" y="3602200"/>
            <a:ext cx="3125400" cy="71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217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Visualisation - Metrics of Three Fold and Cross Validation </a:t>
            </a:r>
            <a:endParaRPr/>
          </a:p>
        </p:txBody>
      </p:sp>
      <p:pic>
        <p:nvPicPr>
          <p:cNvPr id="190" name="Google Shape;190;p21"/>
          <p:cNvPicPr preferRelativeResize="0"/>
          <p:nvPr/>
        </p:nvPicPr>
        <p:blipFill>
          <a:blip r:embed="rId3">
            <a:alphaModFix/>
          </a:blip>
          <a:stretch>
            <a:fillRect/>
          </a:stretch>
        </p:blipFill>
        <p:spPr>
          <a:xfrm>
            <a:off x="964525" y="1558650"/>
            <a:ext cx="2783925" cy="3491700"/>
          </a:xfrm>
          <a:prstGeom prst="rect">
            <a:avLst/>
          </a:prstGeom>
          <a:noFill/>
          <a:ln>
            <a:noFill/>
          </a:ln>
        </p:spPr>
      </p:pic>
      <p:pic>
        <p:nvPicPr>
          <p:cNvPr id="191" name="Google Shape;191;p21"/>
          <p:cNvPicPr preferRelativeResize="0"/>
          <p:nvPr/>
        </p:nvPicPr>
        <p:blipFill>
          <a:blip r:embed="rId4">
            <a:alphaModFix/>
          </a:blip>
          <a:stretch>
            <a:fillRect/>
          </a:stretch>
        </p:blipFill>
        <p:spPr>
          <a:xfrm>
            <a:off x="5245760" y="1558650"/>
            <a:ext cx="2870015" cy="3534649"/>
          </a:xfrm>
          <a:prstGeom prst="rect">
            <a:avLst/>
          </a:prstGeom>
          <a:noFill/>
          <a:ln>
            <a:noFill/>
          </a:ln>
        </p:spPr>
      </p:pic>
      <p:sp>
        <p:nvSpPr>
          <p:cNvPr id="192" name="Google Shape;192;p21"/>
          <p:cNvSpPr txBox="1"/>
          <p:nvPr/>
        </p:nvSpPr>
        <p:spPr>
          <a:xfrm>
            <a:off x="1368150" y="1235675"/>
            <a:ext cx="5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Three Fold Validation</a:t>
            </a:r>
            <a:endParaRPr b="1">
              <a:solidFill>
                <a:schemeClr val="lt1"/>
              </a:solidFill>
              <a:latin typeface="Lato"/>
              <a:ea typeface="Lato"/>
              <a:cs typeface="Lato"/>
              <a:sym typeface="Lato"/>
            </a:endParaRPr>
          </a:p>
        </p:txBody>
      </p:sp>
      <p:sp>
        <p:nvSpPr>
          <p:cNvPr id="193" name="Google Shape;193;p21"/>
          <p:cNvSpPr txBox="1"/>
          <p:nvPr/>
        </p:nvSpPr>
        <p:spPr>
          <a:xfrm>
            <a:off x="5797525" y="1235675"/>
            <a:ext cx="32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Cross Validation</a:t>
            </a:r>
            <a:endParaRPr b="1">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