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3830-81EA-0DA6-3C33-CE028B49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686A7-586B-E916-64D9-B86C1DE2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1D7F5D-AE28-C6C9-210A-CBC3D07C133A}"/>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0C883C12-C6C7-EDD8-1F40-E6162CC7B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54A89-DBA5-6493-390E-BAD857AF48DF}"/>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306248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9415-4F3B-8BAB-514C-FAE054B37A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DF57B-5F2E-CF19-A703-4A898F7D1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69544-97AB-7696-1CFA-9B002D58BCE9}"/>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7BD972AD-8404-0A8F-0261-FDC625A88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6B5B8-F300-D323-544B-E25A29BD6421}"/>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160471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FAB3B-F1FA-F6C5-E284-086F7D5C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BD590-25A5-91A9-BC4A-FEF910459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B833-E0B2-9C30-172E-A37A1D27ADCF}"/>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894D4D2E-832E-F86E-C641-12C5A2354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96384-65C3-EC24-9466-483EE1BD9124}"/>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21431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9442-6C2E-7F6A-AAFD-7F4B1BACE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DA763-559B-F200-3C6C-6D93A7EC9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3B706-AD98-3159-15CB-AA0F733067D2}"/>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B18141E4-3134-EDE6-684E-2336CE244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C825-E123-997D-B3C8-4CD9AA9927CE}"/>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312700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7722-9E66-2300-7253-D57A9BD04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6DAB54-5732-EB6A-60A1-99AEA4886B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535E1-416A-F30F-984E-A07C75DF8F5D}"/>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D4D8A827-C928-57EE-B821-FD1D25C99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261EC-E502-5B6C-998E-426A572787C1}"/>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349818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6634-178C-E52E-79E6-BDB8C53D8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82BB0-0B0A-697B-BE37-45A7D4816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530EC-3B34-0FAF-05BF-FEE4AA4D2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05CD84-7299-2213-6201-841112E7F24F}"/>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6" name="Footer Placeholder 5">
            <a:extLst>
              <a:ext uri="{FF2B5EF4-FFF2-40B4-BE49-F238E27FC236}">
                <a16:creationId xmlns:a16="http://schemas.microsoft.com/office/drawing/2014/main" id="{4D5362ED-A92C-CA2C-126D-51D8330FF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04FF2-2A20-D4E5-572A-AE92091E2C68}"/>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179228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40EA-4B2F-01F3-A19F-ED5AF2BE9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757457-02BE-D24F-3672-A6521AE88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2AA38-BBB3-B286-E654-125D895FF9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681DE-A994-1B53-956D-59044BF95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D5BE8-2038-1734-F933-3C325C090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37C5B-5508-8882-1E0C-D8F5A8075D73}"/>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8" name="Footer Placeholder 7">
            <a:extLst>
              <a:ext uri="{FF2B5EF4-FFF2-40B4-BE49-F238E27FC236}">
                <a16:creationId xmlns:a16="http://schemas.microsoft.com/office/drawing/2014/main" id="{AECE3E41-A8C6-219F-4344-FC61CB1C6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7D906-68C7-0022-6439-A8156D2D4E35}"/>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412444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CDCA-D4B7-22BB-73C1-E8A2A5C927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ADA080-BBCD-8327-3AA8-5680304946A7}"/>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4" name="Footer Placeholder 3">
            <a:extLst>
              <a:ext uri="{FF2B5EF4-FFF2-40B4-BE49-F238E27FC236}">
                <a16:creationId xmlns:a16="http://schemas.microsoft.com/office/drawing/2014/main" id="{CEAD7CA2-CBD9-B47D-5B1D-0B3E2FC17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E21D2-9822-5A18-21A0-7F61A5AEFDD4}"/>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58620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37B76-16DB-DFF4-4B64-1808B764636A}"/>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3" name="Footer Placeholder 2">
            <a:extLst>
              <a:ext uri="{FF2B5EF4-FFF2-40B4-BE49-F238E27FC236}">
                <a16:creationId xmlns:a16="http://schemas.microsoft.com/office/drawing/2014/main" id="{9FD03C39-06F3-03C6-CB26-CAE3CCFBD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787205-5671-7A4C-63CD-E775CACA6747}"/>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29231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D97F-995B-77D7-6781-F5F99310C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8BEEE5-CEB8-94F6-D2AA-0D68FE404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6C6C8E-DF18-D929-2F76-B668301C7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19CA5-E601-91BB-D227-356C29F6BDDF}"/>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6" name="Footer Placeholder 5">
            <a:extLst>
              <a:ext uri="{FF2B5EF4-FFF2-40B4-BE49-F238E27FC236}">
                <a16:creationId xmlns:a16="http://schemas.microsoft.com/office/drawing/2014/main" id="{FE673935-33BF-2C61-E40B-1303C11C2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98861-8A08-5542-FD43-EB27CDCFA420}"/>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247866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E39A-E350-B831-59FF-CBDA19DD7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6E1069-6567-7E75-FEBC-168B99BF1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1EF4D-B0CF-98D2-F067-621A4C131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5FD99-F50D-06E7-1706-A9667AD588F9}"/>
              </a:ext>
            </a:extLst>
          </p:cNvPr>
          <p:cNvSpPr>
            <a:spLocks noGrp="1"/>
          </p:cNvSpPr>
          <p:nvPr>
            <p:ph type="dt" sz="half" idx="10"/>
          </p:nvPr>
        </p:nvSpPr>
        <p:spPr/>
        <p:txBody>
          <a:bodyPr/>
          <a:lstStyle/>
          <a:p>
            <a:fld id="{29DEB701-EAF9-41BB-921D-37CD27ED55C1}" type="datetimeFigureOut">
              <a:rPr lang="en-US" smtClean="0"/>
              <a:t>4/2/2024</a:t>
            </a:fld>
            <a:endParaRPr lang="en-US"/>
          </a:p>
        </p:txBody>
      </p:sp>
      <p:sp>
        <p:nvSpPr>
          <p:cNvPr id="6" name="Footer Placeholder 5">
            <a:extLst>
              <a:ext uri="{FF2B5EF4-FFF2-40B4-BE49-F238E27FC236}">
                <a16:creationId xmlns:a16="http://schemas.microsoft.com/office/drawing/2014/main" id="{5DC6D7E3-C373-5CB8-51DC-88A4F56A8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0E675-9384-C1BF-5E99-66C120EC6BC0}"/>
              </a:ext>
            </a:extLst>
          </p:cNvPr>
          <p:cNvSpPr>
            <a:spLocks noGrp="1"/>
          </p:cNvSpPr>
          <p:nvPr>
            <p:ph type="sldNum" sz="quarter" idx="12"/>
          </p:nvPr>
        </p:nvSpPr>
        <p:spPr/>
        <p:txBody>
          <a:bodyPr/>
          <a:lstStyle/>
          <a:p>
            <a:fld id="{857E486B-0A76-413F-90D9-8AC708F8EA64}" type="slidenum">
              <a:rPr lang="en-US" smtClean="0"/>
              <a:t>‹#›</a:t>
            </a:fld>
            <a:endParaRPr lang="en-US"/>
          </a:p>
        </p:txBody>
      </p:sp>
    </p:spTree>
    <p:extLst>
      <p:ext uri="{BB962C8B-B14F-4D97-AF65-F5344CB8AC3E}">
        <p14:creationId xmlns:p14="http://schemas.microsoft.com/office/powerpoint/2010/main" val="342876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1A4DD-1E5E-9E2B-BF0A-9BDCDB43C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77D62-FB80-CCC6-4770-75BD42055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83EB0-EE3C-E830-B8F2-A40047F02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DEB701-EAF9-41BB-921D-37CD27ED55C1}" type="datetimeFigureOut">
              <a:rPr lang="en-US" smtClean="0"/>
              <a:t>4/2/2024</a:t>
            </a:fld>
            <a:endParaRPr lang="en-US"/>
          </a:p>
        </p:txBody>
      </p:sp>
      <p:sp>
        <p:nvSpPr>
          <p:cNvPr id="5" name="Footer Placeholder 4">
            <a:extLst>
              <a:ext uri="{FF2B5EF4-FFF2-40B4-BE49-F238E27FC236}">
                <a16:creationId xmlns:a16="http://schemas.microsoft.com/office/drawing/2014/main" id="{C2232C4B-B0B3-FA29-198D-0298DDB7D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B8DBA2-DFC1-8D40-7814-958D9BABD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7E486B-0A76-413F-90D9-8AC708F8EA64}" type="slidenum">
              <a:rPr lang="en-US" smtClean="0"/>
              <a:t>‹#›</a:t>
            </a:fld>
            <a:endParaRPr lang="en-US"/>
          </a:p>
        </p:txBody>
      </p:sp>
    </p:spTree>
    <p:extLst>
      <p:ext uri="{BB962C8B-B14F-4D97-AF65-F5344CB8AC3E}">
        <p14:creationId xmlns:p14="http://schemas.microsoft.com/office/powerpoint/2010/main" val="390250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FEE2-01EF-19E1-0A4C-6C133622C765}"/>
              </a:ext>
            </a:extLst>
          </p:cNvPr>
          <p:cNvSpPr>
            <a:spLocks noGrp="1"/>
          </p:cNvSpPr>
          <p:nvPr>
            <p:ph type="ctrTitle"/>
          </p:nvPr>
        </p:nvSpPr>
        <p:spPr/>
        <p:txBody>
          <a:bodyPr/>
          <a:lstStyle/>
          <a:p>
            <a:r>
              <a:rPr lang="es-MX" dirty="0">
                <a:solidFill>
                  <a:schemeClr val="bg1"/>
                </a:solidFill>
              </a:rPr>
              <a:t>OMAR PONCE ESCOBAR</a:t>
            </a:r>
            <a:endParaRPr lang="en-US" dirty="0">
              <a:solidFill>
                <a:schemeClr val="bg1"/>
              </a:solidFill>
            </a:endParaRPr>
          </a:p>
        </p:txBody>
      </p:sp>
      <p:sp>
        <p:nvSpPr>
          <p:cNvPr id="3" name="Subtitle 2">
            <a:extLst>
              <a:ext uri="{FF2B5EF4-FFF2-40B4-BE49-F238E27FC236}">
                <a16:creationId xmlns:a16="http://schemas.microsoft.com/office/drawing/2014/main" id="{5E22F381-7AB7-E735-5691-DD7EC21056F6}"/>
              </a:ext>
            </a:extLst>
          </p:cNvPr>
          <p:cNvSpPr>
            <a:spLocks noGrp="1"/>
          </p:cNvSpPr>
          <p:nvPr>
            <p:ph type="subTitle" idx="1"/>
          </p:nvPr>
        </p:nvSpPr>
        <p:spPr/>
        <p:txBody>
          <a:bodyPr/>
          <a:lstStyle/>
          <a:p>
            <a:r>
              <a:rPr lang="es-MX" dirty="0">
                <a:solidFill>
                  <a:schemeClr val="bg1"/>
                </a:solidFill>
              </a:rPr>
              <a:t>CANDIDATO DATA SCIENCE JR </a:t>
            </a:r>
            <a:endParaRPr lang="en-US" dirty="0">
              <a:solidFill>
                <a:schemeClr val="bg1"/>
              </a:solidFill>
            </a:endParaRPr>
          </a:p>
        </p:txBody>
      </p:sp>
      <p:pic>
        <p:nvPicPr>
          <p:cNvPr id="1026" name="Picture 2" descr="Skandia - Uniandinos |Uniandinos">
            <a:extLst>
              <a:ext uri="{FF2B5EF4-FFF2-40B4-BE49-F238E27FC236}">
                <a16:creationId xmlns:a16="http://schemas.microsoft.com/office/drawing/2014/main" id="{E2D45ABC-6462-D45C-E7E2-F97B12635F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0" t="32657" b="31798"/>
          <a:stretch/>
        </p:blipFill>
        <p:spPr bwMode="auto">
          <a:xfrm>
            <a:off x="10277395" y="6370996"/>
            <a:ext cx="1826115" cy="40342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06B0965-6842-A87A-B262-9C75B65C70FF}"/>
              </a:ext>
            </a:extLst>
          </p:cNvPr>
          <p:cNvCxnSpPr/>
          <p:nvPr/>
        </p:nvCxnSpPr>
        <p:spPr>
          <a:xfrm>
            <a:off x="167148" y="6656439"/>
            <a:ext cx="998957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 name="Straight Connector 5">
            <a:extLst>
              <a:ext uri="{FF2B5EF4-FFF2-40B4-BE49-F238E27FC236}">
                <a16:creationId xmlns:a16="http://schemas.microsoft.com/office/drawing/2014/main" id="{0A9C6C8A-BB2A-8D47-E3BB-42051DE67162}"/>
              </a:ext>
            </a:extLst>
          </p:cNvPr>
          <p:cNvCxnSpPr>
            <a:cxnSpLocks/>
          </p:cNvCxnSpPr>
          <p:nvPr/>
        </p:nvCxnSpPr>
        <p:spPr>
          <a:xfrm>
            <a:off x="11838039" y="275303"/>
            <a:ext cx="0" cy="600751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E0F1C2BD-911F-4AFA-A85E-42E45E83801E}"/>
              </a:ext>
            </a:extLst>
          </p:cNvPr>
          <p:cNvCxnSpPr>
            <a:cxnSpLocks/>
          </p:cNvCxnSpPr>
          <p:nvPr/>
        </p:nvCxnSpPr>
        <p:spPr>
          <a:xfrm flipH="1">
            <a:off x="353960" y="275303"/>
            <a:ext cx="11313321"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9B671A26-43BA-0152-8DCF-BBEC63FCEEEA}"/>
              </a:ext>
            </a:extLst>
          </p:cNvPr>
          <p:cNvCxnSpPr>
            <a:cxnSpLocks/>
          </p:cNvCxnSpPr>
          <p:nvPr/>
        </p:nvCxnSpPr>
        <p:spPr>
          <a:xfrm flipV="1">
            <a:off x="167148" y="275303"/>
            <a:ext cx="0" cy="6095693"/>
          </a:xfrm>
          <a:prstGeom prst="line">
            <a:avLst/>
          </a:prstGeom>
          <a:ln w="381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4661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D7B4-C21B-2A51-308F-BF397D480682}"/>
              </a:ext>
            </a:extLst>
          </p:cNvPr>
          <p:cNvSpPr>
            <a:spLocks noGrp="1"/>
          </p:cNvSpPr>
          <p:nvPr>
            <p:ph type="title"/>
          </p:nvPr>
        </p:nvSpPr>
        <p:spPr/>
        <p:txBody>
          <a:bodyPr/>
          <a:lstStyle/>
          <a:p>
            <a:r>
              <a:rPr lang="es-MX" b="1" dirty="0">
                <a:solidFill>
                  <a:schemeClr val="bg1"/>
                </a:solidFill>
              </a:rPr>
              <a:t>MODELO </a:t>
            </a:r>
            <a:r>
              <a:rPr lang="es-MX" b="1" dirty="0" err="1">
                <a:solidFill>
                  <a:schemeClr val="bg1"/>
                </a:solidFill>
              </a:rPr>
              <a:t>XGBoost</a:t>
            </a:r>
            <a:endParaRPr lang="en-US" b="1" dirty="0">
              <a:solidFill>
                <a:schemeClr val="bg1"/>
              </a:solidFill>
            </a:endParaRPr>
          </a:p>
        </p:txBody>
      </p:sp>
      <p:pic>
        <p:nvPicPr>
          <p:cNvPr id="4" name="Picture 2" descr="Skandia - Uniandinos |Uniandinos">
            <a:extLst>
              <a:ext uri="{FF2B5EF4-FFF2-40B4-BE49-F238E27FC236}">
                <a16:creationId xmlns:a16="http://schemas.microsoft.com/office/drawing/2014/main" id="{E18EAEC8-09C2-6F99-F12B-25E0DBDAD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0" t="32657" b="31798"/>
          <a:stretch/>
        </p:blipFill>
        <p:spPr bwMode="auto">
          <a:xfrm>
            <a:off x="10277395" y="6370996"/>
            <a:ext cx="1826115" cy="40342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97AF635-4D39-88B4-4F20-19AB32B1BE9E}"/>
              </a:ext>
            </a:extLst>
          </p:cNvPr>
          <p:cNvCxnSpPr/>
          <p:nvPr/>
        </p:nvCxnSpPr>
        <p:spPr>
          <a:xfrm>
            <a:off x="167148" y="6656439"/>
            <a:ext cx="998957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 name="Straight Connector 5">
            <a:extLst>
              <a:ext uri="{FF2B5EF4-FFF2-40B4-BE49-F238E27FC236}">
                <a16:creationId xmlns:a16="http://schemas.microsoft.com/office/drawing/2014/main" id="{6A1F3327-EE99-2440-E4D7-D993F71F5443}"/>
              </a:ext>
            </a:extLst>
          </p:cNvPr>
          <p:cNvCxnSpPr>
            <a:cxnSpLocks/>
          </p:cNvCxnSpPr>
          <p:nvPr/>
        </p:nvCxnSpPr>
        <p:spPr>
          <a:xfrm>
            <a:off x="11838039" y="275303"/>
            <a:ext cx="0" cy="6007510"/>
          </a:xfrm>
          <a:prstGeom prst="line">
            <a:avLst/>
          </a:prstGeom>
          <a:ln w="38100"/>
        </p:spPr>
        <p:style>
          <a:lnRef idx="1">
            <a:schemeClr val="accent6"/>
          </a:lnRef>
          <a:fillRef idx="0">
            <a:schemeClr val="accent6"/>
          </a:fillRef>
          <a:effectRef idx="0">
            <a:schemeClr val="accent6"/>
          </a:effectRef>
          <a:fontRef idx="minor">
            <a:schemeClr val="tx1"/>
          </a:fontRef>
        </p:style>
      </p:cxnSp>
      <p:pic>
        <p:nvPicPr>
          <p:cNvPr id="2056" name="Picture 8">
            <a:extLst>
              <a:ext uri="{FF2B5EF4-FFF2-40B4-BE49-F238E27FC236}">
                <a16:creationId xmlns:a16="http://schemas.microsoft.com/office/drawing/2014/main" id="{55803D51-2A80-C132-C53E-677FDCD92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587" y="2394495"/>
            <a:ext cx="5728860" cy="2310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14974F-6CEA-2813-994F-80BB5CBBB8EC}"/>
              </a:ext>
            </a:extLst>
          </p:cNvPr>
          <p:cNvSpPr txBox="1"/>
          <p:nvPr/>
        </p:nvSpPr>
        <p:spPr>
          <a:xfrm>
            <a:off x="756213" y="1953852"/>
            <a:ext cx="4305782" cy="3376374"/>
          </a:xfrm>
          <a:prstGeom prst="rect">
            <a:avLst/>
          </a:prstGeom>
          <a:noFill/>
        </p:spPr>
        <p:txBody>
          <a:bodyPr wrap="square" rtlCol="0">
            <a:spAutoFit/>
          </a:bodyPr>
          <a:lstStyle/>
          <a:p>
            <a:pPr algn="just">
              <a:lnSpc>
                <a:spcPct val="150000"/>
              </a:lnSpc>
            </a:pPr>
            <a:r>
              <a:rPr lang="es-ES" dirty="0" err="1">
                <a:solidFill>
                  <a:schemeClr val="bg1"/>
                </a:solidFill>
              </a:rPr>
              <a:t>XGBoost</a:t>
            </a:r>
            <a:r>
              <a:rPr lang="es-ES" dirty="0">
                <a:solidFill>
                  <a:schemeClr val="bg1"/>
                </a:solidFill>
              </a:rPr>
              <a:t> es un modelo de ensamblaje que combina muchos árboles de decisión débiles para crear un modelo fuerte y generalizable. Utiliza un enfoque de gradientes para optimizar su rendimiento durante el entrenamiento y emplea técnicas de regularización para evitar el sobreajuste.</a:t>
            </a:r>
            <a:endParaRPr lang="en-US" dirty="0">
              <a:solidFill>
                <a:schemeClr val="bg1"/>
              </a:solidFill>
            </a:endParaRPr>
          </a:p>
        </p:txBody>
      </p:sp>
      <p:sp>
        <p:nvSpPr>
          <p:cNvPr id="8" name="TextBox 7">
            <a:extLst>
              <a:ext uri="{FF2B5EF4-FFF2-40B4-BE49-F238E27FC236}">
                <a16:creationId xmlns:a16="http://schemas.microsoft.com/office/drawing/2014/main" id="{EDE4F4E2-3EA4-1257-34D3-0795B11599FF}"/>
              </a:ext>
            </a:extLst>
          </p:cNvPr>
          <p:cNvSpPr txBox="1"/>
          <p:nvPr/>
        </p:nvSpPr>
        <p:spPr>
          <a:xfrm>
            <a:off x="5585587" y="4803494"/>
            <a:ext cx="2424092" cy="261610"/>
          </a:xfrm>
          <a:prstGeom prst="rect">
            <a:avLst/>
          </a:prstGeom>
          <a:noFill/>
        </p:spPr>
        <p:txBody>
          <a:bodyPr wrap="square" rtlCol="0">
            <a:spAutoFit/>
          </a:bodyPr>
          <a:lstStyle/>
          <a:p>
            <a:r>
              <a:rPr lang="es-MX" sz="1100" dirty="0">
                <a:solidFill>
                  <a:schemeClr val="bg1"/>
                </a:solidFill>
              </a:rPr>
              <a:t>ARBOL X DEL MODELO XGBOOST</a:t>
            </a:r>
            <a:endParaRPr lang="en-US" sz="1100" dirty="0">
              <a:solidFill>
                <a:schemeClr val="bg1"/>
              </a:solidFill>
            </a:endParaRPr>
          </a:p>
        </p:txBody>
      </p:sp>
    </p:spTree>
    <p:extLst>
      <p:ext uri="{BB962C8B-B14F-4D97-AF65-F5344CB8AC3E}">
        <p14:creationId xmlns:p14="http://schemas.microsoft.com/office/powerpoint/2010/main" val="28357331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2" descr="Skandia - Uniandinos |Uniandinos">
            <a:extLst>
              <a:ext uri="{FF2B5EF4-FFF2-40B4-BE49-F238E27FC236}">
                <a16:creationId xmlns:a16="http://schemas.microsoft.com/office/drawing/2014/main" id="{15DF707D-ECF2-4CFF-96E9-D08F8F690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0" t="32657" b="31798"/>
          <a:stretch/>
        </p:blipFill>
        <p:spPr bwMode="auto">
          <a:xfrm>
            <a:off x="10277395" y="6370996"/>
            <a:ext cx="1826115" cy="40342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90A49C31-4F1F-22AE-70E1-827E959D961D}"/>
              </a:ext>
            </a:extLst>
          </p:cNvPr>
          <p:cNvCxnSpPr/>
          <p:nvPr/>
        </p:nvCxnSpPr>
        <p:spPr>
          <a:xfrm>
            <a:off x="167148" y="6656439"/>
            <a:ext cx="998957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E97C602D-1ACF-CB47-E999-B3F882FF5F33}"/>
              </a:ext>
            </a:extLst>
          </p:cNvPr>
          <p:cNvCxnSpPr>
            <a:cxnSpLocks/>
          </p:cNvCxnSpPr>
          <p:nvPr/>
        </p:nvCxnSpPr>
        <p:spPr>
          <a:xfrm>
            <a:off x="11838039" y="275303"/>
            <a:ext cx="0" cy="600751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9A64894C-7334-8BDA-8792-70097B426FEF}"/>
              </a:ext>
            </a:extLst>
          </p:cNvPr>
          <p:cNvSpPr txBox="1"/>
          <p:nvPr/>
        </p:nvSpPr>
        <p:spPr>
          <a:xfrm>
            <a:off x="353960" y="1250364"/>
            <a:ext cx="6956384" cy="23562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2000" dirty="0" err="1">
                <a:solidFill>
                  <a:schemeClr val="bg1"/>
                </a:solidFill>
              </a:rPr>
              <a:t>Accuracy</a:t>
            </a:r>
            <a:r>
              <a:rPr lang="es-ES" sz="2000" dirty="0">
                <a:solidFill>
                  <a:schemeClr val="bg1"/>
                </a:solidFill>
              </a:rPr>
              <a:t>: 0.90</a:t>
            </a:r>
          </a:p>
          <a:p>
            <a:pPr marL="285750" indent="-285750">
              <a:lnSpc>
                <a:spcPct val="150000"/>
              </a:lnSpc>
              <a:buFont typeface="Arial" panose="020B0604020202020204" pitchFamily="34" charset="0"/>
              <a:buChar char="•"/>
            </a:pPr>
            <a:r>
              <a:rPr lang="es-ES" sz="2000" dirty="0" err="1">
                <a:solidFill>
                  <a:schemeClr val="bg1"/>
                </a:solidFill>
              </a:rPr>
              <a:t>Precision</a:t>
            </a:r>
            <a:r>
              <a:rPr lang="es-ES" sz="2000" dirty="0">
                <a:solidFill>
                  <a:schemeClr val="bg1"/>
                </a:solidFill>
              </a:rPr>
              <a:t>: 0.92</a:t>
            </a:r>
          </a:p>
          <a:p>
            <a:pPr marL="285750" indent="-285750">
              <a:lnSpc>
                <a:spcPct val="150000"/>
              </a:lnSpc>
              <a:buFont typeface="Arial" panose="020B0604020202020204" pitchFamily="34" charset="0"/>
              <a:buChar char="•"/>
            </a:pPr>
            <a:r>
              <a:rPr lang="es-ES" sz="2000" dirty="0" err="1">
                <a:solidFill>
                  <a:schemeClr val="bg1"/>
                </a:solidFill>
              </a:rPr>
              <a:t>Recall</a:t>
            </a:r>
            <a:r>
              <a:rPr lang="es-ES" sz="2000" dirty="0">
                <a:solidFill>
                  <a:schemeClr val="bg1"/>
                </a:solidFill>
              </a:rPr>
              <a:t>: 0.89</a:t>
            </a:r>
          </a:p>
          <a:p>
            <a:pPr marL="285750" indent="-285750">
              <a:lnSpc>
                <a:spcPct val="150000"/>
              </a:lnSpc>
              <a:buFont typeface="Arial" panose="020B0604020202020204" pitchFamily="34" charset="0"/>
              <a:buChar char="•"/>
            </a:pPr>
            <a:r>
              <a:rPr lang="es-ES" sz="2000" dirty="0">
                <a:solidFill>
                  <a:schemeClr val="bg1"/>
                </a:solidFill>
              </a:rPr>
              <a:t>F1-score: 0.91</a:t>
            </a:r>
          </a:p>
          <a:p>
            <a:pPr marL="285750" indent="-285750">
              <a:lnSpc>
                <a:spcPct val="150000"/>
              </a:lnSpc>
              <a:buFont typeface="Arial" panose="020B0604020202020204" pitchFamily="34" charset="0"/>
              <a:buChar char="•"/>
            </a:pPr>
            <a:r>
              <a:rPr lang="es-ES" sz="2000" dirty="0" err="1">
                <a:solidFill>
                  <a:schemeClr val="bg1"/>
                </a:solidFill>
              </a:rPr>
              <a:t>Support</a:t>
            </a:r>
            <a:r>
              <a:rPr lang="es-ES" sz="2000" dirty="0">
                <a:solidFill>
                  <a:schemeClr val="bg1"/>
                </a:solidFill>
              </a:rPr>
              <a:t>: 24,411 </a:t>
            </a:r>
            <a:endParaRPr lang="en-US" sz="2000" dirty="0">
              <a:solidFill>
                <a:schemeClr val="bg1"/>
              </a:solidFill>
            </a:endParaRPr>
          </a:p>
        </p:txBody>
      </p:sp>
      <p:sp>
        <p:nvSpPr>
          <p:cNvPr id="17" name="Title 1">
            <a:extLst>
              <a:ext uri="{FF2B5EF4-FFF2-40B4-BE49-F238E27FC236}">
                <a16:creationId xmlns:a16="http://schemas.microsoft.com/office/drawing/2014/main" id="{FB6FFDAD-1164-14FD-DBC3-BBA1CFEDB741}"/>
              </a:ext>
            </a:extLst>
          </p:cNvPr>
          <p:cNvSpPr txBox="1">
            <a:spLocks/>
          </p:cNvSpPr>
          <p:nvPr/>
        </p:nvSpPr>
        <p:spPr>
          <a:xfrm>
            <a:off x="353960" y="531238"/>
            <a:ext cx="8155046" cy="712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500" b="1" dirty="0">
                <a:solidFill>
                  <a:schemeClr val="bg1"/>
                </a:solidFill>
              </a:rPr>
              <a:t>Métricas Utilizadas</a:t>
            </a:r>
            <a:endParaRPr lang="en-US" sz="3500" b="1" dirty="0">
              <a:solidFill>
                <a:schemeClr val="bg1"/>
              </a:solidFill>
            </a:endParaRPr>
          </a:p>
        </p:txBody>
      </p:sp>
      <p:sp>
        <p:nvSpPr>
          <p:cNvPr id="20" name="Title 1">
            <a:extLst>
              <a:ext uri="{FF2B5EF4-FFF2-40B4-BE49-F238E27FC236}">
                <a16:creationId xmlns:a16="http://schemas.microsoft.com/office/drawing/2014/main" id="{E6D1CAB4-E010-9158-4526-D690AEE376A9}"/>
              </a:ext>
            </a:extLst>
          </p:cNvPr>
          <p:cNvSpPr txBox="1">
            <a:spLocks/>
          </p:cNvSpPr>
          <p:nvPr/>
        </p:nvSpPr>
        <p:spPr>
          <a:xfrm>
            <a:off x="353960" y="3873557"/>
            <a:ext cx="8155046" cy="712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500" b="1" dirty="0">
                <a:solidFill>
                  <a:schemeClr val="bg1"/>
                </a:solidFill>
              </a:rPr>
              <a:t>Métricas Resultado Modelo</a:t>
            </a:r>
            <a:endParaRPr lang="en-US" sz="3500" b="1" dirty="0">
              <a:solidFill>
                <a:schemeClr val="bg1"/>
              </a:solidFill>
            </a:endParaRPr>
          </a:p>
        </p:txBody>
      </p:sp>
      <p:sp>
        <p:nvSpPr>
          <p:cNvPr id="21" name="TextBox 20">
            <a:extLst>
              <a:ext uri="{FF2B5EF4-FFF2-40B4-BE49-F238E27FC236}">
                <a16:creationId xmlns:a16="http://schemas.microsoft.com/office/drawing/2014/main" id="{7760C29B-58A1-75B9-26B7-1C6E71485902}"/>
              </a:ext>
            </a:extLst>
          </p:cNvPr>
          <p:cNvSpPr txBox="1"/>
          <p:nvPr/>
        </p:nvSpPr>
        <p:spPr>
          <a:xfrm>
            <a:off x="353960" y="4593981"/>
            <a:ext cx="6956384" cy="11470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2400" dirty="0">
                <a:solidFill>
                  <a:schemeClr val="bg1"/>
                </a:solidFill>
              </a:rPr>
              <a:t>AUC en conjunto de entrenamiento: 0.99</a:t>
            </a:r>
          </a:p>
          <a:p>
            <a:pPr marL="285750" indent="-285750">
              <a:lnSpc>
                <a:spcPct val="150000"/>
              </a:lnSpc>
              <a:buFont typeface="Arial" panose="020B0604020202020204" pitchFamily="34" charset="0"/>
              <a:buChar char="•"/>
            </a:pPr>
            <a:r>
              <a:rPr lang="es-ES" sz="2400" dirty="0">
                <a:solidFill>
                  <a:schemeClr val="bg1"/>
                </a:solidFill>
              </a:rPr>
              <a:t>AUC en conjunto de prueba: 0.73</a:t>
            </a:r>
            <a:endParaRPr lang="en-US" sz="2400" dirty="0">
              <a:solidFill>
                <a:schemeClr val="bg1"/>
              </a:solidFill>
            </a:endParaRPr>
          </a:p>
        </p:txBody>
      </p:sp>
      <p:pic>
        <p:nvPicPr>
          <p:cNvPr id="3076" name="Picture 4">
            <a:extLst>
              <a:ext uri="{FF2B5EF4-FFF2-40B4-BE49-F238E27FC236}">
                <a16:creationId xmlns:a16="http://schemas.microsoft.com/office/drawing/2014/main" id="{A3AA641B-6B27-10D6-437A-E4EC6F005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667" y="1012107"/>
            <a:ext cx="5460387" cy="483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5728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E3E-2BD4-D662-FC0C-CE05B10DBFD6}"/>
              </a:ext>
            </a:extLst>
          </p:cNvPr>
          <p:cNvSpPr>
            <a:spLocks noGrp="1"/>
          </p:cNvSpPr>
          <p:nvPr>
            <p:ph type="title"/>
          </p:nvPr>
        </p:nvSpPr>
        <p:spPr>
          <a:xfrm>
            <a:off x="838200" y="83575"/>
            <a:ext cx="10515600" cy="1325563"/>
          </a:xfrm>
        </p:spPr>
        <p:txBody>
          <a:bodyPr/>
          <a:lstStyle/>
          <a:p>
            <a:r>
              <a:rPr lang="es-MX" b="1" dirty="0">
                <a:solidFill>
                  <a:schemeClr val="bg1"/>
                </a:solidFill>
              </a:rPr>
              <a:t>Descripción del modelo</a:t>
            </a:r>
            <a:endParaRPr lang="en-US" b="1" dirty="0">
              <a:solidFill>
                <a:schemeClr val="bg1"/>
              </a:solidFill>
            </a:endParaRPr>
          </a:p>
        </p:txBody>
      </p:sp>
      <p:sp>
        <p:nvSpPr>
          <p:cNvPr id="3" name="Content Placeholder 2">
            <a:extLst>
              <a:ext uri="{FF2B5EF4-FFF2-40B4-BE49-F238E27FC236}">
                <a16:creationId xmlns:a16="http://schemas.microsoft.com/office/drawing/2014/main" id="{0EF945DC-76F2-9287-A15D-01008A0CE1AC}"/>
              </a:ext>
            </a:extLst>
          </p:cNvPr>
          <p:cNvSpPr>
            <a:spLocks noGrp="1"/>
          </p:cNvSpPr>
          <p:nvPr>
            <p:ph idx="1"/>
          </p:nvPr>
        </p:nvSpPr>
        <p:spPr>
          <a:xfrm>
            <a:off x="838200" y="1253331"/>
            <a:ext cx="10515600" cy="4351338"/>
          </a:xfrm>
        </p:spPr>
        <p:txBody>
          <a:bodyPr numCol="1">
            <a:normAutofit fontScale="92500" lnSpcReduction="10000"/>
          </a:bodyPr>
          <a:lstStyle/>
          <a:p>
            <a:pPr marL="0" indent="0" algn="just">
              <a:lnSpc>
                <a:spcPct val="160000"/>
              </a:lnSpc>
              <a:buNone/>
            </a:pPr>
            <a:r>
              <a:rPr lang="es-MX" sz="1800" dirty="0">
                <a:solidFill>
                  <a:schemeClr val="bg1"/>
                </a:solidFill>
              </a:rPr>
              <a:t>Proceso de modelado</a:t>
            </a:r>
          </a:p>
          <a:p>
            <a:pPr marL="0" indent="0" algn="just">
              <a:lnSpc>
                <a:spcPct val="160000"/>
              </a:lnSpc>
              <a:buNone/>
            </a:pPr>
            <a:r>
              <a:rPr lang="es-MX" sz="1800" dirty="0">
                <a:solidFill>
                  <a:schemeClr val="bg1"/>
                </a:solidFill>
              </a:rPr>
              <a:t>Se exploraron las bases de datos desde una perspectiva enfocada 100% al cliente y así poder interpretar la información ajustada para el actuar de los clientes. </a:t>
            </a:r>
          </a:p>
          <a:p>
            <a:pPr marL="0" indent="0" algn="just">
              <a:lnSpc>
                <a:spcPct val="160000"/>
              </a:lnSpc>
              <a:buNone/>
            </a:pPr>
            <a:r>
              <a:rPr lang="es-MX" sz="1800" dirty="0">
                <a:solidFill>
                  <a:schemeClr val="bg1"/>
                </a:solidFill>
              </a:rPr>
              <a:t>Comenzó </a:t>
            </a:r>
            <a:r>
              <a:rPr lang="es-ES" sz="1800" dirty="0">
                <a:solidFill>
                  <a:schemeClr val="bg1"/>
                </a:solidFill>
              </a:rPr>
              <a:t>la codificación de variables categóricas como su región y la normalización de  características numéricas como la edad, media de los saldos y sus varianzas, y así poder empezar a dividir los datos en conjuntos de entrenamiento y prueba. </a:t>
            </a:r>
          </a:p>
          <a:p>
            <a:pPr marL="0" indent="0" algn="just">
              <a:lnSpc>
                <a:spcPct val="160000"/>
              </a:lnSpc>
              <a:buNone/>
            </a:pPr>
            <a:r>
              <a:rPr lang="es-ES" sz="1800" dirty="0">
                <a:solidFill>
                  <a:schemeClr val="bg1"/>
                </a:solidFill>
              </a:rPr>
              <a:t>Que resulto en un modelo de </a:t>
            </a:r>
            <a:r>
              <a:rPr lang="es-ES" sz="1800" dirty="0" err="1">
                <a:solidFill>
                  <a:schemeClr val="bg1"/>
                </a:solidFill>
              </a:rPr>
              <a:t>XGBoost</a:t>
            </a:r>
            <a:r>
              <a:rPr lang="es-ES" sz="1800" dirty="0">
                <a:solidFill>
                  <a:schemeClr val="bg1"/>
                </a:solidFill>
              </a:rPr>
              <a:t> que permitiría generar múltiples arboles de decisión a partir de las variables que se enfocaban en métricas de los clientes, y así poder obtener la predicción final por la suma de las predicciones de los demás árboles y que además permitía tener control ante el sobreajuste por las variaciones tan pequeñas que podían resultar dentro de los saldos de los clientes mes con mes.</a:t>
            </a:r>
            <a:endParaRPr lang="en-US" sz="1800" dirty="0">
              <a:solidFill>
                <a:schemeClr val="bg1"/>
              </a:solidFill>
            </a:endParaRPr>
          </a:p>
        </p:txBody>
      </p:sp>
      <p:pic>
        <p:nvPicPr>
          <p:cNvPr id="4" name="Picture 2" descr="Skandia - Uniandinos |Uniandinos">
            <a:extLst>
              <a:ext uri="{FF2B5EF4-FFF2-40B4-BE49-F238E27FC236}">
                <a16:creationId xmlns:a16="http://schemas.microsoft.com/office/drawing/2014/main" id="{EF1E0AF5-F7D0-7F48-309B-589194AFE9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0" t="32657" b="31798"/>
          <a:stretch/>
        </p:blipFill>
        <p:spPr bwMode="auto">
          <a:xfrm>
            <a:off x="10277395" y="6370996"/>
            <a:ext cx="1826115" cy="40342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89CDD04-783F-FC7B-28C9-62F044E4BD89}"/>
              </a:ext>
            </a:extLst>
          </p:cNvPr>
          <p:cNvCxnSpPr/>
          <p:nvPr/>
        </p:nvCxnSpPr>
        <p:spPr>
          <a:xfrm>
            <a:off x="167148" y="6656439"/>
            <a:ext cx="998957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 name="Straight Connector 5">
            <a:extLst>
              <a:ext uri="{FF2B5EF4-FFF2-40B4-BE49-F238E27FC236}">
                <a16:creationId xmlns:a16="http://schemas.microsoft.com/office/drawing/2014/main" id="{CF416DE0-46D2-5982-46C4-08D19D04F62E}"/>
              </a:ext>
            </a:extLst>
          </p:cNvPr>
          <p:cNvCxnSpPr>
            <a:cxnSpLocks/>
          </p:cNvCxnSpPr>
          <p:nvPr/>
        </p:nvCxnSpPr>
        <p:spPr>
          <a:xfrm>
            <a:off x="11838039" y="275303"/>
            <a:ext cx="0" cy="6007510"/>
          </a:xfrm>
          <a:prstGeom prst="line">
            <a:avLst/>
          </a:prstGeom>
          <a:ln w="381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869697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4776-5F66-D0BB-716B-6F1E8504C808}"/>
              </a:ext>
            </a:extLst>
          </p:cNvPr>
          <p:cNvSpPr>
            <a:spLocks noGrp="1"/>
          </p:cNvSpPr>
          <p:nvPr>
            <p:ph type="title"/>
          </p:nvPr>
        </p:nvSpPr>
        <p:spPr/>
        <p:txBody>
          <a:bodyPr/>
          <a:lstStyle/>
          <a:p>
            <a:r>
              <a:rPr lang="es-MX" b="1" dirty="0">
                <a:solidFill>
                  <a:schemeClr val="bg1"/>
                </a:solidFill>
              </a:rPr>
              <a:t>Hallazgos y Recomendaciones</a:t>
            </a:r>
            <a:endParaRPr lang="en-US" b="1" dirty="0">
              <a:solidFill>
                <a:schemeClr val="bg1"/>
              </a:solidFill>
            </a:endParaRPr>
          </a:p>
        </p:txBody>
      </p:sp>
      <p:sp>
        <p:nvSpPr>
          <p:cNvPr id="3" name="Content Placeholder 2">
            <a:extLst>
              <a:ext uri="{FF2B5EF4-FFF2-40B4-BE49-F238E27FC236}">
                <a16:creationId xmlns:a16="http://schemas.microsoft.com/office/drawing/2014/main" id="{1CABD1D1-A7F4-F295-D833-65D6E5B84743}"/>
              </a:ext>
            </a:extLst>
          </p:cNvPr>
          <p:cNvSpPr>
            <a:spLocks noGrp="1"/>
          </p:cNvSpPr>
          <p:nvPr>
            <p:ph idx="1"/>
          </p:nvPr>
        </p:nvSpPr>
        <p:spPr/>
        <p:txBody>
          <a:bodyPr>
            <a:normAutofit/>
          </a:bodyPr>
          <a:lstStyle/>
          <a:p>
            <a:pPr marL="0" indent="0" algn="just">
              <a:lnSpc>
                <a:spcPct val="150000"/>
              </a:lnSpc>
              <a:buNone/>
            </a:pPr>
            <a:r>
              <a:rPr lang="es-MX" sz="1800" dirty="0">
                <a:solidFill>
                  <a:schemeClr val="bg1"/>
                </a:solidFill>
              </a:rPr>
              <a:t>Para identificar las variables relevantes se requiere de dar un enfoque a los que se correlaciona a los clientes y no al producto o planes, sin importar cuantos contratos tenga. Donde los saldos y transferencias juegan un papel muy importante puesto que nos permiten conocer cuántos incrementos o decrementos tienen los clientes en diferentes periodos.</a:t>
            </a:r>
          </a:p>
          <a:p>
            <a:pPr marL="0" indent="0" algn="just">
              <a:lnSpc>
                <a:spcPct val="150000"/>
              </a:lnSpc>
              <a:buNone/>
            </a:pPr>
            <a:r>
              <a:rPr lang="es-ES" sz="1800" dirty="0">
                <a:solidFill>
                  <a:schemeClr val="bg1"/>
                </a:solidFill>
              </a:rPr>
              <a:t>Finalmente considero que para poder tener un mejor resultado en este modelo y que no tuviera un sobreajuste considerable, se necesitaría trabajar con diferentes periodos de fechas en los saldos que arrojaran más de una variación por cada cliente puesto que esto permitiría trabajar con un menor nivel de sobreajuste y el modelo fuera más realista.</a:t>
            </a:r>
            <a:endParaRPr lang="es-MX" sz="1800" dirty="0">
              <a:solidFill>
                <a:schemeClr val="bg1"/>
              </a:solidFill>
            </a:endParaRPr>
          </a:p>
        </p:txBody>
      </p:sp>
      <p:pic>
        <p:nvPicPr>
          <p:cNvPr id="6" name="Picture 2" descr="Skandia - Uniandinos |Uniandinos">
            <a:extLst>
              <a:ext uri="{FF2B5EF4-FFF2-40B4-BE49-F238E27FC236}">
                <a16:creationId xmlns:a16="http://schemas.microsoft.com/office/drawing/2014/main" id="{E9694909-C0D1-F463-B201-0C34D822DE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0" t="32657" b="31798"/>
          <a:stretch/>
        </p:blipFill>
        <p:spPr bwMode="auto">
          <a:xfrm>
            <a:off x="10277395" y="6370996"/>
            <a:ext cx="1826115" cy="40342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CCE81EDE-C7DF-E4DD-5BA4-CA6257092236}"/>
              </a:ext>
            </a:extLst>
          </p:cNvPr>
          <p:cNvCxnSpPr/>
          <p:nvPr/>
        </p:nvCxnSpPr>
        <p:spPr>
          <a:xfrm>
            <a:off x="167148" y="6656439"/>
            <a:ext cx="998957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F8AD128B-B605-6F99-349D-2A1507CB092E}"/>
              </a:ext>
            </a:extLst>
          </p:cNvPr>
          <p:cNvCxnSpPr>
            <a:cxnSpLocks/>
          </p:cNvCxnSpPr>
          <p:nvPr/>
        </p:nvCxnSpPr>
        <p:spPr>
          <a:xfrm>
            <a:off x="11838039" y="275303"/>
            <a:ext cx="0" cy="6007510"/>
          </a:xfrm>
          <a:prstGeom prst="line">
            <a:avLst/>
          </a:prstGeom>
          <a:ln w="381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59711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94</TotalTime>
  <Words>359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OMAR PONCE ESCOBAR</vt:lpstr>
      <vt:lpstr>MODELO XGBoost</vt:lpstr>
      <vt:lpstr>PowerPoint Presentation</vt:lpstr>
      <vt:lpstr>Descripción del modelo</vt:lpstr>
      <vt:lpstr>Hallazgos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OMAR PONCE</dc:title>
  <dc:creator>Omar ponce</dc:creator>
  <cp:lastModifiedBy>Omar ponce</cp:lastModifiedBy>
  <cp:revision>2</cp:revision>
  <dcterms:created xsi:type="dcterms:W3CDTF">2024-04-02T03:54:45Z</dcterms:created>
  <dcterms:modified xsi:type="dcterms:W3CDTF">2024-04-02T07:51:42Z</dcterms:modified>
</cp:coreProperties>
</file>