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8" r:id="rId10"/>
    <p:sldId id="269" r:id="rId11"/>
    <p:sldId id="274" r:id="rId12"/>
    <p:sldId id="270" r:id="rId13"/>
    <p:sldId id="271" r:id="rId14"/>
    <p:sldId id="275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DB-4F1F-A1B7-D957B57BED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DB-4F1F-A1B7-D957B57BED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DB-4F1F-A1B7-D957B57BED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DB-4F1F-A1B7-D957B57BEDE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9F9F9D4-3AC1-48A1-9113-08CE7F2360AA}" type="PERCENTAGE">
                      <a:rPr lang="en-US" sz="2400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9DB-4F1F-A1B7-D957B57BEDEC}"/>
                </c:ext>
              </c:extLst>
            </c:dLbl>
            <c:dLbl>
              <c:idx val="1"/>
              <c:layout>
                <c:manualLayout>
                  <c:x val="2.1041848935549723E-2"/>
                  <c:y val="0.131666041744781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3986AA3-5A3F-457C-A5A9-22CB9F09F6A8}" type="PERCENTAGE">
                      <a:rPr lang="en-US" sz="1400" baseline="0">
                        <a:solidFill>
                          <a:schemeClr val="bg1"/>
                        </a:solidFill>
                      </a:rPr>
                      <a:pPr>
                        <a:defRPr baseline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754629629629627E-2"/>
                      <c:h val="0.1206946006749156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9DB-4F1F-A1B7-D957B57BEDE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DB-4F1F-A1B7-D957B57BED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Ran</c:v>
                </c:pt>
                <c:pt idx="1">
                  <c:v>Ignored</c:v>
                </c:pt>
                <c:pt idx="2">
                  <c:v>Filtered out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DB-4F1F-A1B7-D957B57BEDE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c4a2fd4e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c4a2fd4e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c4a2fd4e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c4a2fd4e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70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c4a2fd4e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c4a2fd4e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c4a2fd4e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c4a2fd4e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c4a2fd4e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c4a2fd4e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56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c4a2fd4e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c4a2fd4e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c4a2fd4e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c4a2fd4e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c4a2fd4e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c4a2fd4e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c4a2fd4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c4a2fd4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c4a2fd4e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c4a2fd4e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c4a2fd4e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c4a2fd4e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c4a2fd4e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c4a2fd4e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c4a2fd4e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c4a2fd4e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c4a2fd4e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c4a2fd4e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c4a2fd4e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c4a2fd4e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pputest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pputest.github.io/manual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Coverage</a:t>
            </a:r>
            <a:br>
              <a:rPr lang="en-GB" dirty="0"/>
            </a:br>
            <a:r>
              <a:rPr lang="en-GB" dirty="0" err="1"/>
              <a:t>CppUTest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89000"/>
            <a:ext cx="85206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Ahmed Saleh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 dirty="0"/>
              <a:t>Omar Osama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Mohamed Hamada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Mina Magdy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(cont.)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77425-3698-481E-BA21-3B31E9864B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70" y="1291591"/>
            <a:ext cx="5890260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27283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Example 3</a:t>
            </a:r>
            <a:br>
              <a:rPr lang="en-GB" dirty="0"/>
            </a:br>
            <a:r>
              <a:rPr lang="en-US" sz="1600" dirty="0"/>
              <a:t>Testing insert function in multiset implemented using Fenwick tree.</a:t>
            </a:r>
            <a:endParaRPr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D70C4-B5A3-48D8-A4C1-89764782E9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246043"/>
            <a:ext cx="5200650" cy="78105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AF7194-2953-4478-8AF8-21B221DDF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10844"/>
              </p:ext>
            </p:extLst>
          </p:nvPr>
        </p:nvGraphicFramePr>
        <p:xfrm>
          <a:off x="1319357" y="2255411"/>
          <a:ext cx="679248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531">
                  <a:extLst>
                    <a:ext uri="{9D8B030D-6E8A-4147-A177-3AD203B41FA5}">
                      <a16:colId xmlns:a16="http://schemas.microsoft.com/office/drawing/2014/main" val="2022892878"/>
                    </a:ext>
                  </a:extLst>
                </a:gridCol>
                <a:gridCol w="910611">
                  <a:extLst>
                    <a:ext uri="{9D8B030D-6E8A-4147-A177-3AD203B41FA5}">
                      <a16:colId xmlns:a16="http://schemas.microsoft.com/office/drawing/2014/main" val="3408847969"/>
                    </a:ext>
                  </a:extLst>
                </a:gridCol>
                <a:gridCol w="1023256">
                  <a:extLst>
                    <a:ext uri="{9D8B030D-6E8A-4147-A177-3AD203B41FA5}">
                      <a16:colId xmlns:a16="http://schemas.microsoft.com/office/drawing/2014/main" val="1525547378"/>
                    </a:ext>
                  </a:extLst>
                </a:gridCol>
                <a:gridCol w="909261">
                  <a:extLst>
                    <a:ext uri="{9D8B030D-6E8A-4147-A177-3AD203B41FA5}">
                      <a16:colId xmlns:a16="http://schemas.microsoft.com/office/drawing/2014/main" val="1264632106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val="3338303792"/>
                    </a:ext>
                  </a:extLst>
                </a:gridCol>
                <a:gridCol w="1139949">
                  <a:extLst>
                    <a:ext uri="{9D8B030D-6E8A-4147-A177-3AD203B41FA5}">
                      <a16:colId xmlns:a16="http://schemas.microsoft.com/office/drawing/2014/main" val="15954032"/>
                    </a:ext>
                  </a:extLst>
                </a:gridCol>
                <a:gridCol w="937592">
                  <a:extLst>
                    <a:ext uri="{9D8B030D-6E8A-4147-A177-3AD203B41FA5}">
                      <a16:colId xmlns:a16="http://schemas.microsoft.com/office/drawing/2014/main" val="1113020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 &lt;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 &gt; 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P(val&lt;1)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P(val&gt;N)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51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58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N + 1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23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362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81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 3 (cont.)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99665-D224-426D-8D77-6035E7C12B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90" y="1386840"/>
            <a:ext cx="6027420" cy="282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</a:t>
            </a:r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0E974B-855B-45F5-8AEC-EA10AA0EC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880163"/>
              </p:ext>
            </p:extLst>
          </p:nvPr>
        </p:nvGraphicFramePr>
        <p:xfrm>
          <a:off x="1828800" y="97155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C8D851-F134-42B8-A6AA-BEE59BBA01B8}"/>
              </a:ext>
            </a:extLst>
          </p:cNvPr>
          <p:cNvSpPr/>
          <p:nvPr/>
        </p:nvSpPr>
        <p:spPr>
          <a:xfrm>
            <a:off x="1553028" y="2094696"/>
            <a:ext cx="6037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https://cpputest.github.io/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https://cpputest.github.io/manual.html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3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Any Question ?</a:t>
            </a:r>
            <a:endParaRPr sz="6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Thank You</a:t>
            </a: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About </a:t>
            </a:r>
            <a:r>
              <a:rPr lang="en-GB" sz="2400" dirty="0" err="1"/>
              <a:t>CppUTest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Logic Coverage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Project Demo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References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CppUTest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C/C++ based unit xUnit test framework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Simple to use and small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Portable to old and new platforms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dirty="0"/>
              <a:t>Test Macros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448627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963" y="219025"/>
            <a:ext cx="40290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988975" y="4057650"/>
            <a:ext cx="2488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3000">
                <a:solidFill>
                  <a:srgbClr val="00FF00"/>
                </a:solidFill>
              </a:rPr>
              <a:t>2 tests passed</a:t>
            </a:r>
            <a:endParaRPr sz="30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Assertions (some macros)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CHECK(boolean condition)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CHECK_TEXT(boolean condition, text)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CHECK_FALSE(condition)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CHECK_EQUAL(expected, actual)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CHECK_THROWS(expected_exception, expression)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LONGS_EQUAL(expected, actual)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UNSIGNED_LONGS_EQUAL(expected, actual)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STRCMP_EQUAL(expected, actual)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STRNCMP_EQUAL(expected, actual, length)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STRCMP_NOCASE_EQUAL(expected, actual)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STRCMP_CONTAINS(expected, actual)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POINTERS_EQUAL(expected, actual)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DOUBLES_EQUAL(expected, actual, tolerance)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Demo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We worked on some classes from our competitive programming library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Tested classes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 dirty="0"/>
              <a:t>Some data structures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GB" sz="2400" dirty="0"/>
              <a:t>Fenwick Tree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 dirty="0"/>
              <a:t>Math utilities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Example 1</a:t>
            </a:r>
            <a:br>
              <a:rPr lang="en-GB" dirty="0"/>
            </a:br>
            <a:r>
              <a:rPr lang="en-US" sz="1600" dirty="0"/>
              <a:t>Testing math function indicates happy numbers.</a:t>
            </a:r>
            <a:br>
              <a:rPr lang="en-US" sz="1600" dirty="0"/>
            </a:br>
            <a:r>
              <a:rPr lang="en-US" sz="1600" dirty="0"/>
              <a:t>Happy number in his definition that has 2 or more features (even, has perfect square root or lucky i.e. all digits are either ‘4’ or ‘7’).</a:t>
            </a:r>
            <a:br>
              <a:rPr lang="en-US" sz="1600" dirty="0"/>
            </a:b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B189A-5CE2-4A81-BFCB-91CC0DE2A9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2111539"/>
            <a:ext cx="6827520" cy="53975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E31238-48B3-4871-846C-50B8F3AD1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03055"/>
              </p:ext>
            </p:extLst>
          </p:nvPr>
        </p:nvGraphicFramePr>
        <p:xfrm>
          <a:off x="572076" y="2872069"/>
          <a:ext cx="7999847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839">
                  <a:extLst>
                    <a:ext uri="{9D8B030D-6E8A-4147-A177-3AD203B41FA5}">
                      <a16:colId xmlns:a16="http://schemas.microsoft.com/office/drawing/2014/main" val="3335386650"/>
                    </a:ext>
                  </a:extLst>
                </a:gridCol>
                <a:gridCol w="1178932">
                  <a:extLst>
                    <a:ext uri="{9D8B030D-6E8A-4147-A177-3AD203B41FA5}">
                      <a16:colId xmlns:a16="http://schemas.microsoft.com/office/drawing/2014/main" val="584665020"/>
                    </a:ext>
                  </a:extLst>
                </a:gridCol>
                <a:gridCol w="866971">
                  <a:extLst>
                    <a:ext uri="{9D8B030D-6E8A-4147-A177-3AD203B41FA5}">
                      <a16:colId xmlns:a16="http://schemas.microsoft.com/office/drawing/2014/main" val="2153477285"/>
                    </a:ext>
                  </a:extLst>
                </a:gridCol>
                <a:gridCol w="1093246">
                  <a:extLst>
                    <a:ext uri="{9D8B030D-6E8A-4147-A177-3AD203B41FA5}">
                      <a16:colId xmlns:a16="http://schemas.microsoft.com/office/drawing/2014/main" val="1521839635"/>
                    </a:ext>
                  </a:extLst>
                </a:gridCol>
                <a:gridCol w="636251">
                  <a:extLst>
                    <a:ext uri="{9D8B030D-6E8A-4147-A177-3AD203B41FA5}">
                      <a16:colId xmlns:a16="http://schemas.microsoft.com/office/drawing/2014/main" val="2720901641"/>
                    </a:ext>
                  </a:extLst>
                </a:gridCol>
                <a:gridCol w="1036660">
                  <a:extLst>
                    <a:ext uri="{9D8B030D-6E8A-4147-A177-3AD203B41FA5}">
                      <a16:colId xmlns:a16="http://schemas.microsoft.com/office/drawing/2014/main" val="1645088557"/>
                    </a:ext>
                  </a:extLst>
                </a:gridCol>
                <a:gridCol w="999610">
                  <a:extLst>
                    <a:ext uri="{9D8B030D-6E8A-4147-A177-3AD203B41FA5}">
                      <a16:colId xmlns:a16="http://schemas.microsoft.com/office/drawing/2014/main" val="1669497450"/>
                    </a:ext>
                  </a:extLst>
                </a:gridCol>
                <a:gridCol w="1055927">
                  <a:extLst>
                    <a:ext uri="{9D8B030D-6E8A-4147-A177-3AD203B41FA5}">
                      <a16:colId xmlns:a16="http://schemas.microsoft.com/office/drawing/2014/main" val="1082963699"/>
                    </a:ext>
                  </a:extLst>
                </a:gridCol>
                <a:gridCol w="748411">
                  <a:extLst>
                    <a:ext uri="{9D8B030D-6E8A-4147-A177-3AD203B41FA5}">
                      <a16:colId xmlns:a16="http://schemas.microsoft.com/office/drawing/2014/main" val="4130624031"/>
                    </a:ext>
                  </a:extLst>
                </a:gridCol>
              </a:tblGrid>
              <a:tr h="1193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isLucky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isEven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hasSqrt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P(isLucky)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P(isEven)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P(hasSqrt)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447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63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74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848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09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75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6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94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45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2355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1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0B2D6-3188-44D5-8BC2-00859EC813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90" y="684350"/>
            <a:ext cx="465582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Example 2</a:t>
            </a:r>
            <a:br>
              <a:rPr lang="en-GB" dirty="0"/>
            </a:br>
            <a:r>
              <a:rPr lang="en-US" sz="1600" dirty="0"/>
              <a:t>Testing operator[] in multiset implemented using Fenwick tree.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7C567-BE4C-44DC-A2A1-CEEE61515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4" y="1583231"/>
            <a:ext cx="6829425" cy="8858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F7C89F-F501-4093-92F7-289132CF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61914"/>
              </p:ext>
            </p:extLst>
          </p:nvPr>
        </p:nvGraphicFramePr>
        <p:xfrm>
          <a:off x="773975" y="2571750"/>
          <a:ext cx="7596044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6677">
                  <a:extLst>
                    <a:ext uri="{9D8B030D-6E8A-4147-A177-3AD203B41FA5}">
                      <a16:colId xmlns:a16="http://schemas.microsoft.com/office/drawing/2014/main" val="607818013"/>
                    </a:ext>
                  </a:extLst>
                </a:gridCol>
                <a:gridCol w="1018337">
                  <a:extLst>
                    <a:ext uri="{9D8B030D-6E8A-4147-A177-3AD203B41FA5}">
                      <a16:colId xmlns:a16="http://schemas.microsoft.com/office/drawing/2014/main" val="1758229160"/>
                    </a:ext>
                  </a:extLst>
                </a:gridCol>
                <a:gridCol w="1144310">
                  <a:extLst>
                    <a:ext uri="{9D8B030D-6E8A-4147-A177-3AD203B41FA5}">
                      <a16:colId xmlns:a16="http://schemas.microsoft.com/office/drawing/2014/main" val="2580987558"/>
                    </a:ext>
                  </a:extLst>
                </a:gridCol>
                <a:gridCol w="1016829">
                  <a:extLst>
                    <a:ext uri="{9D8B030D-6E8A-4147-A177-3AD203B41FA5}">
                      <a16:colId xmlns:a16="http://schemas.microsoft.com/office/drawing/2014/main" val="605088852"/>
                    </a:ext>
                  </a:extLst>
                </a:gridCol>
                <a:gridCol w="1146573">
                  <a:extLst>
                    <a:ext uri="{9D8B030D-6E8A-4147-A177-3AD203B41FA5}">
                      <a16:colId xmlns:a16="http://schemas.microsoft.com/office/drawing/2014/main" val="3957753848"/>
                    </a:ext>
                  </a:extLst>
                </a:gridCol>
                <a:gridCol w="1274808">
                  <a:extLst>
                    <a:ext uri="{9D8B030D-6E8A-4147-A177-3AD203B41FA5}">
                      <a16:colId xmlns:a16="http://schemas.microsoft.com/office/drawing/2014/main" val="1611449568"/>
                    </a:ext>
                  </a:extLst>
                </a:gridCol>
                <a:gridCol w="1048510">
                  <a:extLst>
                    <a:ext uri="{9D8B030D-6E8A-4147-A177-3AD203B41FA5}">
                      <a16:colId xmlns:a16="http://schemas.microsoft.com/office/drawing/2014/main" val="757018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idx</a:t>
                      </a:r>
                      <a:r>
                        <a:rPr lang="en-US" sz="1800" dirty="0">
                          <a:effectLst/>
                        </a:rPr>
                        <a:t> &lt;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idx &gt; cnt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P(idx&lt;1)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P(idx&gt;cnt)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idx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1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287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88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cnt + 1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92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4943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428</Words>
  <Application>Microsoft Office PowerPoint</Application>
  <PresentationFormat>On-screen Show (16:9)</PresentationFormat>
  <Paragraphs>204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Dark</vt:lpstr>
      <vt:lpstr>Logic Coverage CppUTest</vt:lpstr>
      <vt:lpstr>Agenda</vt:lpstr>
      <vt:lpstr>About CppUTest</vt:lpstr>
      <vt:lpstr>Test Macros</vt:lpstr>
      <vt:lpstr>2. Assertions (some macros)</vt:lpstr>
      <vt:lpstr>Project Demo</vt:lpstr>
      <vt:lpstr>Example 1 Testing math function indicates happy numbers. Happy number in his definition that has 2 or more features (even, has perfect square root or lucky i.e. all digits are either ‘4’ or ‘7’). </vt:lpstr>
      <vt:lpstr>Example 1 (cont.) </vt:lpstr>
      <vt:lpstr>Example 2 Testing operator[] in multiset implemented using Fenwick tree.</vt:lpstr>
      <vt:lpstr>Example 2 (cont.)</vt:lpstr>
      <vt:lpstr>Example 3 Testing insert function in multiset implemented using Fenwick tree.</vt:lpstr>
      <vt:lpstr>Example 3 (cont.)</vt:lpstr>
      <vt:lpstr>Statistics</vt:lpstr>
      <vt:lpstr>References</vt:lpstr>
      <vt:lpstr>Any Question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Coverage CppUTest</dc:title>
  <cp:lastModifiedBy>Omar Osama Sobeih</cp:lastModifiedBy>
  <cp:revision>5</cp:revision>
  <dcterms:modified xsi:type="dcterms:W3CDTF">2019-05-05T13:21:14Z</dcterms:modified>
</cp:coreProperties>
</file>