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71" r:id="rId6"/>
    <p:sldId id="259" r:id="rId7"/>
    <p:sldId id="260" r:id="rId8"/>
    <p:sldId id="261" r:id="rId9"/>
    <p:sldId id="262" r:id="rId10"/>
    <p:sldId id="272" r:id="rId11"/>
    <p:sldId id="263" r:id="rId12"/>
    <p:sldId id="267" r:id="rId13"/>
    <p:sldId id="273" r:id="rId14"/>
    <p:sldId id="266" r:id="rId15"/>
    <p:sldId id="265" r:id="rId16"/>
    <p:sldId id="268" r:id="rId17"/>
    <p:sldId id="269" r:id="rId18"/>
    <p:sldId id="277" r:id="rId19"/>
    <p:sldId id="270" r:id="rId20"/>
    <p:sldId id="274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1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9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1540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3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56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6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6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0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0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1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9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1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10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06FD08-F00F-4D64-8792-0A592FA4C6A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25CB-D8F2-47AA-B8D4-FC4B1370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14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410968"/>
          </a:xfrm>
        </p:spPr>
        <p:txBody>
          <a:bodyPr/>
          <a:lstStyle/>
          <a:p>
            <a:pPr algn="ctr"/>
            <a:r>
              <a:rPr lang="en-US" dirty="0" smtClean="0"/>
              <a:t>Aviation Marketing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Presented by: Omar Ossama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Insights From Predictive Models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28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Insights from Predictive Models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Inflight entertainment, Seat comfort and Online services were the most impactful </a:t>
            </a:r>
            <a:r>
              <a:rPr lang="en-US" sz="2400" dirty="0" smtClean="0"/>
              <a:t>variables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Males are more likely to be neutral or not </a:t>
            </a:r>
            <a:r>
              <a:rPr lang="en-US" sz="2400" dirty="0" smtClean="0"/>
              <a:t>satisfied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Customers that do not fly Business Class are more likely to be neutral or not </a:t>
            </a:r>
            <a:r>
              <a:rPr lang="en-US" sz="2400" dirty="0" smtClean="0"/>
              <a:t>satisfied</a:t>
            </a:r>
          </a:p>
          <a:p>
            <a:pPr lvl="0"/>
            <a:endParaRPr lang="en-US" sz="2400" dirty="0"/>
          </a:p>
          <a:p>
            <a:r>
              <a:rPr lang="en-US" sz="2400" dirty="0"/>
              <a:t>Loyal customers usually do not give bad reviews on their trips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86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CART Model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1"/>
          <a:stretch/>
        </p:blipFill>
        <p:spPr>
          <a:xfrm>
            <a:off x="2242672" y="2092832"/>
            <a:ext cx="6668431" cy="3887344"/>
          </a:xfrm>
        </p:spPr>
      </p:pic>
    </p:spTree>
    <p:extLst>
      <p:ext uri="{BB962C8B-B14F-4D97-AF65-F5344CB8AC3E}">
        <p14:creationId xmlns:p14="http://schemas.microsoft.com/office/powerpoint/2010/main" val="29153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6" y="1947333"/>
            <a:ext cx="8825657" cy="1915647"/>
          </a:xfrm>
        </p:spPr>
        <p:txBody>
          <a:bodyPr/>
          <a:lstStyle/>
          <a:p>
            <a:pPr algn="ctr"/>
            <a:r>
              <a:rPr lang="en-US" sz="7200" dirty="0" smtClean="0"/>
              <a:t>Model Metrics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286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CART Model Metrics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 data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Accuracy = </a:t>
            </a:r>
            <a:r>
              <a:rPr lang="en-US" sz="2800" dirty="0" smtClean="0"/>
              <a:t>87%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Sensitivity = </a:t>
            </a:r>
            <a:r>
              <a:rPr lang="en-US" sz="2800" dirty="0" smtClean="0"/>
              <a:t>86%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Specificity = </a:t>
            </a:r>
            <a:r>
              <a:rPr lang="en-US" sz="2800" dirty="0" smtClean="0"/>
              <a:t>87%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Accuracy = </a:t>
            </a:r>
            <a:r>
              <a:rPr lang="en-US" sz="2800" dirty="0" smtClean="0"/>
              <a:t>87%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Sensitivity = </a:t>
            </a:r>
            <a:r>
              <a:rPr lang="en-US" sz="2800" dirty="0" smtClean="0"/>
              <a:t>87%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Specificity = </a:t>
            </a:r>
            <a:r>
              <a:rPr lang="en-US" sz="2800" dirty="0" smtClean="0"/>
              <a:t>87%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79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Logistic Regression Model Metrics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Accuracy = </a:t>
            </a:r>
            <a:r>
              <a:rPr lang="en-US" sz="2800" dirty="0" smtClean="0"/>
              <a:t>84%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Sensitivity = </a:t>
            </a:r>
            <a:r>
              <a:rPr lang="en-US" sz="2800" dirty="0" smtClean="0"/>
              <a:t>82%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Specificity = </a:t>
            </a:r>
            <a:r>
              <a:rPr lang="en-US" sz="2800" dirty="0" smtClean="0"/>
              <a:t>85%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Accuracy = </a:t>
            </a:r>
            <a:r>
              <a:rPr lang="en-US" sz="2800" dirty="0" smtClean="0"/>
              <a:t>83%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Sensitivity = </a:t>
            </a:r>
            <a:r>
              <a:rPr lang="en-US" sz="2800" dirty="0" smtClean="0"/>
              <a:t>82%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Specificity = </a:t>
            </a:r>
            <a:r>
              <a:rPr lang="en-US" sz="2800" dirty="0" smtClean="0"/>
              <a:t>85%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17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XGB Model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Accuracy = </a:t>
            </a:r>
            <a:r>
              <a:rPr lang="en-US" sz="2800" dirty="0" smtClean="0"/>
              <a:t>88%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Sensitivity = </a:t>
            </a:r>
            <a:r>
              <a:rPr lang="en-US" sz="2800" dirty="0" smtClean="0"/>
              <a:t>87%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Specificity = </a:t>
            </a:r>
            <a:r>
              <a:rPr lang="en-US" sz="2800" dirty="0" smtClean="0"/>
              <a:t>89%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Accuracy = </a:t>
            </a:r>
            <a:r>
              <a:rPr lang="en-US" sz="2800" dirty="0" smtClean="0"/>
              <a:t>88%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Sensitivity = </a:t>
            </a:r>
            <a:r>
              <a:rPr lang="en-US" sz="2800" dirty="0" smtClean="0"/>
              <a:t>88%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Specificity = </a:t>
            </a:r>
            <a:r>
              <a:rPr lang="en-US" sz="2800" dirty="0" smtClean="0"/>
              <a:t>88%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7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Model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Accuracy = </a:t>
            </a:r>
            <a:r>
              <a:rPr lang="en-US" sz="2800" dirty="0" smtClean="0"/>
              <a:t>100%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Sensitivity = </a:t>
            </a:r>
            <a:r>
              <a:rPr lang="en-US" sz="2800" dirty="0" smtClean="0"/>
              <a:t>100%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Specificity = </a:t>
            </a:r>
            <a:r>
              <a:rPr lang="en-US" sz="2800" dirty="0" smtClean="0"/>
              <a:t>100%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Accuracy = </a:t>
            </a:r>
            <a:r>
              <a:rPr lang="en-US" sz="2800" dirty="0" smtClean="0"/>
              <a:t>95%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Sensitivity = </a:t>
            </a:r>
            <a:r>
              <a:rPr lang="en-US" sz="2800" dirty="0" smtClean="0"/>
              <a:t>95%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Specificity = </a:t>
            </a:r>
            <a:r>
              <a:rPr lang="en-US" sz="2800" dirty="0" smtClean="0"/>
              <a:t>94%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41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6" y="1965621"/>
            <a:ext cx="8825657" cy="1915647"/>
          </a:xfrm>
        </p:spPr>
        <p:txBody>
          <a:bodyPr/>
          <a:lstStyle/>
          <a:p>
            <a:pPr algn="ctr"/>
            <a:r>
              <a:rPr lang="en-US" sz="7200" dirty="0" smtClean="0"/>
              <a:t>Recommendations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790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Recommendations</a:t>
            </a:r>
            <a:endParaRPr lang="en-US" sz="7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4293" y="2811871"/>
            <a:ext cx="8946541" cy="264709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 company should focus more the groups that were found to be more likely to not be satisfied by the airline. These groups include:</a:t>
            </a:r>
          </a:p>
          <a:p>
            <a:r>
              <a:rPr lang="en-US" dirty="0" smtClean="0"/>
              <a:t> </a:t>
            </a:r>
            <a:r>
              <a:rPr lang="en-US" dirty="0"/>
              <a:t>Males</a:t>
            </a:r>
          </a:p>
          <a:p>
            <a:r>
              <a:rPr lang="en-US" dirty="0" smtClean="0"/>
              <a:t> </a:t>
            </a:r>
            <a:r>
              <a:rPr lang="en-US" dirty="0"/>
              <a:t>Customers under 40 and over 60</a:t>
            </a:r>
          </a:p>
          <a:p>
            <a:r>
              <a:rPr lang="en-US" dirty="0" smtClean="0"/>
              <a:t> </a:t>
            </a:r>
            <a:r>
              <a:rPr lang="en-US" dirty="0"/>
              <a:t>Non-Business Class </a:t>
            </a:r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Aim of </a:t>
            </a:r>
            <a:r>
              <a:rPr lang="en-US" sz="8000" dirty="0"/>
              <a:t>S</a:t>
            </a:r>
            <a:r>
              <a:rPr lang="en-US" sz="8000" dirty="0" smtClean="0"/>
              <a:t>tudy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Understand consumer needs</a:t>
            </a:r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 Predict consumer satisfaction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57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Recommendations</a:t>
            </a:r>
            <a:endParaRPr lang="en-US" sz="7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4293" y="2949031"/>
            <a:ext cx="8946541" cy="260137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Maintaining </a:t>
            </a:r>
            <a:r>
              <a:rPr lang="en-US" dirty="0"/>
              <a:t>and improving the Inflight and Online services should be an important and achievable goal for the company as it will translate to more satisfied customers and more profits for the </a:t>
            </a:r>
            <a:r>
              <a:rPr lang="en-US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Recommendations</a:t>
            </a:r>
            <a:endParaRPr lang="en-US" sz="7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4293" y="2949031"/>
            <a:ext cx="8946541" cy="260137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While seat comfort is not a realistic variable to control. It should be taken into consideration if the company ever decides to buy a new </a:t>
            </a:r>
            <a:r>
              <a:rPr lang="en-US" dirty="0" smtClean="0"/>
              <a:t>airliner or upgrade an existing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612136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03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Data report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Dataset contain </a:t>
            </a:r>
            <a:r>
              <a:rPr lang="en-US" sz="3600" dirty="0"/>
              <a:t>24 unique </a:t>
            </a:r>
            <a:r>
              <a:rPr lang="en-US" sz="3600" dirty="0" smtClean="0"/>
              <a:t>variables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Dataset </a:t>
            </a:r>
            <a:r>
              <a:rPr lang="en-US" sz="3600" dirty="0"/>
              <a:t>had a total of 41,791 missing </a:t>
            </a:r>
            <a:r>
              <a:rPr lang="en-US" sz="3600" dirty="0" smtClean="0"/>
              <a:t>values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All </a:t>
            </a:r>
            <a:r>
              <a:rPr lang="en-US" sz="3600" dirty="0"/>
              <a:t>numerical </a:t>
            </a:r>
            <a:r>
              <a:rPr lang="en-US" sz="3600" dirty="0" smtClean="0"/>
              <a:t>variables (except Age) had outliers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00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Methods used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EDA</a:t>
            </a:r>
          </a:p>
          <a:p>
            <a:pPr marL="0" indent="0">
              <a:buNone/>
            </a:pP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 Predictive Modeling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98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Insights from the 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5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2" y="533400"/>
            <a:ext cx="4889232" cy="984504"/>
          </a:xfrm>
        </p:spPr>
        <p:txBody>
          <a:bodyPr/>
          <a:lstStyle/>
          <a:p>
            <a:r>
              <a:rPr lang="en-US" sz="4400" dirty="0" smtClean="0"/>
              <a:t>Insights from EDA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39" y="2486184"/>
            <a:ext cx="3375660" cy="290322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54953" y="2295144"/>
            <a:ext cx="3401063" cy="3729735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Falcon </a:t>
            </a:r>
            <a:r>
              <a:rPr lang="en-US" sz="2400" dirty="0"/>
              <a:t>airlines has a 55% satisfaction </a:t>
            </a:r>
            <a:r>
              <a:rPr lang="en-US" sz="2400" dirty="0" smtClean="0"/>
              <a:t>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30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2" y="533400"/>
            <a:ext cx="4889232" cy="984504"/>
          </a:xfrm>
        </p:spPr>
        <p:txBody>
          <a:bodyPr/>
          <a:lstStyle/>
          <a:p>
            <a:r>
              <a:rPr lang="en-US" sz="4400" dirty="0" smtClean="0"/>
              <a:t>Insights from EDA</a:t>
            </a:r>
            <a:endParaRPr lang="en-US" sz="4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360395"/>
            <a:ext cx="5195888" cy="3154797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54953" y="2295144"/>
            <a:ext cx="3401063" cy="3729735"/>
          </a:xfrm>
        </p:spPr>
        <p:txBody>
          <a:bodyPr>
            <a:normAutofit/>
          </a:bodyPr>
          <a:lstStyle/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lvl="0"/>
            <a:r>
              <a:rPr lang="en-US" sz="2400" dirty="0" smtClean="0"/>
              <a:t>Males </a:t>
            </a:r>
            <a:r>
              <a:rPr lang="en-US" sz="2400" dirty="0"/>
              <a:t>were more likely to not be satisfied by the services provided by the </a:t>
            </a:r>
            <a:r>
              <a:rPr lang="en-US" sz="2400" dirty="0" smtClean="0"/>
              <a:t>airlines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54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2" y="533400"/>
            <a:ext cx="4889232" cy="984504"/>
          </a:xfrm>
        </p:spPr>
        <p:txBody>
          <a:bodyPr/>
          <a:lstStyle/>
          <a:p>
            <a:r>
              <a:rPr lang="en-US" sz="4400" dirty="0" smtClean="0"/>
              <a:t>Insights from EDA</a:t>
            </a:r>
            <a:endParaRPr lang="en-US" sz="4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361393"/>
            <a:ext cx="5195888" cy="315280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54953" y="2295144"/>
            <a:ext cx="3401063" cy="372973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Eco Plus class was significantly less </a:t>
            </a:r>
            <a:r>
              <a:rPr lang="en-US" sz="2400" dirty="0" smtClean="0"/>
              <a:t>used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Eco Plus and Eco classes had a relatively low satisfaction </a:t>
            </a:r>
            <a:r>
              <a:rPr lang="en-US" sz="2400" dirty="0" smtClean="0"/>
              <a:t>rate (</a:t>
            </a:r>
            <a:r>
              <a:rPr lang="en-US" sz="2400" dirty="0"/>
              <a:t>43% and 39% </a:t>
            </a:r>
            <a:r>
              <a:rPr lang="en-US" sz="2400" dirty="0" smtClean="0"/>
              <a:t>respectively)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89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2" y="533400"/>
            <a:ext cx="4889232" cy="984504"/>
          </a:xfrm>
        </p:spPr>
        <p:txBody>
          <a:bodyPr/>
          <a:lstStyle/>
          <a:p>
            <a:r>
              <a:rPr lang="en-US" sz="4400" dirty="0" smtClean="0"/>
              <a:t>Insights from EDA</a:t>
            </a:r>
            <a:endParaRPr lang="en-US" sz="4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368424"/>
            <a:ext cx="5195888" cy="313874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54953" y="2295144"/>
            <a:ext cx="3401063" cy="3729735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40-60 </a:t>
            </a:r>
            <a:r>
              <a:rPr lang="en-US" sz="2400" dirty="0"/>
              <a:t>years old are the only age group that are more likely to be satisfied than not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38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987</TotalTime>
  <Words>435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Aviation Marketing Project</vt:lpstr>
      <vt:lpstr>Aim of Study</vt:lpstr>
      <vt:lpstr>Data report</vt:lpstr>
      <vt:lpstr>Methods used</vt:lpstr>
      <vt:lpstr>Insights from the EDA</vt:lpstr>
      <vt:lpstr>Insights from EDA</vt:lpstr>
      <vt:lpstr>Insights from EDA</vt:lpstr>
      <vt:lpstr>Insights from EDA</vt:lpstr>
      <vt:lpstr>Insights from EDA</vt:lpstr>
      <vt:lpstr>Insights From Predictive Models</vt:lpstr>
      <vt:lpstr>Insights from Predictive Models</vt:lpstr>
      <vt:lpstr>CART Model</vt:lpstr>
      <vt:lpstr>Model Metrics</vt:lpstr>
      <vt:lpstr>CART Model Metrics</vt:lpstr>
      <vt:lpstr>Logistic Regression Model Metrics</vt:lpstr>
      <vt:lpstr>XGB Model Metrics</vt:lpstr>
      <vt:lpstr>Random Forest Model Metrics</vt:lpstr>
      <vt:lpstr>Recommendations</vt:lpstr>
      <vt:lpstr>Recommendations</vt:lpstr>
      <vt:lpstr>Recommendations</vt:lpstr>
      <vt:lpstr>Recommendations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Marketing Project</dc:title>
  <dc:creator>Omar Ossama</dc:creator>
  <cp:lastModifiedBy>Omar Ossama</cp:lastModifiedBy>
  <cp:revision>10</cp:revision>
  <dcterms:created xsi:type="dcterms:W3CDTF">2020-10-27T23:03:36Z</dcterms:created>
  <dcterms:modified xsi:type="dcterms:W3CDTF">2020-10-28T15:30:59Z</dcterms:modified>
</cp:coreProperties>
</file>